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676" r:id="rId2"/>
    <p:sldMasterId id="2147483691" r:id="rId3"/>
  </p:sldMasterIdLst>
  <p:notesMasterIdLst>
    <p:notesMasterId r:id="rId31"/>
  </p:notesMasterIdLst>
  <p:sldIdLst>
    <p:sldId id="651" r:id="rId4"/>
    <p:sldId id="650" r:id="rId5"/>
    <p:sldId id="653" r:id="rId6"/>
    <p:sldId id="654" r:id="rId7"/>
    <p:sldId id="576" r:id="rId8"/>
    <p:sldId id="577" r:id="rId9"/>
    <p:sldId id="578" r:id="rId10"/>
    <p:sldId id="712" r:id="rId11"/>
    <p:sldId id="580" r:id="rId12"/>
    <p:sldId id="710" r:id="rId13"/>
    <p:sldId id="714" r:id="rId14"/>
    <p:sldId id="685" r:id="rId15"/>
    <p:sldId id="655" r:id="rId16"/>
    <p:sldId id="687" r:id="rId17"/>
    <p:sldId id="694" r:id="rId18"/>
    <p:sldId id="715" r:id="rId19"/>
    <p:sldId id="716" r:id="rId20"/>
    <p:sldId id="675" r:id="rId21"/>
    <p:sldId id="711" r:id="rId22"/>
    <p:sldId id="573" r:id="rId23"/>
    <p:sldId id="666" r:id="rId24"/>
    <p:sldId id="667" r:id="rId25"/>
    <p:sldId id="661" r:id="rId26"/>
    <p:sldId id="713" r:id="rId27"/>
    <p:sldId id="717" r:id="rId28"/>
    <p:sldId id="586" r:id="rId29"/>
    <p:sldId id="587" r:id="rId30"/>
  </p:sldIdLst>
  <p:sldSz cx="17881600" cy="10058400"/>
  <p:notesSz cx="7315200" cy="9601200"/>
  <p:embeddedFontLst>
    <p:embeddedFont>
      <p:font typeface="Glacial Indifference" pitchFamily="50" charset="0"/>
      <p:regular r:id="rId32"/>
      <p:bold r:id="rId33"/>
      <p:italic r:id="rId34"/>
    </p:embeddedFont>
    <p:embeddedFont>
      <p:font typeface="Posterama" panose="020B0504020200020000" pitchFamily="34" charset="0"/>
      <p:regular r:id="rId35"/>
      <p:bold r:id="rId36"/>
      <p:italic r:id="rId37"/>
      <p:boldItalic r:id="rId38"/>
    </p:embeddedFont>
    <p:embeddedFont>
      <p:font typeface="Tenorite" panose="00000500000000000000" pitchFamily="2" charset="0"/>
      <p:regular r:id="rId39"/>
      <p:bold r:id="rId40"/>
      <p:italic r:id="rId41"/>
      <p:boldItalic r:id="rId42"/>
    </p:embeddedFont>
    <p:embeddedFont>
      <p:font typeface="Tenorite Display" panose="00000500000000000000" pitchFamily="2" charset="0"/>
      <p:regular r:id="rId43"/>
      <p:bold r:id="rId44"/>
      <p:italic r:id="rId45"/>
      <p:boldItalic r:id="rId46"/>
    </p:embeddedFont>
    <p:embeddedFont>
      <p:font typeface="The Youngest Serif" panose="020B0604020202020204" charset="0"/>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62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9821D01-6D02-401A-53CF-7D356355DEBB}" name="McNamara, Katherine  A" initials="KM" userId="S::katherine.mcnamara@csun.edu::0c3a2ec3-e208-4d85-a704-ae2dd01bc29c" providerId="AD"/>
  <p188:author id="{59756F0E-1435-7E8E-34B7-4456984C2550}" name="Carson, Savanna" initials="SC" userId="S::SCarson@mednet.ucla.edu::9e6f1264-5780-4567-b86e-a4e3d62df338" providerId="AD"/>
  <p188:author id="{963E8565-E0C4-ABB3-C6F0-125AB5086A61}" name="Savanna Carson" initials="SC" userId="244674129_tp_box_2" providerId="Windows Live"/>
  <p188:author id="{990D1B9C-A7DD-E719-0717-3B899218C534}" name="Johnson, Jamie  A" initials="JJ" userId="S::jamie.johnson@csun.edu::853e4507-8aa8-4ac4-b8e4-eea82b2ce083" providerId="AD"/>
  <p188:author id="{001F1AB7-898A-3460-034B-767BC5BC8940}" name="Savanna Carson" initials="SC" userId="Savanna Carson" providerId="None"/>
  <p188:author id="{B1B2BCCD-DF28-F30B-41DE-D25F4857C28B}" name="Amelia Weldon " initials="AW" userId="1845863546_tp_box_2" providerId="Windows Live"/>
  <p188:author id="{B6D1E7D1-6FED-F2A3-789C-3686B60C48F3}" name="Valerie Hanley (CA DTSC)" initials="VH" userId="S::Valerie.Hanley@dtsc.ca.gov::df98124e-dab0-49de-b799-b3a24a61c3bf" providerId="AD"/>
  <p188:author id="{085843D6-3757-014D-9270-307C615C1877}" name="Weldon, Amelia R." initials="AW" userId="S::AWeldon@mednet.ucla.edu::7bb4472a-d617-481e-8482-352d49c46ac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6DD"/>
    <a:srgbClr val="EAECE7"/>
    <a:srgbClr val="F0F0F0"/>
    <a:srgbClr val="E2E2E2"/>
    <a:srgbClr val="F3EDE0"/>
    <a:srgbClr val="EEE5D2"/>
    <a:srgbClr val="5D582D"/>
    <a:srgbClr val="3F5E6D"/>
    <a:srgbClr val="5B3A2B"/>
    <a:srgbClr val="606B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FC5ECC-C603-4AE3-A7B9-45A16113CC38}" v="2" dt="2026-10-26T19:37:27.6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12" autoAdjust="0"/>
    <p:restoredTop sz="74190" autoAdjust="0"/>
  </p:normalViewPr>
  <p:slideViewPr>
    <p:cSldViewPr>
      <p:cViewPr varScale="1">
        <p:scale>
          <a:sx n="56" d="100"/>
          <a:sy n="56" d="100"/>
        </p:scale>
        <p:origin x="882" y="96"/>
      </p:cViewPr>
      <p:guideLst>
        <p:guide orient="horz" pos="2160"/>
        <p:guide pos="66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8.fntdata"/><Relationship Id="rId21" Type="http://schemas.openxmlformats.org/officeDocument/2006/relationships/slide" Target="slides/slide18.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0" Type="http://schemas.openxmlformats.org/officeDocument/2006/relationships/slide" Target="slides/slide17.xml"/><Relationship Id="rId41" Type="http://schemas.openxmlformats.org/officeDocument/2006/relationships/font" Target="fonts/font10.fntdata"/><Relationship Id="rId54"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5.fntdata"/><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anna Carson" userId="244674129_tp_box_2" providerId="OAuth2" clId="{8F650CBC-4554-4E95-A266-92A7E8ACF9AA}"/>
    <pc:docChg chg="undo custSel addSld delSld modSld sldOrd">
      <pc:chgData name="Savanna Carson" userId="244674129_tp_box_2" providerId="OAuth2" clId="{8F650CBC-4554-4E95-A266-92A7E8ACF9AA}" dt="2026-10-26T19:37:27.610" v="1682" actId="20577"/>
      <pc:docMkLst>
        <pc:docMk/>
      </pc:docMkLst>
      <pc:sldChg chg="modSp mod modAnim">
        <pc:chgData name="Savanna Carson" userId="244674129_tp_box_2" providerId="OAuth2" clId="{8F650CBC-4554-4E95-A266-92A7E8ACF9AA}" dt="2026-10-14T22:23:55.922" v="45" actId="20577"/>
        <pc:sldMkLst>
          <pc:docMk/>
          <pc:sldMk cId="196837933" sldId="573"/>
        </pc:sldMkLst>
        <pc:spChg chg="mod">
          <ac:chgData name="Savanna Carson" userId="244674129_tp_box_2" providerId="OAuth2" clId="{8F650CBC-4554-4E95-A266-92A7E8ACF9AA}" dt="2026-10-14T22:23:38.806" v="43"/>
          <ac:spMkLst>
            <pc:docMk/>
            <pc:sldMk cId="196837933" sldId="573"/>
            <ac:spMk id="3" creationId="{DF707C1F-7FF8-4DE2-E498-50D043EA26A6}"/>
          </ac:spMkLst>
        </pc:spChg>
        <pc:spChg chg="mod">
          <ac:chgData name="Savanna Carson" userId="244674129_tp_box_2" providerId="OAuth2" clId="{8F650CBC-4554-4E95-A266-92A7E8ACF9AA}" dt="2026-10-14T22:23:55.922" v="45" actId="20577"/>
          <ac:spMkLst>
            <pc:docMk/>
            <pc:sldMk cId="196837933" sldId="573"/>
            <ac:spMk id="1025" creationId="{63F87315-1CDF-751E-495B-32D413DCAA50}"/>
          </ac:spMkLst>
        </pc:spChg>
      </pc:sldChg>
      <pc:sldChg chg="addSp delSp modSp add mod modAnim">
        <pc:chgData name="Savanna Carson" userId="244674129_tp_box_2" providerId="OAuth2" clId="{8F650CBC-4554-4E95-A266-92A7E8ACF9AA}" dt="2026-10-15T15:58:43.317" v="549" actId="1076"/>
        <pc:sldMkLst>
          <pc:docMk/>
          <pc:sldMk cId="2425275154" sldId="576"/>
        </pc:sldMkLst>
        <pc:spChg chg="mod">
          <ac:chgData name="Savanna Carson" userId="244674129_tp_box_2" providerId="OAuth2" clId="{8F650CBC-4554-4E95-A266-92A7E8ACF9AA}" dt="2026-10-15T15:56:33.016" v="526" actId="403"/>
          <ac:spMkLst>
            <pc:docMk/>
            <pc:sldMk cId="2425275154" sldId="576"/>
            <ac:spMk id="4" creationId="{C9D82C1E-D292-F4ED-089D-331668E852E7}"/>
          </ac:spMkLst>
        </pc:spChg>
        <pc:spChg chg="mod">
          <ac:chgData name="Savanna Carson" userId="244674129_tp_box_2" providerId="OAuth2" clId="{8F650CBC-4554-4E95-A266-92A7E8ACF9AA}" dt="2026-10-15T15:46:25.786" v="460" actId="1076"/>
          <ac:spMkLst>
            <pc:docMk/>
            <pc:sldMk cId="2425275154" sldId="576"/>
            <ac:spMk id="6" creationId="{22B8C140-31E7-51FC-685D-6D7ED3FA0DDE}"/>
          </ac:spMkLst>
        </pc:spChg>
        <pc:spChg chg="mod">
          <ac:chgData name="Savanna Carson" userId="244674129_tp_box_2" providerId="OAuth2" clId="{8F650CBC-4554-4E95-A266-92A7E8ACF9AA}" dt="2026-10-15T15:56:41.890" v="529" actId="14100"/>
          <ac:spMkLst>
            <pc:docMk/>
            <pc:sldMk cId="2425275154" sldId="576"/>
            <ac:spMk id="10" creationId="{13DE9455-CA97-3E34-F9E5-6FE0380AF7EF}"/>
          </ac:spMkLst>
        </pc:spChg>
        <pc:spChg chg="mod">
          <ac:chgData name="Savanna Carson" userId="244674129_tp_box_2" providerId="OAuth2" clId="{8F650CBC-4554-4E95-A266-92A7E8ACF9AA}" dt="2026-10-15T15:53:19.376" v="492" actId="1076"/>
          <ac:spMkLst>
            <pc:docMk/>
            <pc:sldMk cId="2425275154" sldId="576"/>
            <ac:spMk id="15" creationId="{A08C396F-0E56-36EE-F8F5-1703B35BE9A6}"/>
          </ac:spMkLst>
        </pc:spChg>
        <pc:spChg chg="mod">
          <ac:chgData name="Savanna Carson" userId="244674129_tp_box_2" providerId="OAuth2" clId="{8F650CBC-4554-4E95-A266-92A7E8ACF9AA}" dt="2026-10-15T15:52:32.705" v="486" actId="12788"/>
          <ac:spMkLst>
            <pc:docMk/>
            <pc:sldMk cId="2425275154" sldId="576"/>
            <ac:spMk id="16" creationId="{03E7A7D9-73EF-3806-41BF-0E38E9904AEC}"/>
          </ac:spMkLst>
        </pc:spChg>
        <pc:spChg chg="mod">
          <ac:chgData name="Savanna Carson" userId="244674129_tp_box_2" providerId="OAuth2" clId="{8F650CBC-4554-4E95-A266-92A7E8ACF9AA}" dt="2026-10-15T15:55:45.703" v="516" actId="1076"/>
          <ac:spMkLst>
            <pc:docMk/>
            <pc:sldMk cId="2425275154" sldId="576"/>
            <ac:spMk id="17" creationId="{B07922A6-3E4B-F031-FF1D-9381CE6A7032}"/>
          </ac:spMkLst>
        </pc:spChg>
        <pc:spChg chg="mod">
          <ac:chgData name="Savanna Carson" userId="244674129_tp_box_2" providerId="OAuth2" clId="{8F650CBC-4554-4E95-A266-92A7E8ACF9AA}" dt="2026-10-15T15:55:52.235" v="517" actId="1076"/>
          <ac:spMkLst>
            <pc:docMk/>
            <pc:sldMk cId="2425275154" sldId="576"/>
            <ac:spMk id="18" creationId="{F9FB96CF-C66A-7D9A-5EFF-41142CB5B4EE}"/>
          </ac:spMkLst>
        </pc:spChg>
        <pc:spChg chg="mod">
          <ac:chgData name="Savanna Carson" userId="244674129_tp_box_2" providerId="OAuth2" clId="{8F650CBC-4554-4E95-A266-92A7E8ACF9AA}" dt="2026-10-15T15:52:46.304" v="488" actId="404"/>
          <ac:spMkLst>
            <pc:docMk/>
            <pc:sldMk cId="2425275154" sldId="576"/>
            <ac:spMk id="19" creationId="{FF935A7D-5D58-B66F-06BF-734EED8141A5}"/>
          </ac:spMkLst>
        </pc:spChg>
        <pc:spChg chg="mod">
          <ac:chgData name="Savanna Carson" userId="244674129_tp_box_2" providerId="OAuth2" clId="{8F650CBC-4554-4E95-A266-92A7E8ACF9AA}" dt="2026-10-15T15:58:43.317" v="549" actId="1076"/>
          <ac:spMkLst>
            <pc:docMk/>
            <pc:sldMk cId="2425275154" sldId="576"/>
            <ac:spMk id="20" creationId="{AAE90F8D-392C-AA83-8AF5-0492304CCDD0}"/>
          </ac:spMkLst>
        </pc:spChg>
        <pc:spChg chg="mod">
          <ac:chgData name="Savanna Carson" userId="244674129_tp_box_2" providerId="OAuth2" clId="{8F650CBC-4554-4E95-A266-92A7E8ACF9AA}" dt="2026-10-15T15:55:12.075" v="511" actId="1076"/>
          <ac:spMkLst>
            <pc:docMk/>
            <pc:sldMk cId="2425275154" sldId="576"/>
            <ac:spMk id="21" creationId="{8C04FFBE-7290-1E27-3181-C52A8EC9BA4D}"/>
          </ac:spMkLst>
        </pc:spChg>
        <pc:spChg chg="mod">
          <ac:chgData name="Savanna Carson" userId="244674129_tp_box_2" providerId="OAuth2" clId="{8F650CBC-4554-4E95-A266-92A7E8ACF9AA}" dt="2026-10-15T15:55:17.391" v="512" actId="1076"/>
          <ac:spMkLst>
            <pc:docMk/>
            <pc:sldMk cId="2425275154" sldId="576"/>
            <ac:spMk id="22" creationId="{CB7BFBC3-335F-FE69-F3D1-9C02BB9D7CB5}"/>
          </ac:spMkLst>
        </pc:spChg>
        <pc:spChg chg="mod">
          <ac:chgData name="Savanna Carson" userId="244674129_tp_box_2" providerId="OAuth2" clId="{8F650CBC-4554-4E95-A266-92A7E8ACF9AA}" dt="2026-10-15T15:55:22.039" v="513" actId="1076"/>
          <ac:spMkLst>
            <pc:docMk/>
            <pc:sldMk cId="2425275154" sldId="576"/>
            <ac:spMk id="24" creationId="{CF7FC7F5-78E2-2DEB-0FD7-B91A63427271}"/>
          </ac:spMkLst>
        </pc:spChg>
        <pc:spChg chg="mod">
          <ac:chgData name="Savanna Carson" userId="244674129_tp_box_2" providerId="OAuth2" clId="{8F650CBC-4554-4E95-A266-92A7E8ACF9AA}" dt="2026-10-15T15:52:46.304" v="488" actId="404"/>
          <ac:spMkLst>
            <pc:docMk/>
            <pc:sldMk cId="2425275154" sldId="576"/>
            <ac:spMk id="26" creationId="{921EA282-AE18-3961-4265-A4C05F8D20E4}"/>
          </ac:spMkLst>
        </pc:spChg>
        <pc:spChg chg="mod">
          <ac:chgData name="Savanna Carson" userId="244674129_tp_box_2" providerId="OAuth2" clId="{8F650CBC-4554-4E95-A266-92A7E8ACF9AA}" dt="2026-10-15T15:54:57.873" v="508" actId="1076"/>
          <ac:spMkLst>
            <pc:docMk/>
            <pc:sldMk cId="2425275154" sldId="576"/>
            <ac:spMk id="27" creationId="{ADF92737-A66E-2D24-EB30-C08BDAC4AF15}"/>
          </ac:spMkLst>
        </pc:spChg>
        <pc:spChg chg="mod">
          <ac:chgData name="Savanna Carson" userId="244674129_tp_box_2" providerId="OAuth2" clId="{8F650CBC-4554-4E95-A266-92A7E8ACF9AA}" dt="2026-10-15T15:53:42.408" v="495" actId="1076"/>
          <ac:spMkLst>
            <pc:docMk/>
            <pc:sldMk cId="2425275154" sldId="576"/>
            <ac:spMk id="28" creationId="{8ED9388F-368C-B797-37D6-115B9DDDFA44}"/>
          </ac:spMkLst>
        </pc:spChg>
        <pc:spChg chg="mod">
          <ac:chgData name="Savanna Carson" userId="244674129_tp_box_2" providerId="OAuth2" clId="{8F650CBC-4554-4E95-A266-92A7E8ACF9AA}" dt="2026-10-15T15:55:02.517" v="509" actId="1076"/>
          <ac:spMkLst>
            <pc:docMk/>
            <pc:sldMk cId="2425275154" sldId="576"/>
            <ac:spMk id="29" creationId="{8922A429-B795-46BE-51C3-2F598E9AF1C4}"/>
          </ac:spMkLst>
        </pc:spChg>
        <pc:spChg chg="mod">
          <ac:chgData name="Savanna Carson" userId="244674129_tp_box_2" providerId="OAuth2" clId="{8F650CBC-4554-4E95-A266-92A7E8ACF9AA}" dt="2026-10-15T15:54:19.924" v="503" actId="1076"/>
          <ac:spMkLst>
            <pc:docMk/>
            <pc:sldMk cId="2425275154" sldId="576"/>
            <ac:spMk id="30" creationId="{7F520FD9-9A94-9737-6E3A-B612E878B95F}"/>
          </ac:spMkLst>
        </pc:spChg>
        <pc:spChg chg="mod">
          <ac:chgData name="Savanna Carson" userId="244674129_tp_box_2" providerId="OAuth2" clId="{8F650CBC-4554-4E95-A266-92A7E8ACF9AA}" dt="2026-10-15T15:54:53.784" v="507" actId="1076"/>
          <ac:spMkLst>
            <pc:docMk/>
            <pc:sldMk cId="2425275154" sldId="576"/>
            <ac:spMk id="31" creationId="{13F3C429-6588-815C-95AE-F361AB3690F4}"/>
          </ac:spMkLst>
        </pc:spChg>
        <pc:spChg chg="mod">
          <ac:chgData name="Savanna Carson" userId="244674129_tp_box_2" providerId="OAuth2" clId="{8F650CBC-4554-4E95-A266-92A7E8ACF9AA}" dt="2026-10-15T15:54:50.024" v="506" actId="1076"/>
          <ac:spMkLst>
            <pc:docMk/>
            <pc:sldMk cId="2425275154" sldId="576"/>
            <ac:spMk id="32" creationId="{BCF34631-8F79-FE5F-DB88-9E0E509A01B9}"/>
          </ac:spMkLst>
        </pc:spChg>
        <pc:spChg chg="mod">
          <ac:chgData name="Savanna Carson" userId="244674129_tp_box_2" providerId="OAuth2" clId="{8F650CBC-4554-4E95-A266-92A7E8ACF9AA}" dt="2026-10-15T15:53:48.501" v="496" actId="1076"/>
          <ac:spMkLst>
            <pc:docMk/>
            <pc:sldMk cId="2425275154" sldId="576"/>
            <ac:spMk id="33" creationId="{A9BEDA3D-0B22-70D8-41AB-6DF253D92FF0}"/>
          </ac:spMkLst>
        </pc:spChg>
        <pc:spChg chg="mod">
          <ac:chgData name="Savanna Carson" userId="244674129_tp_box_2" providerId="OAuth2" clId="{8F650CBC-4554-4E95-A266-92A7E8ACF9AA}" dt="2026-10-15T15:54:16.985" v="502" actId="1076"/>
          <ac:spMkLst>
            <pc:docMk/>
            <pc:sldMk cId="2425275154" sldId="576"/>
            <ac:spMk id="34" creationId="{27A18C66-7923-3A55-410D-5526C7620E8F}"/>
          </ac:spMkLst>
        </pc:spChg>
        <pc:spChg chg="mod">
          <ac:chgData name="Savanna Carson" userId="244674129_tp_box_2" providerId="OAuth2" clId="{8F650CBC-4554-4E95-A266-92A7E8ACF9AA}" dt="2026-10-15T15:53:14.596" v="491" actId="1076"/>
          <ac:spMkLst>
            <pc:docMk/>
            <pc:sldMk cId="2425275154" sldId="576"/>
            <ac:spMk id="35" creationId="{CFD3D1A3-725F-6F5F-1F8F-928E780747C6}"/>
          </ac:spMkLst>
        </pc:spChg>
        <pc:spChg chg="mod">
          <ac:chgData name="Savanna Carson" userId="244674129_tp_box_2" providerId="OAuth2" clId="{8F650CBC-4554-4E95-A266-92A7E8ACF9AA}" dt="2026-10-15T15:46:01.799" v="455" actId="14100"/>
          <ac:spMkLst>
            <pc:docMk/>
            <pc:sldMk cId="2425275154" sldId="576"/>
            <ac:spMk id="1054" creationId="{1F41908A-8CCD-7A44-53E2-7CF7E3BE0106}"/>
          </ac:spMkLst>
        </pc:spChg>
        <pc:spChg chg="mod">
          <ac:chgData name="Savanna Carson" userId="244674129_tp_box_2" providerId="OAuth2" clId="{8F650CBC-4554-4E95-A266-92A7E8ACF9AA}" dt="2026-10-15T15:49:06.700" v="474" actId="14100"/>
          <ac:spMkLst>
            <pc:docMk/>
            <pc:sldMk cId="2425275154" sldId="576"/>
            <ac:spMk id="1055" creationId="{EA6499AB-75A3-AD45-E2BA-14F4894ECD21}"/>
          </ac:spMkLst>
        </pc:spChg>
        <pc:spChg chg="mod">
          <ac:chgData name="Savanna Carson" userId="244674129_tp_box_2" providerId="OAuth2" clId="{8F650CBC-4554-4E95-A266-92A7E8ACF9AA}" dt="2026-10-15T15:58:26.922" v="547" actId="14100"/>
          <ac:spMkLst>
            <pc:docMk/>
            <pc:sldMk cId="2425275154" sldId="576"/>
            <ac:spMk id="1056" creationId="{164FCBE8-BA58-1BA4-8FE6-165FA7570B04}"/>
          </ac:spMkLst>
        </pc:spChg>
        <pc:spChg chg="mod">
          <ac:chgData name="Savanna Carson" userId="244674129_tp_box_2" providerId="OAuth2" clId="{8F650CBC-4554-4E95-A266-92A7E8ACF9AA}" dt="2026-10-15T15:58:32.327" v="548" actId="1076"/>
          <ac:spMkLst>
            <pc:docMk/>
            <pc:sldMk cId="2425275154" sldId="576"/>
            <ac:spMk id="1057" creationId="{176A65A3-F6DA-1F02-87F3-9DF913BB8FFA}"/>
          </ac:spMkLst>
        </pc:spChg>
        <pc:grpChg chg="mod">
          <ac:chgData name="Savanna Carson" userId="244674129_tp_box_2" providerId="OAuth2" clId="{8F650CBC-4554-4E95-A266-92A7E8ACF9AA}" dt="2026-10-15T15:56:13.751" v="521" actId="1076"/>
          <ac:grpSpMkLst>
            <pc:docMk/>
            <pc:sldMk cId="2425275154" sldId="576"/>
            <ac:grpSpMk id="14" creationId="{054F5687-CB5A-55C9-6055-93650DDEFDEA}"/>
          </ac:grpSpMkLst>
        </pc:grpChg>
        <pc:picChg chg="mod">
          <ac:chgData name="Savanna Carson" userId="244674129_tp_box_2" providerId="OAuth2" clId="{8F650CBC-4554-4E95-A266-92A7E8ACF9AA}" dt="2026-10-15T15:58:21.532" v="546" actId="1076"/>
          <ac:picMkLst>
            <pc:docMk/>
            <pc:sldMk cId="2425275154" sldId="576"/>
            <ac:picMk id="2" creationId="{E4A7BF38-DD05-D9C3-8C83-6429AA7893D2}"/>
          </ac:picMkLst>
        </pc:picChg>
        <pc:picChg chg="mod">
          <ac:chgData name="Savanna Carson" userId="244674129_tp_box_2" providerId="OAuth2" clId="{8F650CBC-4554-4E95-A266-92A7E8ACF9AA}" dt="2026-10-15T15:56:06.805" v="520" actId="1076"/>
          <ac:picMkLst>
            <pc:docMk/>
            <pc:sldMk cId="2425275154" sldId="576"/>
            <ac:picMk id="13" creationId="{5D3B776B-EE94-5FF1-819D-28694355314C}"/>
          </ac:picMkLst>
        </pc:picChg>
        <pc:cxnChg chg="mod">
          <ac:chgData name="Savanna Carson" userId="244674129_tp_box_2" providerId="OAuth2" clId="{8F650CBC-4554-4E95-A266-92A7E8ACF9AA}" dt="2026-10-15T15:53:39.237" v="494" actId="1076"/>
          <ac:cxnSpMkLst>
            <pc:docMk/>
            <pc:sldMk cId="2425275154" sldId="576"/>
            <ac:cxnSpMk id="25" creationId="{4052F75E-E984-306F-4F35-2AAFB61BB51C}"/>
          </ac:cxnSpMkLst>
        </pc:cxnChg>
      </pc:sldChg>
      <pc:sldChg chg="modSp add mod modAnim">
        <pc:chgData name="Savanna Carson" userId="244674129_tp_box_2" providerId="OAuth2" clId="{8F650CBC-4554-4E95-A266-92A7E8ACF9AA}" dt="2026-10-15T16:24:50.031" v="619" actId="1076"/>
        <pc:sldMkLst>
          <pc:docMk/>
          <pc:sldMk cId="2397107713" sldId="577"/>
        </pc:sldMkLst>
        <pc:spChg chg="mod">
          <ac:chgData name="Savanna Carson" userId="244674129_tp_box_2" providerId="OAuth2" clId="{8F650CBC-4554-4E95-A266-92A7E8ACF9AA}" dt="2026-10-15T16:24:50.031" v="619" actId="1076"/>
          <ac:spMkLst>
            <pc:docMk/>
            <pc:sldMk cId="2397107713" sldId="577"/>
            <ac:spMk id="3" creationId="{8D831161-E10F-8D56-7A44-22632B9F469C}"/>
          </ac:spMkLst>
        </pc:spChg>
        <pc:spChg chg="mod">
          <ac:chgData name="Savanna Carson" userId="244674129_tp_box_2" providerId="OAuth2" clId="{8F650CBC-4554-4E95-A266-92A7E8ACF9AA}" dt="2026-10-15T16:20:04.298" v="560" actId="1076"/>
          <ac:spMkLst>
            <pc:docMk/>
            <pc:sldMk cId="2397107713" sldId="577"/>
            <ac:spMk id="4" creationId="{915793FB-355B-30F1-113B-A80406351E02}"/>
          </ac:spMkLst>
        </pc:spChg>
        <pc:spChg chg="mod">
          <ac:chgData name="Savanna Carson" userId="244674129_tp_box_2" providerId="OAuth2" clId="{8F650CBC-4554-4E95-A266-92A7E8ACF9AA}" dt="2026-10-15T16:24:26.597" v="613" actId="1076"/>
          <ac:spMkLst>
            <pc:docMk/>
            <pc:sldMk cId="2397107713" sldId="577"/>
            <ac:spMk id="5" creationId="{93D5ED53-3143-AEE6-0BA3-B64EB2BCF0F0}"/>
          </ac:spMkLst>
        </pc:spChg>
        <pc:spChg chg="mod">
          <ac:chgData name="Savanna Carson" userId="244674129_tp_box_2" providerId="OAuth2" clId="{8F650CBC-4554-4E95-A266-92A7E8ACF9AA}" dt="2026-10-15T16:19:21.465" v="552" actId="14100"/>
          <ac:spMkLst>
            <pc:docMk/>
            <pc:sldMk cId="2397107713" sldId="577"/>
            <ac:spMk id="6" creationId="{4D33400B-B98E-4191-4DD9-3E40C4FA4825}"/>
          </ac:spMkLst>
        </pc:spChg>
        <pc:spChg chg="mod">
          <ac:chgData name="Savanna Carson" userId="244674129_tp_box_2" providerId="OAuth2" clId="{8F650CBC-4554-4E95-A266-92A7E8ACF9AA}" dt="2026-10-15T16:24:26.597" v="613" actId="1076"/>
          <ac:spMkLst>
            <pc:docMk/>
            <pc:sldMk cId="2397107713" sldId="577"/>
            <ac:spMk id="7" creationId="{616AB395-D146-1254-090D-BB1FE68C1D4D}"/>
          </ac:spMkLst>
        </pc:spChg>
        <pc:spChg chg="mod">
          <ac:chgData name="Savanna Carson" userId="244674129_tp_box_2" providerId="OAuth2" clId="{8F650CBC-4554-4E95-A266-92A7E8ACF9AA}" dt="2026-10-15T16:24:26.597" v="613" actId="1076"/>
          <ac:spMkLst>
            <pc:docMk/>
            <pc:sldMk cId="2397107713" sldId="577"/>
            <ac:spMk id="8" creationId="{89C41EA7-FAFC-9315-8CFE-C4104772FA71}"/>
          </ac:spMkLst>
        </pc:spChg>
        <pc:spChg chg="mod">
          <ac:chgData name="Savanna Carson" userId="244674129_tp_box_2" providerId="OAuth2" clId="{8F650CBC-4554-4E95-A266-92A7E8ACF9AA}" dt="2026-10-15T16:24:26.597" v="613" actId="1076"/>
          <ac:spMkLst>
            <pc:docMk/>
            <pc:sldMk cId="2397107713" sldId="577"/>
            <ac:spMk id="9" creationId="{DD59E522-2344-E0FD-2B30-3AC541450452}"/>
          </ac:spMkLst>
        </pc:spChg>
        <pc:spChg chg="mod">
          <ac:chgData name="Savanna Carson" userId="244674129_tp_box_2" providerId="OAuth2" clId="{8F650CBC-4554-4E95-A266-92A7E8ACF9AA}" dt="2026-10-15T16:20:13.555" v="562" actId="1076"/>
          <ac:spMkLst>
            <pc:docMk/>
            <pc:sldMk cId="2397107713" sldId="577"/>
            <ac:spMk id="10" creationId="{A0E11FB6-4E61-BEE1-4B15-DD3E9E062612}"/>
          </ac:spMkLst>
        </pc:spChg>
        <pc:spChg chg="mod">
          <ac:chgData name="Savanna Carson" userId="244674129_tp_box_2" providerId="OAuth2" clId="{8F650CBC-4554-4E95-A266-92A7E8ACF9AA}" dt="2026-10-15T16:19:50.230" v="558" actId="403"/>
          <ac:spMkLst>
            <pc:docMk/>
            <pc:sldMk cId="2397107713" sldId="577"/>
            <ac:spMk id="16" creationId="{27E8773F-D159-9DDB-7F82-E2AFEAB9E813}"/>
          </ac:spMkLst>
        </pc:spChg>
        <pc:spChg chg="mod">
          <ac:chgData name="Savanna Carson" userId="244674129_tp_box_2" providerId="OAuth2" clId="{8F650CBC-4554-4E95-A266-92A7E8ACF9AA}" dt="2026-10-15T16:20:24.027" v="565" actId="14100"/>
          <ac:spMkLst>
            <pc:docMk/>
            <pc:sldMk cId="2397107713" sldId="577"/>
            <ac:spMk id="17" creationId="{28151A65-B0F4-C2AA-FC39-3DC42849AF1A}"/>
          </ac:spMkLst>
        </pc:spChg>
        <pc:spChg chg="mod">
          <ac:chgData name="Savanna Carson" userId="244674129_tp_box_2" providerId="OAuth2" clId="{8F650CBC-4554-4E95-A266-92A7E8ACF9AA}" dt="2026-10-15T16:20:32.013" v="568" actId="1076"/>
          <ac:spMkLst>
            <pc:docMk/>
            <pc:sldMk cId="2397107713" sldId="577"/>
            <ac:spMk id="18" creationId="{CCB54A0F-1712-3674-6856-DE91AC152C53}"/>
          </ac:spMkLst>
        </pc:spChg>
        <pc:picChg chg="mod">
          <ac:chgData name="Savanna Carson" userId="244674129_tp_box_2" providerId="OAuth2" clId="{8F650CBC-4554-4E95-A266-92A7E8ACF9AA}" dt="2026-10-15T16:20:34.621" v="569" actId="1076"/>
          <ac:picMkLst>
            <pc:docMk/>
            <pc:sldMk cId="2397107713" sldId="577"/>
            <ac:picMk id="2" creationId="{4919F21B-2FF0-AE2E-117E-322D337E3881}"/>
          </ac:picMkLst>
        </pc:picChg>
      </pc:sldChg>
      <pc:sldChg chg="addSp delSp modSp add mod delAnim modAnim">
        <pc:chgData name="Savanna Carson" userId="244674129_tp_box_2" providerId="OAuth2" clId="{8F650CBC-4554-4E95-A266-92A7E8ACF9AA}" dt="2026-10-15T16:39:05.646" v="668" actId="1076"/>
        <pc:sldMkLst>
          <pc:docMk/>
          <pc:sldMk cId="2683893402" sldId="578"/>
        </pc:sldMkLst>
        <pc:spChg chg="mod">
          <ac:chgData name="Savanna Carson" userId="244674129_tp_box_2" providerId="OAuth2" clId="{8F650CBC-4554-4E95-A266-92A7E8ACF9AA}" dt="2026-10-15T16:32:30.040" v="629" actId="403"/>
          <ac:spMkLst>
            <pc:docMk/>
            <pc:sldMk cId="2683893402" sldId="578"/>
            <ac:spMk id="4" creationId="{938D23C8-AA59-12A2-258F-921C4707CC18}"/>
          </ac:spMkLst>
        </pc:spChg>
        <pc:spChg chg="mod">
          <ac:chgData name="Savanna Carson" userId="244674129_tp_box_2" providerId="OAuth2" clId="{8F650CBC-4554-4E95-A266-92A7E8ACF9AA}" dt="2026-10-15T16:31:52.869" v="622" actId="14100"/>
          <ac:spMkLst>
            <pc:docMk/>
            <pc:sldMk cId="2683893402" sldId="578"/>
            <ac:spMk id="6" creationId="{74899981-F5E9-A76A-2619-817C6D84E438}"/>
          </ac:spMkLst>
        </pc:spChg>
        <pc:spChg chg="mod">
          <ac:chgData name="Savanna Carson" userId="244674129_tp_box_2" providerId="OAuth2" clId="{8F650CBC-4554-4E95-A266-92A7E8ACF9AA}" dt="2026-10-15T16:32:42.222" v="632" actId="1076"/>
          <ac:spMkLst>
            <pc:docMk/>
            <pc:sldMk cId="2683893402" sldId="578"/>
            <ac:spMk id="11" creationId="{F002537F-E6D5-D979-AEFB-74A9907F09F2}"/>
          </ac:spMkLst>
        </pc:spChg>
        <pc:spChg chg="mod">
          <ac:chgData name="Savanna Carson" userId="244674129_tp_box_2" providerId="OAuth2" clId="{8F650CBC-4554-4E95-A266-92A7E8ACF9AA}" dt="2026-10-15T16:38:50.546" v="665" actId="403"/>
          <ac:spMkLst>
            <pc:docMk/>
            <pc:sldMk cId="2683893402" sldId="578"/>
            <ac:spMk id="13" creationId="{3CEE687A-666C-CDEE-919D-690D667E8208}"/>
          </ac:spMkLst>
        </pc:spChg>
        <pc:spChg chg="mod">
          <ac:chgData name="Savanna Carson" userId="244674129_tp_box_2" providerId="OAuth2" clId="{8F650CBC-4554-4E95-A266-92A7E8ACF9AA}" dt="2026-10-15T16:38:50.546" v="665" actId="403"/>
          <ac:spMkLst>
            <pc:docMk/>
            <pc:sldMk cId="2683893402" sldId="578"/>
            <ac:spMk id="14" creationId="{DC2BF301-5ABB-1359-6D34-199AEC7172FA}"/>
          </ac:spMkLst>
        </pc:spChg>
        <pc:spChg chg="mod">
          <ac:chgData name="Savanna Carson" userId="244674129_tp_box_2" providerId="OAuth2" clId="{8F650CBC-4554-4E95-A266-92A7E8ACF9AA}" dt="2026-10-15T16:33:21.134" v="641" actId="14100"/>
          <ac:spMkLst>
            <pc:docMk/>
            <pc:sldMk cId="2683893402" sldId="578"/>
            <ac:spMk id="15" creationId="{0E835B35-2607-CAD0-9FA9-84FF9E489116}"/>
          </ac:spMkLst>
        </pc:spChg>
        <pc:spChg chg="mod">
          <ac:chgData name="Savanna Carson" userId="244674129_tp_box_2" providerId="OAuth2" clId="{8F650CBC-4554-4E95-A266-92A7E8ACF9AA}" dt="2026-10-15T16:38:59.146" v="667" actId="1076"/>
          <ac:spMkLst>
            <pc:docMk/>
            <pc:sldMk cId="2683893402" sldId="578"/>
            <ac:spMk id="16" creationId="{FD723BCA-7845-B217-5EE4-AF9B03E3E192}"/>
          </ac:spMkLst>
        </pc:spChg>
        <pc:spChg chg="mod">
          <ac:chgData name="Savanna Carson" userId="244674129_tp_box_2" providerId="OAuth2" clId="{8F650CBC-4554-4E95-A266-92A7E8ACF9AA}" dt="2026-10-15T16:37:58.262" v="649" actId="14100"/>
          <ac:spMkLst>
            <pc:docMk/>
            <pc:sldMk cId="2683893402" sldId="578"/>
            <ac:spMk id="19" creationId="{BD3C4612-38DC-B419-4037-125A004C50F5}"/>
          </ac:spMkLst>
        </pc:spChg>
        <pc:spChg chg="mod">
          <ac:chgData name="Savanna Carson" userId="244674129_tp_box_2" providerId="OAuth2" clId="{8F650CBC-4554-4E95-A266-92A7E8ACF9AA}" dt="2026-10-15T16:38:50.546" v="665" actId="403"/>
          <ac:spMkLst>
            <pc:docMk/>
            <pc:sldMk cId="2683893402" sldId="578"/>
            <ac:spMk id="20" creationId="{BC58C2D6-5275-5F46-76A2-79001D8073EA}"/>
          </ac:spMkLst>
        </pc:spChg>
        <pc:spChg chg="mod">
          <ac:chgData name="Savanna Carson" userId="244674129_tp_box_2" providerId="OAuth2" clId="{8F650CBC-4554-4E95-A266-92A7E8ACF9AA}" dt="2026-10-15T16:38:50.546" v="665" actId="403"/>
          <ac:spMkLst>
            <pc:docMk/>
            <pc:sldMk cId="2683893402" sldId="578"/>
            <ac:spMk id="21" creationId="{546C3516-5346-3D65-9D11-EADFBE27EA68}"/>
          </ac:spMkLst>
        </pc:spChg>
        <pc:spChg chg="mod">
          <ac:chgData name="Savanna Carson" userId="244674129_tp_box_2" providerId="OAuth2" clId="{8F650CBC-4554-4E95-A266-92A7E8ACF9AA}" dt="2026-10-15T16:38:50.546" v="665" actId="403"/>
          <ac:spMkLst>
            <pc:docMk/>
            <pc:sldMk cId="2683893402" sldId="578"/>
            <ac:spMk id="25" creationId="{CE631624-56BE-69AA-EB58-610EA8250C7F}"/>
          </ac:spMkLst>
        </pc:spChg>
        <pc:grpChg chg="mod">
          <ac:chgData name="Savanna Carson" userId="244674129_tp_box_2" providerId="OAuth2" clId="{8F650CBC-4554-4E95-A266-92A7E8ACF9AA}" dt="2026-10-15T16:39:05.646" v="668" actId="1076"/>
          <ac:grpSpMkLst>
            <pc:docMk/>
            <pc:sldMk cId="2683893402" sldId="578"/>
            <ac:grpSpMk id="17" creationId="{AAEB0CA0-8382-C520-6F8E-DB85754A5D2D}"/>
          </ac:grpSpMkLst>
        </pc:grpChg>
        <pc:picChg chg="mod">
          <ac:chgData name="Savanna Carson" userId="244674129_tp_box_2" providerId="OAuth2" clId="{8F650CBC-4554-4E95-A266-92A7E8ACF9AA}" dt="2026-10-15T16:32:54.354" v="634" actId="255"/>
          <ac:picMkLst>
            <pc:docMk/>
            <pc:sldMk cId="2683893402" sldId="578"/>
            <ac:picMk id="24" creationId="{9641F609-E5D5-DD43-7116-C7934A2960F4}"/>
          </ac:picMkLst>
        </pc:picChg>
        <pc:picChg chg="add mod">
          <ac:chgData name="Savanna Carson" userId="244674129_tp_box_2" providerId="OAuth2" clId="{8F650CBC-4554-4E95-A266-92A7E8ACF9AA}" dt="2026-10-15T16:38:02.058" v="651" actId="14100"/>
          <ac:picMkLst>
            <pc:docMk/>
            <pc:sldMk cId="2683893402" sldId="578"/>
            <ac:picMk id="27" creationId="{E83F9202-A549-13DC-5F90-CA5669FFDD7E}"/>
          </ac:picMkLst>
        </pc:picChg>
      </pc:sldChg>
      <pc:sldChg chg="modSp add mod modAnim">
        <pc:chgData name="Savanna Carson" userId="244674129_tp_box_2" providerId="OAuth2" clId="{8F650CBC-4554-4E95-A266-92A7E8ACF9AA}" dt="2026-10-15T19:52:34.754" v="1428"/>
        <pc:sldMkLst>
          <pc:docMk/>
          <pc:sldMk cId="1285052569" sldId="580"/>
        </pc:sldMkLst>
        <pc:spChg chg="mod">
          <ac:chgData name="Savanna Carson" userId="244674129_tp_box_2" providerId="OAuth2" clId="{8F650CBC-4554-4E95-A266-92A7E8ACF9AA}" dt="2026-10-15T16:59:27.567" v="811" actId="403"/>
          <ac:spMkLst>
            <pc:docMk/>
            <pc:sldMk cId="1285052569" sldId="580"/>
            <ac:spMk id="4" creationId="{BE65298C-6A01-BE0D-3C13-0B0C640659EA}"/>
          </ac:spMkLst>
        </pc:spChg>
        <pc:spChg chg="mod">
          <ac:chgData name="Savanna Carson" userId="244674129_tp_box_2" providerId="OAuth2" clId="{8F650CBC-4554-4E95-A266-92A7E8ACF9AA}" dt="2026-10-15T16:56:33.512" v="771" actId="14100"/>
          <ac:spMkLst>
            <pc:docMk/>
            <pc:sldMk cId="1285052569" sldId="580"/>
            <ac:spMk id="6" creationId="{D931B617-E20E-B678-F8ED-4E051955E8C2}"/>
          </ac:spMkLst>
        </pc:spChg>
        <pc:spChg chg="mod">
          <ac:chgData name="Savanna Carson" userId="244674129_tp_box_2" providerId="OAuth2" clId="{8F650CBC-4554-4E95-A266-92A7E8ACF9AA}" dt="2026-10-15T17:06:58.988" v="824" actId="14100"/>
          <ac:spMkLst>
            <pc:docMk/>
            <pc:sldMk cId="1285052569" sldId="580"/>
            <ac:spMk id="64" creationId="{2000CA27-9099-96F3-1241-CB3EACD9042A}"/>
          </ac:spMkLst>
        </pc:spChg>
        <pc:spChg chg="mod">
          <ac:chgData name="Savanna Carson" userId="244674129_tp_box_2" providerId="OAuth2" clId="{8F650CBC-4554-4E95-A266-92A7E8ACF9AA}" dt="2026-10-15T17:08:25.815" v="835" actId="1076"/>
          <ac:spMkLst>
            <pc:docMk/>
            <pc:sldMk cId="1285052569" sldId="580"/>
            <ac:spMk id="66" creationId="{A2477461-43CC-62CD-6867-CECD10922A60}"/>
          </ac:spMkLst>
        </pc:spChg>
        <pc:spChg chg="mod">
          <ac:chgData name="Savanna Carson" userId="244674129_tp_box_2" providerId="OAuth2" clId="{8F650CBC-4554-4E95-A266-92A7E8ACF9AA}" dt="2026-10-15T17:07:22.520" v="826" actId="12788"/>
          <ac:spMkLst>
            <pc:docMk/>
            <pc:sldMk cId="1285052569" sldId="580"/>
            <ac:spMk id="68" creationId="{53298B51-20FF-5B12-27CA-3954F40E863A}"/>
          </ac:spMkLst>
        </pc:spChg>
        <pc:spChg chg="mod">
          <ac:chgData name="Savanna Carson" userId="244674129_tp_box_2" providerId="OAuth2" clId="{8F650CBC-4554-4E95-A266-92A7E8ACF9AA}" dt="2026-10-15T17:07:40.076" v="829" actId="20577"/>
          <ac:spMkLst>
            <pc:docMk/>
            <pc:sldMk cId="1285052569" sldId="580"/>
            <ac:spMk id="72" creationId="{750F7270-4075-8DAA-B25E-9D892142E785}"/>
          </ac:spMkLst>
        </pc:spChg>
        <pc:spChg chg="mod">
          <ac:chgData name="Savanna Carson" userId="244674129_tp_box_2" providerId="OAuth2" clId="{8F650CBC-4554-4E95-A266-92A7E8ACF9AA}" dt="2026-10-15T17:08:03.816" v="831" actId="1076"/>
          <ac:spMkLst>
            <pc:docMk/>
            <pc:sldMk cId="1285052569" sldId="580"/>
            <ac:spMk id="73" creationId="{4FD6FB34-1C14-4328-7578-B9B001E88B0E}"/>
          </ac:spMkLst>
        </pc:spChg>
        <pc:spChg chg="mod">
          <ac:chgData name="Savanna Carson" userId="244674129_tp_box_2" providerId="OAuth2" clId="{8F650CBC-4554-4E95-A266-92A7E8ACF9AA}" dt="2026-10-15T17:08:42.613" v="840" actId="1076"/>
          <ac:spMkLst>
            <pc:docMk/>
            <pc:sldMk cId="1285052569" sldId="580"/>
            <ac:spMk id="75" creationId="{DCB32B98-0891-5042-D773-152AA8193958}"/>
          </ac:spMkLst>
        </pc:spChg>
        <pc:spChg chg="mod">
          <ac:chgData name="Savanna Carson" userId="244674129_tp_box_2" providerId="OAuth2" clId="{8F650CBC-4554-4E95-A266-92A7E8ACF9AA}" dt="2026-10-15T17:08:42.613" v="840" actId="1076"/>
          <ac:spMkLst>
            <pc:docMk/>
            <pc:sldMk cId="1285052569" sldId="580"/>
            <ac:spMk id="78" creationId="{B3DA08A1-F1DC-5E89-EFAE-9AF93BB84D4A}"/>
          </ac:spMkLst>
        </pc:spChg>
        <pc:picChg chg="mod">
          <ac:chgData name="Savanna Carson" userId="244674129_tp_box_2" providerId="OAuth2" clId="{8F650CBC-4554-4E95-A266-92A7E8ACF9AA}" dt="2026-10-15T17:09:22.724" v="846" actId="14100"/>
          <ac:picMkLst>
            <pc:docMk/>
            <pc:sldMk cId="1285052569" sldId="580"/>
            <ac:picMk id="65" creationId="{68B35F01-4652-7896-F121-9E26FA48772B}"/>
          </ac:picMkLst>
        </pc:picChg>
        <pc:picChg chg="mod">
          <ac:chgData name="Savanna Carson" userId="244674129_tp_box_2" providerId="OAuth2" clId="{8F650CBC-4554-4E95-A266-92A7E8ACF9AA}" dt="2026-10-15T17:09:45.971" v="849" actId="1076"/>
          <ac:picMkLst>
            <pc:docMk/>
            <pc:sldMk cId="1285052569" sldId="580"/>
            <ac:picMk id="67" creationId="{2B639262-6B49-B84A-EEE0-5A2E91CFF9DF}"/>
          </ac:picMkLst>
        </pc:picChg>
        <pc:picChg chg="mod">
          <ac:chgData name="Savanna Carson" userId="244674129_tp_box_2" providerId="OAuth2" clId="{8F650CBC-4554-4E95-A266-92A7E8ACF9AA}" dt="2026-10-15T17:09:32.020" v="847" actId="1076"/>
          <ac:picMkLst>
            <pc:docMk/>
            <pc:sldMk cId="1285052569" sldId="580"/>
            <ac:picMk id="69" creationId="{8238B344-7152-659B-66DF-15D1E13F548E}"/>
          </ac:picMkLst>
        </pc:picChg>
        <pc:picChg chg="mod">
          <ac:chgData name="Savanna Carson" userId="244674129_tp_box_2" providerId="OAuth2" clId="{8F650CBC-4554-4E95-A266-92A7E8ACF9AA}" dt="2026-10-15T17:07:36.691" v="828" actId="1076"/>
          <ac:picMkLst>
            <pc:docMk/>
            <pc:sldMk cId="1285052569" sldId="580"/>
            <ac:picMk id="70" creationId="{36A89059-8413-28D8-7C8E-2603135BA8BF}"/>
          </ac:picMkLst>
        </pc:picChg>
        <pc:picChg chg="mod">
          <ac:chgData name="Savanna Carson" userId="244674129_tp_box_2" providerId="OAuth2" clId="{8F650CBC-4554-4E95-A266-92A7E8ACF9AA}" dt="2026-10-15T17:07:36.691" v="828" actId="1076"/>
          <ac:picMkLst>
            <pc:docMk/>
            <pc:sldMk cId="1285052569" sldId="580"/>
            <ac:picMk id="71" creationId="{F46CB3FB-DEC4-7053-64D6-899BD01618ED}"/>
          </ac:picMkLst>
        </pc:picChg>
        <pc:picChg chg="mod">
          <ac:chgData name="Savanna Carson" userId="244674129_tp_box_2" providerId="OAuth2" clId="{8F650CBC-4554-4E95-A266-92A7E8ACF9AA}" dt="2026-10-15T17:09:36.084" v="848" actId="1076"/>
          <ac:picMkLst>
            <pc:docMk/>
            <pc:sldMk cId="1285052569" sldId="580"/>
            <ac:picMk id="74" creationId="{2A27A0B2-708E-931F-367D-87F3C2C351DF}"/>
          </ac:picMkLst>
        </pc:picChg>
        <pc:picChg chg="mod">
          <ac:chgData name="Savanna Carson" userId="244674129_tp_box_2" providerId="OAuth2" clId="{8F650CBC-4554-4E95-A266-92A7E8ACF9AA}" dt="2026-10-15T17:09:22.724" v="846" actId="14100"/>
          <ac:picMkLst>
            <pc:docMk/>
            <pc:sldMk cId="1285052569" sldId="580"/>
            <ac:picMk id="76" creationId="{4DA1227E-2A40-EDC2-62D2-60E8DB80A244}"/>
          </ac:picMkLst>
        </pc:picChg>
        <pc:picChg chg="mod">
          <ac:chgData name="Savanna Carson" userId="244674129_tp_box_2" providerId="OAuth2" clId="{8F650CBC-4554-4E95-A266-92A7E8ACF9AA}" dt="2026-10-15T17:09:22.724" v="846" actId="14100"/>
          <ac:picMkLst>
            <pc:docMk/>
            <pc:sldMk cId="1285052569" sldId="580"/>
            <ac:picMk id="77" creationId="{B816B9AE-0DCA-33CC-3BFE-94F30E34EE59}"/>
          </ac:picMkLst>
        </pc:picChg>
        <pc:picChg chg="mod">
          <ac:chgData name="Savanna Carson" userId="244674129_tp_box_2" providerId="OAuth2" clId="{8F650CBC-4554-4E95-A266-92A7E8ACF9AA}" dt="2026-10-15T17:07:36.691" v="828" actId="1076"/>
          <ac:picMkLst>
            <pc:docMk/>
            <pc:sldMk cId="1285052569" sldId="580"/>
            <ac:picMk id="79" creationId="{16265E67-4051-6872-5637-8DD2A515F11B}"/>
          </ac:picMkLst>
        </pc:picChg>
      </pc:sldChg>
      <pc:sldChg chg="addSp delSp modSp add mod">
        <pc:chgData name="Savanna Carson" userId="244674129_tp_box_2" providerId="OAuth2" clId="{8F650CBC-4554-4E95-A266-92A7E8ACF9AA}" dt="2026-10-19T22:20:19.465" v="1566" actId="14100"/>
        <pc:sldMkLst>
          <pc:docMk/>
          <pc:sldMk cId="1365297011" sldId="586"/>
        </pc:sldMkLst>
        <pc:spChg chg="mod">
          <ac:chgData name="Savanna Carson" userId="244674129_tp_box_2" providerId="OAuth2" clId="{8F650CBC-4554-4E95-A266-92A7E8ACF9AA}" dt="2026-10-19T22:20:13.137" v="1564" actId="1076"/>
          <ac:spMkLst>
            <pc:docMk/>
            <pc:sldMk cId="1365297011" sldId="586"/>
            <ac:spMk id="4" creationId="{E39D35BD-5C5C-2754-0A59-7F6D84AFD0D0}"/>
          </ac:spMkLst>
        </pc:spChg>
        <pc:spChg chg="mod">
          <ac:chgData name="Savanna Carson" userId="244674129_tp_box_2" providerId="OAuth2" clId="{8F650CBC-4554-4E95-A266-92A7E8ACF9AA}" dt="2026-10-19T22:19:29.561" v="1544"/>
          <ac:spMkLst>
            <pc:docMk/>
            <pc:sldMk cId="1365297011" sldId="586"/>
            <ac:spMk id="5" creationId="{8E83AE66-1E76-2038-29C8-9EFCDCFA7996}"/>
          </ac:spMkLst>
        </pc:spChg>
        <pc:spChg chg="mod">
          <ac:chgData name="Savanna Carson" userId="244674129_tp_box_2" providerId="OAuth2" clId="{8F650CBC-4554-4E95-A266-92A7E8ACF9AA}" dt="2026-10-19T22:20:19.465" v="1566" actId="14100"/>
          <ac:spMkLst>
            <pc:docMk/>
            <pc:sldMk cId="1365297011" sldId="586"/>
            <ac:spMk id="6" creationId="{8BF8AEAB-C504-1124-2559-BE93739D2263}"/>
          </ac:spMkLst>
        </pc:spChg>
        <pc:spChg chg="mod">
          <ac:chgData name="Savanna Carson" userId="244674129_tp_box_2" providerId="OAuth2" clId="{8F650CBC-4554-4E95-A266-92A7E8ACF9AA}" dt="2026-10-19T22:20:04.013" v="1563" actId="1076"/>
          <ac:spMkLst>
            <pc:docMk/>
            <pc:sldMk cId="1365297011" sldId="586"/>
            <ac:spMk id="8" creationId="{FF5DDE2E-351E-30E2-51E9-EA1B7B49E5F0}"/>
          </ac:spMkLst>
        </pc:spChg>
        <pc:spChg chg="mod">
          <ac:chgData name="Savanna Carson" userId="244674129_tp_box_2" providerId="OAuth2" clId="{8F650CBC-4554-4E95-A266-92A7E8ACF9AA}" dt="2026-10-19T22:20:00.199" v="1562" actId="20577"/>
          <ac:spMkLst>
            <pc:docMk/>
            <pc:sldMk cId="1365297011" sldId="586"/>
            <ac:spMk id="12" creationId="{37D72C1D-C479-55BC-9A03-DA70AFB1D93D}"/>
          </ac:spMkLst>
        </pc:spChg>
        <pc:grpChg chg="add mod">
          <ac:chgData name="Savanna Carson" userId="244674129_tp_box_2" providerId="OAuth2" clId="{8F650CBC-4554-4E95-A266-92A7E8ACF9AA}" dt="2026-10-19T22:19:29.561" v="1544"/>
          <ac:grpSpMkLst>
            <pc:docMk/>
            <pc:sldMk cId="1365297011" sldId="586"/>
            <ac:grpSpMk id="3" creationId="{E6A37690-7AD0-1FE5-A950-90543CD2381F}"/>
          </ac:grpSpMkLst>
        </pc:grpChg>
        <pc:picChg chg="mod">
          <ac:chgData name="Savanna Carson" userId="244674129_tp_box_2" providerId="OAuth2" clId="{8F650CBC-4554-4E95-A266-92A7E8ACF9AA}" dt="2026-10-19T22:19:29.561" v="1544"/>
          <ac:picMkLst>
            <pc:docMk/>
            <pc:sldMk cId="1365297011" sldId="586"/>
            <ac:picMk id="7" creationId="{2899CD78-F0A7-A55D-1883-466CFB70DE9F}"/>
          </ac:picMkLst>
        </pc:picChg>
      </pc:sldChg>
      <pc:sldChg chg="addSp delSp modSp add mod">
        <pc:chgData name="Savanna Carson" userId="244674129_tp_box_2" providerId="OAuth2" clId="{8F650CBC-4554-4E95-A266-92A7E8ACF9AA}" dt="2026-10-19T22:23:01.246" v="1637" actId="404"/>
        <pc:sldMkLst>
          <pc:docMk/>
          <pc:sldMk cId="668249481" sldId="587"/>
        </pc:sldMkLst>
        <pc:spChg chg="mod">
          <ac:chgData name="Savanna Carson" userId="244674129_tp_box_2" providerId="OAuth2" clId="{8F650CBC-4554-4E95-A266-92A7E8ACF9AA}" dt="2026-10-19T22:22:39.722" v="1630" actId="1076"/>
          <ac:spMkLst>
            <pc:docMk/>
            <pc:sldMk cId="668249481" sldId="587"/>
            <ac:spMk id="4" creationId="{B65B394F-BCD9-EBCF-E6F5-3CD9517A6A41}"/>
          </ac:spMkLst>
        </pc:spChg>
        <pc:spChg chg="mod">
          <ac:chgData name="Savanna Carson" userId="244674129_tp_box_2" providerId="OAuth2" clId="{8F650CBC-4554-4E95-A266-92A7E8ACF9AA}" dt="2026-10-19T22:21:49.557" v="1621"/>
          <ac:spMkLst>
            <pc:docMk/>
            <pc:sldMk cId="668249481" sldId="587"/>
            <ac:spMk id="5" creationId="{A7AC3172-6147-0B22-9229-0AAA0AB8A465}"/>
          </ac:spMkLst>
        </pc:spChg>
        <pc:spChg chg="mod">
          <ac:chgData name="Savanna Carson" userId="244674129_tp_box_2" providerId="OAuth2" clId="{8F650CBC-4554-4E95-A266-92A7E8ACF9AA}" dt="2026-10-19T22:22:47.374" v="1633" actId="1076"/>
          <ac:spMkLst>
            <pc:docMk/>
            <pc:sldMk cId="668249481" sldId="587"/>
            <ac:spMk id="6" creationId="{8185198B-5DDC-B846-0E96-76371311782F}"/>
          </ac:spMkLst>
        </pc:spChg>
        <pc:spChg chg="mod">
          <ac:chgData name="Savanna Carson" userId="244674129_tp_box_2" providerId="OAuth2" clId="{8F650CBC-4554-4E95-A266-92A7E8ACF9AA}" dt="2026-10-19T22:23:01.246" v="1637" actId="404"/>
          <ac:spMkLst>
            <pc:docMk/>
            <pc:sldMk cId="668249481" sldId="587"/>
            <ac:spMk id="8" creationId="{ADDAC639-E33E-6938-4FEC-6856842B024F}"/>
          </ac:spMkLst>
        </pc:spChg>
        <pc:spChg chg="mod">
          <ac:chgData name="Savanna Carson" userId="244674129_tp_box_2" providerId="OAuth2" clId="{8F650CBC-4554-4E95-A266-92A7E8ACF9AA}" dt="2026-10-19T22:21:44.210" v="1619" actId="14100"/>
          <ac:spMkLst>
            <pc:docMk/>
            <pc:sldMk cId="668249481" sldId="587"/>
            <ac:spMk id="12" creationId="{3A579F92-6FC4-A3AC-6838-7FEE9D93FBE5}"/>
          </ac:spMkLst>
        </pc:spChg>
        <pc:spChg chg="mod">
          <ac:chgData name="Savanna Carson" userId="244674129_tp_box_2" providerId="OAuth2" clId="{8F650CBC-4554-4E95-A266-92A7E8ACF9AA}" dt="2026-10-19T22:22:20.916" v="1627" actId="14100"/>
          <ac:spMkLst>
            <pc:docMk/>
            <pc:sldMk cId="668249481" sldId="587"/>
            <ac:spMk id="23" creationId="{36119272-683B-A000-E9AD-4A4DB939772E}"/>
          </ac:spMkLst>
        </pc:spChg>
        <pc:grpChg chg="add mod">
          <ac:chgData name="Savanna Carson" userId="244674129_tp_box_2" providerId="OAuth2" clId="{8F650CBC-4554-4E95-A266-92A7E8ACF9AA}" dt="2026-10-19T22:21:49.557" v="1621"/>
          <ac:grpSpMkLst>
            <pc:docMk/>
            <pc:sldMk cId="668249481" sldId="587"/>
            <ac:grpSpMk id="3" creationId="{3778D380-A302-7846-6B2E-4F1016A73EA7}"/>
          </ac:grpSpMkLst>
        </pc:grpChg>
        <pc:picChg chg="mod">
          <ac:chgData name="Savanna Carson" userId="244674129_tp_box_2" providerId="OAuth2" clId="{8F650CBC-4554-4E95-A266-92A7E8ACF9AA}" dt="2026-10-19T22:21:49.557" v="1621"/>
          <ac:picMkLst>
            <pc:docMk/>
            <pc:sldMk cId="668249481" sldId="587"/>
            <ac:picMk id="7" creationId="{FE846CB4-9F48-5FE0-3DFF-FB89F318AFC3}"/>
          </ac:picMkLst>
        </pc:picChg>
      </pc:sldChg>
      <pc:sldChg chg="modSp mod">
        <pc:chgData name="Savanna Carson" userId="244674129_tp_box_2" providerId="OAuth2" clId="{8F650CBC-4554-4E95-A266-92A7E8ACF9AA}" dt="2026-10-14T22:21:59.802" v="41" actId="20577"/>
        <pc:sldMkLst>
          <pc:docMk/>
          <pc:sldMk cId="3866936325" sldId="650"/>
        </pc:sldMkLst>
        <pc:spChg chg="mod">
          <ac:chgData name="Savanna Carson" userId="244674129_tp_box_2" providerId="OAuth2" clId="{8F650CBC-4554-4E95-A266-92A7E8ACF9AA}" dt="2026-10-14T22:21:59.802" v="41" actId="20577"/>
          <ac:spMkLst>
            <pc:docMk/>
            <pc:sldMk cId="3866936325" sldId="650"/>
            <ac:spMk id="9" creationId="{D78B7FE8-AF97-A89E-7F1D-35B81507D8A9}"/>
          </ac:spMkLst>
        </pc:spChg>
        <pc:graphicFrameChg chg="mod modGraphic">
          <ac:chgData name="Savanna Carson" userId="244674129_tp_box_2" providerId="OAuth2" clId="{8F650CBC-4554-4E95-A266-92A7E8ACF9AA}" dt="2026-10-14T22:21:51.881" v="14" actId="403"/>
          <ac:graphicFrameMkLst>
            <pc:docMk/>
            <pc:sldMk cId="3866936325" sldId="650"/>
            <ac:graphicFrameMk id="5" creationId="{8EDC80CD-7A0E-EB4F-4DC3-81B804E43DB1}"/>
          </ac:graphicFrameMkLst>
        </pc:graphicFrameChg>
      </pc:sldChg>
      <pc:sldChg chg="addSp delSp modSp mod">
        <pc:chgData name="Savanna Carson" userId="244674129_tp_box_2" providerId="OAuth2" clId="{8F650CBC-4554-4E95-A266-92A7E8ACF9AA}" dt="2026-10-21T20:01:39.177" v="1642"/>
        <pc:sldMkLst>
          <pc:docMk/>
          <pc:sldMk cId="1870063544" sldId="651"/>
        </pc:sldMkLst>
        <pc:spChg chg="mod">
          <ac:chgData name="Savanna Carson" userId="244674129_tp_box_2" providerId="OAuth2" clId="{8F650CBC-4554-4E95-A266-92A7E8ACF9AA}" dt="2026-10-14T21:35:35.092" v="1" actId="20577"/>
          <ac:spMkLst>
            <pc:docMk/>
            <pc:sldMk cId="1870063544" sldId="651"/>
            <ac:spMk id="7" creationId="{A2122F88-19AD-4B66-9533-8BFBC5ECD29A}"/>
          </ac:spMkLst>
        </pc:spChg>
        <pc:grpChg chg="mod">
          <ac:chgData name="Savanna Carson" userId="244674129_tp_box_2" providerId="OAuth2" clId="{8F650CBC-4554-4E95-A266-92A7E8ACF9AA}" dt="2026-10-14T21:35:56.501" v="6" actId="1076"/>
          <ac:grpSpMkLst>
            <pc:docMk/>
            <pc:sldMk cId="1870063544" sldId="651"/>
            <ac:grpSpMk id="1039" creationId="{3D379C76-E618-4A27-32F2-8D83D4468743}"/>
          </ac:grpSpMkLst>
        </pc:grpChg>
        <pc:picChg chg="add mod">
          <ac:chgData name="Savanna Carson" userId="244674129_tp_box_2" providerId="OAuth2" clId="{8F650CBC-4554-4E95-A266-92A7E8ACF9AA}" dt="2026-10-21T20:01:39.177" v="1642"/>
          <ac:picMkLst>
            <pc:docMk/>
            <pc:sldMk cId="1870063544" sldId="651"/>
            <ac:picMk id="3" creationId="{D0BDFB19-9085-A47F-91D4-8D7B23360230}"/>
          </ac:picMkLst>
        </pc:picChg>
        <pc:picChg chg="add mod">
          <ac:chgData name="Savanna Carson" userId="244674129_tp_box_2" providerId="OAuth2" clId="{8F650CBC-4554-4E95-A266-92A7E8ACF9AA}" dt="2026-10-21T20:01:39.177" v="1642"/>
          <ac:picMkLst>
            <pc:docMk/>
            <pc:sldMk cId="1870063544" sldId="651"/>
            <ac:picMk id="5" creationId="{BD72D6BF-1611-A91F-13B3-AD7D3DBDFB21}"/>
          </ac:picMkLst>
        </pc:picChg>
        <pc:picChg chg="add mod">
          <ac:chgData name="Savanna Carson" userId="244674129_tp_box_2" providerId="OAuth2" clId="{8F650CBC-4554-4E95-A266-92A7E8ACF9AA}" dt="2026-10-21T20:01:39.177" v="1642"/>
          <ac:picMkLst>
            <pc:docMk/>
            <pc:sldMk cId="1870063544" sldId="651"/>
            <ac:picMk id="6" creationId="{6161DB2C-980F-21B3-6946-95449DD5F8E4}"/>
          </ac:picMkLst>
        </pc:picChg>
        <pc:picChg chg="mod">
          <ac:chgData name="Savanna Carson" userId="244674129_tp_box_2" providerId="OAuth2" clId="{8F650CBC-4554-4E95-A266-92A7E8ACF9AA}" dt="2026-10-14T21:35:48.304" v="4"/>
          <ac:picMkLst>
            <pc:docMk/>
            <pc:sldMk cId="1870063544" sldId="651"/>
            <ac:picMk id="1040" creationId="{1712215F-3F07-D0C0-AEB4-DA9B0B7F6C62}"/>
          </ac:picMkLst>
        </pc:picChg>
        <pc:picChg chg="mod">
          <ac:chgData name="Savanna Carson" userId="244674129_tp_box_2" providerId="OAuth2" clId="{8F650CBC-4554-4E95-A266-92A7E8ACF9AA}" dt="2026-10-14T21:35:48.304" v="4"/>
          <ac:picMkLst>
            <pc:docMk/>
            <pc:sldMk cId="1870063544" sldId="651"/>
            <ac:picMk id="1041" creationId="{69F3214F-FB26-D174-E3A3-1E8D44416EBF}"/>
          </ac:picMkLst>
        </pc:picChg>
        <pc:picChg chg="mod">
          <ac:chgData name="Savanna Carson" userId="244674129_tp_box_2" providerId="OAuth2" clId="{8F650CBC-4554-4E95-A266-92A7E8ACF9AA}" dt="2026-10-14T21:35:48.304" v="4"/>
          <ac:picMkLst>
            <pc:docMk/>
            <pc:sldMk cId="1870063544" sldId="651"/>
            <ac:picMk id="1042" creationId="{E5C4DCD8-44C6-BB61-FE9E-994617E67FB0}"/>
          </ac:picMkLst>
        </pc:picChg>
        <pc:picChg chg="mod">
          <ac:chgData name="Savanna Carson" userId="244674129_tp_box_2" providerId="OAuth2" clId="{8F650CBC-4554-4E95-A266-92A7E8ACF9AA}" dt="2026-10-14T21:35:48.304" v="4"/>
          <ac:picMkLst>
            <pc:docMk/>
            <pc:sldMk cId="1870063544" sldId="651"/>
            <ac:picMk id="1043" creationId="{5C0909D2-D0DC-2BA8-9082-ED96183527C7}"/>
          </ac:picMkLst>
        </pc:picChg>
        <pc:picChg chg="mod">
          <ac:chgData name="Savanna Carson" userId="244674129_tp_box_2" providerId="OAuth2" clId="{8F650CBC-4554-4E95-A266-92A7E8ACF9AA}" dt="2026-10-14T21:35:48.304" v="4"/>
          <ac:picMkLst>
            <pc:docMk/>
            <pc:sldMk cId="1870063544" sldId="651"/>
            <ac:picMk id="1045" creationId="{85269F45-6BA6-6121-0A58-A238E001CA46}"/>
          </ac:picMkLst>
        </pc:picChg>
        <pc:picChg chg="mod">
          <ac:chgData name="Savanna Carson" userId="244674129_tp_box_2" providerId="OAuth2" clId="{8F650CBC-4554-4E95-A266-92A7E8ACF9AA}" dt="2026-10-14T21:35:48.304" v="4"/>
          <ac:picMkLst>
            <pc:docMk/>
            <pc:sldMk cId="1870063544" sldId="651"/>
            <ac:picMk id="1046" creationId="{D14EF076-E120-990C-C613-6761E4E453FF}"/>
          </ac:picMkLst>
        </pc:picChg>
        <pc:picChg chg="mod">
          <ac:chgData name="Savanna Carson" userId="244674129_tp_box_2" providerId="OAuth2" clId="{8F650CBC-4554-4E95-A266-92A7E8ACF9AA}" dt="2026-10-14T21:35:48.304" v="4"/>
          <ac:picMkLst>
            <pc:docMk/>
            <pc:sldMk cId="1870063544" sldId="651"/>
            <ac:picMk id="1047" creationId="{DBAD1F6B-E831-B473-7778-6ED9816C64FA}"/>
          </ac:picMkLst>
        </pc:picChg>
        <pc:picChg chg="mod">
          <ac:chgData name="Savanna Carson" userId="244674129_tp_box_2" providerId="OAuth2" clId="{8F650CBC-4554-4E95-A266-92A7E8ACF9AA}" dt="2026-10-14T21:35:48.304" v="4"/>
          <ac:picMkLst>
            <pc:docMk/>
            <pc:sldMk cId="1870063544" sldId="651"/>
            <ac:picMk id="1048" creationId="{24D46AC8-CBC6-6D82-E942-10E9AE85876E}"/>
          </ac:picMkLst>
        </pc:picChg>
        <pc:picChg chg="mod">
          <ac:chgData name="Savanna Carson" userId="244674129_tp_box_2" providerId="OAuth2" clId="{8F650CBC-4554-4E95-A266-92A7E8ACF9AA}" dt="2026-10-14T21:35:48.304" v="4"/>
          <ac:picMkLst>
            <pc:docMk/>
            <pc:sldMk cId="1870063544" sldId="651"/>
            <ac:picMk id="1049" creationId="{8B325EB7-C7D7-347D-B8E3-5BD39D246CF0}"/>
          </ac:picMkLst>
        </pc:picChg>
        <pc:picChg chg="mod">
          <ac:chgData name="Savanna Carson" userId="244674129_tp_box_2" providerId="OAuth2" clId="{8F650CBC-4554-4E95-A266-92A7E8ACF9AA}" dt="2026-10-14T21:35:48.304" v="4"/>
          <ac:picMkLst>
            <pc:docMk/>
            <pc:sldMk cId="1870063544" sldId="651"/>
            <ac:picMk id="1050" creationId="{346AACE2-928E-9A9D-94E4-A7A5EAB403E5}"/>
          </ac:picMkLst>
        </pc:picChg>
        <pc:cxnChg chg="mod">
          <ac:chgData name="Savanna Carson" userId="244674129_tp_box_2" providerId="OAuth2" clId="{8F650CBC-4554-4E95-A266-92A7E8ACF9AA}" dt="2026-10-14T21:35:38.780" v="2" actId="1076"/>
          <ac:cxnSpMkLst>
            <pc:docMk/>
            <pc:sldMk cId="1870063544" sldId="651"/>
            <ac:cxnSpMk id="40" creationId="{58D5D34A-6EC2-54F7-F82D-FC15914BFD7B}"/>
          </ac:cxnSpMkLst>
        </pc:cxnChg>
      </pc:sldChg>
      <pc:sldChg chg="addSp delSp modSp add mod delAnim modAnim modNotesTx">
        <pc:chgData name="Savanna Carson" userId="244674129_tp_box_2" providerId="OAuth2" clId="{8F650CBC-4554-4E95-A266-92A7E8ACF9AA}" dt="2026-10-21T22:29:53.607" v="1680" actId="20577"/>
        <pc:sldMkLst>
          <pc:docMk/>
          <pc:sldMk cId="1192762541" sldId="653"/>
        </pc:sldMkLst>
        <pc:spChg chg="add mod">
          <ac:chgData name="Savanna Carson" userId="244674129_tp_box_2" providerId="OAuth2" clId="{8F650CBC-4554-4E95-A266-92A7E8ACF9AA}" dt="2026-10-15T19:30:26.226" v="1220" actId="20577"/>
          <ac:spMkLst>
            <pc:docMk/>
            <pc:sldMk cId="1192762541" sldId="653"/>
            <ac:spMk id="3" creationId="{A0664A37-8B85-01A3-7F6E-56B5B6B0880D}"/>
          </ac:spMkLst>
        </pc:spChg>
        <pc:spChg chg="add mod">
          <ac:chgData name="Savanna Carson" userId="244674129_tp_box_2" providerId="OAuth2" clId="{8F650CBC-4554-4E95-A266-92A7E8ACF9AA}" dt="2026-10-14T22:34:20.441" v="393" actId="1076"/>
          <ac:spMkLst>
            <pc:docMk/>
            <pc:sldMk cId="1192762541" sldId="653"/>
            <ac:spMk id="4" creationId="{0D1687A8-2B83-6359-CD5F-7E21729B6DD2}"/>
          </ac:spMkLst>
        </pc:spChg>
        <pc:spChg chg="add del mod ord">
          <ac:chgData name="Savanna Carson" userId="244674129_tp_box_2" providerId="OAuth2" clId="{8F650CBC-4554-4E95-A266-92A7E8ACF9AA}" dt="2026-10-15T19:33:24.953" v="1230" actId="14100"/>
          <ac:spMkLst>
            <pc:docMk/>
            <pc:sldMk cId="1192762541" sldId="653"/>
            <ac:spMk id="5" creationId="{9CDFCDBD-1CC0-51A0-C1DB-58CE1C20A0DC}"/>
          </ac:spMkLst>
        </pc:spChg>
        <pc:spChg chg="add mod">
          <ac:chgData name="Savanna Carson" userId="244674129_tp_box_2" providerId="OAuth2" clId="{8F650CBC-4554-4E95-A266-92A7E8ACF9AA}" dt="2026-10-14T22:36:16.704" v="447"/>
          <ac:spMkLst>
            <pc:docMk/>
            <pc:sldMk cId="1192762541" sldId="653"/>
            <ac:spMk id="7" creationId="{96765A58-D5CB-DF60-C995-CF46E6E95236}"/>
          </ac:spMkLst>
        </pc:spChg>
        <pc:spChg chg="mod">
          <ac:chgData name="Savanna Carson" userId="244674129_tp_box_2" providerId="OAuth2" clId="{8F650CBC-4554-4E95-A266-92A7E8ACF9AA}" dt="2026-10-14T22:29:30.461" v="89" actId="20577"/>
          <ac:spMkLst>
            <pc:docMk/>
            <pc:sldMk cId="1192762541" sldId="653"/>
            <ac:spMk id="66" creationId="{3DE3F391-6338-62C5-B50D-53BDFCF2C237}"/>
          </ac:spMkLst>
        </pc:spChg>
        <pc:graphicFrameChg chg="add mod modGraphic">
          <ac:chgData name="Savanna Carson" userId="244674129_tp_box_2" providerId="OAuth2" clId="{8F650CBC-4554-4E95-A266-92A7E8ACF9AA}" dt="2026-10-15T19:30:49.538" v="1222" actId="1076"/>
          <ac:graphicFrameMkLst>
            <pc:docMk/>
            <pc:sldMk cId="1192762541" sldId="653"/>
            <ac:graphicFrameMk id="2" creationId="{A431F0E0-E0B8-4C49-C097-19577E346675}"/>
          </ac:graphicFrameMkLst>
        </pc:graphicFrameChg>
        <pc:picChg chg="add mod">
          <ac:chgData name="Savanna Carson" userId="244674129_tp_box_2" providerId="OAuth2" clId="{8F650CBC-4554-4E95-A266-92A7E8ACF9AA}" dt="2026-10-14T22:34:20.441" v="393" actId="1076"/>
          <ac:picMkLst>
            <pc:docMk/>
            <pc:sldMk cId="1192762541" sldId="653"/>
            <ac:picMk id="6" creationId="{F9C0FC19-E672-C453-7DDF-D5AF4EBEAC85}"/>
          </ac:picMkLst>
        </pc:picChg>
        <pc:picChg chg="add mod">
          <ac:chgData name="Savanna Carson" userId="244674129_tp_box_2" providerId="OAuth2" clId="{8F650CBC-4554-4E95-A266-92A7E8ACF9AA}" dt="2026-10-15T19:33:21.710" v="1229" actId="1076"/>
          <ac:picMkLst>
            <pc:docMk/>
            <pc:sldMk cId="1192762541" sldId="653"/>
            <ac:picMk id="8" creationId="{3FA1ADD6-C2E2-D750-B0B4-260A1253DBD4}"/>
          </ac:picMkLst>
        </pc:picChg>
      </pc:sldChg>
      <pc:sldChg chg="addSp delSp modSp add mod ord modAnim modNotesTx">
        <pc:chgData name="Savanna Carson" userId="244674129_tp_box_2" providerId="OAuth2" clId="{8F650CBC-4554-4E95-A266-92A7E8ACF9AA}" dt="2026-10-21T22:29:44.289" v="1663" actId="5793"/>
        <pc:sldMkLst>
          <pc:docMk/>
          <pc:sldMk cId="1879473948" sldId="654"/>
        </pc:sldMkLst>
        <pc:spChg chg="mod">
          <ac:chgData name="Savanna Carson" userId="244674129_tp_box_2" providerId="OAuth2" clId="{8F650CBC-4554-4E95-A266-92A7E8ACF9AA}" dt="2026-10-15T19:51:07.019" v="1421" actId="948"/>
          <ac:spMkLst>
            <pc:docMk/>
            <pc:sldMk cId="1879473948" sldId="654"/>
            <ac:spMk id="2" creationId="{1B13E864-EE92-6A2C-36DF-B168DA5FEE5E}"/>
          </ac:spMkLst>
        </pc:spChg>
        <pc:spChg chg="mod">
          <ac:chgData name="Savanna Carson" userId="244674129_tp_box_2" providerId="OAuth2" clId="{8F650CBC-4554-4E95-A266-92A7E8ACF9AA}" dt="2026-10-14T22:35:14.919" v="407" actId="2711"/>
          <ac:spMkLst>
            <pc:docMk/>
            <pc:sldMk cId="1879473948" sldId="654"/>
            <ac:spMk id="5" creationId="{31EE1A8D-1B8E-6785-8F10-CC47BA4B83FA}"/>
          </ac:spMkLst>
        </pc:spChg>
        <pc:spChg chg="add mod">
          <ac:chgData name="Savanna Carson" userId="244674129_tp_box_2" providerId="OAuth2" clId="{8F650CBC-4554-4E95-A266-92A7E8ACF9AA}" dt="2026-10-14T22:36:07.537" v="445" actId="403"/>
          <ac:spMkLst>
            <pc:docMk/>
            <pc:sldMk cId="1879473948" sldId="654"/>
            <ac:spMk id="11" creationId="{24CCCEC7-96FA-99C8-8C37-3F03ED854B87}"/>
          </ac:spMkLst>
        </pc:spChg>
        <pc:spChg chg="mod">
          <ac:chgData name="Savanna Carson" userId="244674129_tp_box_2" providerId="OAuth2" clId="{8F650CBC-4554-4E95-A266-92A7E8ACF9AA}" dt="2026-10-15T19:51:19.425" v="1422" actId="1076"/>
          <ac:spMkLst>
            <pc:docMk/>
            <pc:sldMk cId="1879473948" sldId="654"/>
            <ac:spMk id="13" creationId="{39505B63-0203-0EB9-A2EA-E319626FEF71}"/>
          </ac:spMkLst>
        </pc:spChg>
        <pc:spChg chg="mod">
          <ac:chgData name="Savanna Carson" userId="244674129_tp_box_2" providerId="OAuth2" clId="{8F650CBC-4554-4E95-A266-92A7E8ACF9AA}" dt="2026-10-14T22:35:02.756" v="403" actId="20577"/>
          <ac:spMkLst>
            <pc:docMk/>
            <pc:sldMk cId="1879473948" sldId="654"/>
            <ac:spMk id="66" creationId="{4076C353-71DA-92C6-E75D-0CC8582D8306}"/>
          </ac:spMkLst>
        </pc:spChg>
        <pc:picChg chg="add mod">
          <ac:chgData name="Savanna Carson" userId="244674129_tp_box_2" providerId="OAuth2" clId="{8F650CBC-4554-4E95-A266-92A7E8ACF9AA}" dt="2026-10-15T19:50:56.270" v="1419" actId="1076"/>
          <ac:picMkLst>
            <pc:docMk/>
            <pc:sldMk cId="1879473948" sldId="654"/>
            <ac:picMk id="4" creationId="{E9DC15BE-B6FF-8991-19A6-C74E1B3E9B42}"/>
          </ac:picMkLst>
        </pc:picChg>
      </pc:sldChg>
      <pc:sldChg chg="modSp add del mod">
        <pc:chgData name="Savanna Carson" userId="244674129_tp_box_2" providerId="OAuth2" clId="{8F650CBC-4554-4E95-A266-92A7E8ACF9AA}" dt="2026-10-15T19:58:30.650" v="1458" actId="2711"/>
        <pc:sldMkLst>
          <pc:docMk/>
          <pc:sldMk cId="3223438196" sldId="655"/>
        </pc:sldMkLst>
        <pc:spChg chg="mod">
          <ac:chgData name="Savanna Carson" userId="244674129_tp_box_2" providerId="OAuth2" clId="{8F650CBC-4554-4E95-A266-92A7E8ACF9AA}" dt="2026-10-15T19:58:30.650" v="1458" actId="2711"/>
          <ac:spMkLst>
            <pc:docMk/>
            <pc:sldMk cId="3223438196" sldId="655"/>
            <ac:spMk id="2" creationId="{0C8DDC6D-026A-26E3-24B0-0E1E830A137A}"/>
          </ac:spMkLst>
        </pc:spChg>
      </pc:sldChg>
      <pc:sldChg chg="modSp mod">
        <pc:chgData name="Savanna Carson" userId="244674129_tp_box_2" providerId="OAuth2" clId="{8F650CBC-4554-4E95-A266-92A7E8ACF9AA}" dt="2026-10-19T22:21:07.818" v="1569" actId="20577"/>
        <pc:sldMkLst>
          <pc:docMk/>
          <pc:sldMk cId="3569529183" sldId="661"/>
        </pc:sldMkLst>
        <pc:spChg chg="mod">
          <ac:chgData name="Savanna Carson" userId="244674129_tp_box_2" providerId="OAuth2" clId="{8F650CBC-4554-4E95-A266-92A7E8ACF9AA}" dt="2026-10-19T22:21:07.818" v="1569" actId="20577"/>
          <ac:spMkLst>
            <pc:docMk/>
            <pc:sldMk cId="3569529183" sldId="661"/>
            <ac:spMk id="2" creationId="{00889F52-37A0-B44F-797F-504A5FAC162F}"/>
          </ac:spMkLst>
        </pc:spChg>
      </pc:sldChg>
      <pc:sldChg chg="modSp add modAnim">
        <pc:chgData name="Savanna Carson" userId="244674129_tp_box_2" providerId="OAuth2" clId="{8F650CBC-4554-4E95-A266-92A7E8ACF9AA}" dt="2026-10-14T22:24:18.869" v="52" actId="20577"/>
        <pc:sldMkLst>
          <pc:docMk/>
          <pc:sldMk cId="602944753" sldId="666"/>
        </pc:sldMkLst>
        <pc:spChg chg="mod">
          <ac:chgData name="Savanna Carson" userId="244674129_tp_box_2" providerId="OAuth2" clId="{8F650CBC-4554-4E95-A266-92A7E8ACF9AA}" dt="2026-10-14T22:24:18.869" v="52" actId="20577"/>
          <ac:spMkLst>
            <pc:docMk/>
            <pc:sldMk cId="602944753" sldId="666"/>
            <ac:spMk id="3" creationId="{B1BB7E7A-7853-3F99-1E32-BE356C3D0FE6}"/>
          </ac:spMkLst>
        </pc:spChg>
      </pc:sldChg>
      <pc:sldChg chg="modSp add modAnim">
        <pc:chgData name="Savanna Carson" userId="244674129_tp_box_2" providerId="OAuth2" clId="{8F650CBC-4554-4E95-A266-92A7E8ACF9AA}" dt="2026-10-14T22:24:31.374" v="55" actId="20577"/>
        <pc:sldMkLst>
          <pc:docMk/>
          <pc:sldMk cId="3024515385" sldId="667"/>
        </pc:sldMkLst>
        <pc:spChg chg="mod">
          <ac:chgData name="Savanna Carson" userId="244674129_tp_box_2" providerId="OAuth2" clId="{8F650CBC-4554-4E95-A266-92A7E8ACF9AA}" dt="2026-10-14T22:24:31.374" v="55" actId="20577"/>
          <ac:spMkLst>
            <pc:docMk/>
            <pc:sldMk cId="3024515385" sldId="667"/>
            <ac:spMk id="3" creationId="{B6D3FA95-9F84-D011-5FCA-9C2611CA44F6}"/>
          </ac:spMkLst>
        </pc:spChg>
      </pc:sldChg>
      <pc:sldChg chg="addSp delSp modSp add mod modAnim">
        <pc:chgData name="Savanna Carson" userId="244674129_tp_box_2" providerId="OAuth2" clId="{8F650CBC-4554-4E95-A266-92A7E8ACF9AA}" dt="2026-10-15T20:33:14.797" v="1522"/>
        <pc:sldMkLst>
          <pc:docMk/>
          <pc:sldMk cId="2885883194" sldId="675"/>
        </pc:sldMkLst>
        <pc:spChg chg="mod">
          <ac:chgData name="Savanna Carson" userId="244674129_tp_box_2" providerId="OAuth2" clId="{8F650CBC-4554-4E95-A266-92A7E8ACF9AA}" dt="2026-10-15T20:32:01.904" v="1511" actId="403"/>
          <ac:spMkLst>
            <pc:docMk/>
            <pc:sldMk cId="2885883194" sldId="675"/>
            <ac:spMk id="4" creationId="{20A89864-9D12-F73F-7C19-CB9E8BCF793D}"/>
          </ac:spMkLst>
        </pc:spChg>
        <pc:spChg chg="mod">
          <ac:chgData name="Savanna Carson" userId="244674129_tp_box_2" providerId="OAuth2" clId="{8F650CBC-4554-4E95-A266-92A7E8ACF9AA}" dt="2026-10-15T20:31:23.197" v="1461" actId="27636"/>
          <ac:spMkLst>
            <pc:docMk/>
            <pc:sldMk cId="2885883194" sldId="675"/>
            <ac:spMk id="7" creationId="{55CDF2C1-7C0C-FADE-B7A9-1E0C8B5BCE06}"/>
          </ac:spMkLst>
        </pc:spChg>
        <pc:spChg chg="mod">
          <ac:chgData name="Savanna Carson" userId="244674129_tp_box_2" providerId="OAuth2" clId="{8F650CBC-4554-4E95-A266-92A7E8ACF9AA}" dt="2026-10-15T20:31:53.060" v="1509" actId="207"/>
          <ac:spMkLst>
            <pc:docMk/>
            <pc:sldMk cId="2885883194" sldId="675"/>
            <ac:spMk id="12" creationId="{CF04458E-FDD8-033F-B60F-E067DEC28F31}"/>
          </ac:spMkLst>
        </pc:spChg>
        <pc:spChg chg="add mod">
          <ac:chgData name="Savanna Carson" userId="244674129_tp_box_2" providerId="OAuth2" clId="{8F650CBC-4554-4E95-A266-92A7E8ACF9AA}" dt="2026-10-15T20:31:47.483" v="1508" actId="20577"/>
          <ac:spMkLst>
            <pc:docMk/>
            <pc:sldMk cId="2885883194" sldId="675"/>
            <ac:spMk id="19" creationId="{F03382D6-F933-5A7F-88B1-8622DB04755A}"/>
          </ac:spMkLst>
        </pc:spChg>
        <pc:picChg chg="mod">
          <ac:chgData name="Savanna Carson" userId="244674129_tp_box_2" providerId="OAuth2" clId="{8F650CBC-4554-4E95-A266-92A7E8ACF9AA}" dt="2026-10-15T20:32:31.342" v="1516" actId="14100"/>
          <ac:picMkLst>
            <pc:docMk/>
            <pc:sldMk cId="2885883194" sldId="675"/>
            <ac:picMk id="5" creationId="{D5BDC1D5-2785-D3B7-37A6-1995C8CEF9C0}"/>
          </ac:picMkLst>
        </pc:picChg>
        <pc:picChg chg="mod">
          <ac:chgData name="Savanna Carson" userId="244674129_tp_box_2" providerId="OAuth2" clId="{8F650CBC-4554-4E95-A266-92A7E8ACF9AA}" dt="2026-10-15T20:32:19.366" v="1513" actId="1076"/>
          <ac:picMkLst>
            <pc:docMk/>
            <pc:sldMk cId="2885883194" sldId="675"/>
            <ac:picMk id="22" creationId="{100FD05A-58FC-0D5D-8BB6-1D4A41B9E67E}"/>
          </ac:picMkLst>
        </pc:picChg>
      </pc:sldChg>
      <pc:sldChg chg="modSp add del mod">
        <pc:chgData name="Savanna Carson" userId="244674129_tp_box_2" providerId="OAuth2" clId="{8F650CBC-4554-4E95-A266-92A7E8ACF9AA}" dt="2026-10-15T19:58:23.459" v="1457" actId="2711"/>
        <pc:sldMkLst>
          <pc:docMk/>
          <pc:sldMk cId="122942532" sldId="685"/>
        </pc:sldMkLst>
        <pc:spChg chg="mod">
          <ac:chgData name="Savanna Carson" userId="244674129_tp_box_2" providerId="OAuth2" clId="{8F650CBC-4554-4E95-A266-92A7E8ACF9AA}" dt="2026-10-15T19:58:23.459" v="1457" actId="2711"/>
          <ac:spMkLst>
            <pc:docMk/>
            <pc:sldMk cId="122942532" sldId="685"/>
            <ac:spMk id="2" creationId="{5F4684FE-1F4E-B44A-B611-C2B96847CF80}"/>
          </ac:spMkLst>
        </pc:spChg>
      </pc:sldChg>
      <pc:sldChg chg="modSp add del mod">
        <pc:chgData name="Savanna Carson" userId="244674129_tp_box_2" providerId="OAuth2" clId="{8F650CBC-4554-4E95-A266-92A7E8ACF9AA}" dt="2026-10-15T19:58:35.709" v="1459" actId="2711"/>
        <pc:sldMkLst>
          <pc:docMk/>
          <pc:sldMk cId="1124070805" sldId="687"/>
        </pc:sldMkLst>
        <pc:spChg chg="mod">
          <ac:chgData name="Savanna Carson" userId="244674129_tp_box_2" providerId="OAuth2" clId="{8F650CBC-4554-4E95-A266-92A7E8ACF9AA}" dt="2026-10-15T19:58:35.709" v="1459" actId="2711"/>
          <ac:spMkLst>
            <pc:docMk/>
            <pc:sldMk cId="1124070805" sldId="687"/>
            <ac:spMk id="2" creationId="{D42C92ED-5479-EBC2-6C9D-8DC4E9B5B02C}"/>
          </ac:spMkLst>
        </pc:spChg>
      </pc:sldChg>
      <pc:sldChg chg="addSp delSp modSp add mod">
        <pc:chgData name="Savanna Carson" userId="244674129_tp_box_2" providerId="OAuth2" clId="{8F650CBC-4554-4E95-A266-92A7E8ACF9AA}" dt="2026-10-15T19:44:25.008" v="1340" actId="12788"/>
        <pc:sldMkLst>
          <pc:docMk/>
          <pc:sldMk cId="3620542631" sldId="694"/>
        </pc:sldMkLst>
        <pc:spChg chg="add mod">
          <ac:chgData name="Savanna Carson" userId="244674129_tp_box_2" providerId="OAuth2" clId="{8F650CBC-4554-4E95-A266-92A7E8ACF9AA}" dt="2026-10-15T19:37:12.198" v="1288" actId="5793"/>
          <ac:spMkLst>
            <pc:docMk/>
            <pc:sldMk cId="3620542631" sldId="694"/>
            <ac:spMk id="8" creationId="{DAC07A75-54B3-4C8A-D712-6326EDF763FE}"/>
          </ac:spMkLst>
        </pc:spChg>
        <pc:spChg chg="add mod">
          <ac:chgData name="Savanna Carson" userId="244674129_tp_box_2" providerId="OAuth2" clId="{8F650CBC-4554-4E95-A266-92A7E8ACF9AA}" dt="2026-10-15T19:38:13.965" v="1309" actId="688"/>
          <ac:spMkLst>
            <pc:docMk/>
            <pc:sldMk cId="3620542631" sldId="694"/>
            <ac:spMk id="10" creationId="{5FA02107-2FCF-9913-7649-6326D04E9B6D}"/>
          </ac:spMkLst>
        </pc:spChg>
        <pc:spChg chg="mod">
          <ac:chgData name="Savanna Carson" userId="244674129_tp_box_2" providerId="OAuth2" clId="{8F650CBC-4554-4E95-A266-92A7E8ACF9AA}" dt="2026-10-15T19:44:25.008" v="1340" actId="12788"/>
          <ac:spMkLst>
            <pc:docMk/>
            <pc:sldMk cId="3620542631" sldId="694"/>
            <ac:spMk id="12" creationId="{C8A97239-3B1C-6AF1-C078-AD81EB554872}"/>
          </ac:spMkLst>
        </pc:spChg>
        <pc:spChg chg="mod">
          <ac:chgData name="Savanna Carson" userId="244674129_tp_box_2" providerId="OAuth2" clId="{8F650CBC-4554-4E95-A266-92A7E8ACF9AA}" dt="2026-10-15T19:37:19.747" v="1290" actId="1076"/>
          <ac:spMkLst>
            <pc:docMk/>
            <pc:sldMk cId="3620542631" sldId="694"/>
            <ac:spMk id="15" creationId="{8FE642B8-98E2-D901-5ACE-7EC278765F3B}"/>
          </ac:spMkLst>
        </pc:spChg>
      </pc:sldChg>
      <pc:sldChg chg="modSp add mod">
        <pc:chgData name="Savanna Carson" userId="244674129_tp_box_2" providerId="OAuth2" clId="{8F650CBC-4554-4E95-A266-92A7E8ACF9AA}" dt="2026-10-15T17:14:32.487" v="899" actId="1076"/>
        <pc:sldMkLst>
          <pc:docMk/>
          <pc:sldMk cId="840996534" sldId="710"/>
        </pc:sldMkLst>
        <pc:spChg chg="mod">
          <ac:chgData name="Savanna Carson" userId="244674129_tp_box_2" providerId="OAuth2" clId="{8F650CBC-4554-4E95-A266-92A7E8ACF9AA}" dt="2026-10-15T17:10:23.398" v="856" actId="1076"/>
          <ac:spMkLst>
            <pc:docMk/>
            <pc:sldMk cId="840996534" sldId="710"/>
            <ac:spMk id="2" creationId="{957B2076-867E-DA39-7337-5E1E70C1B1EB}"/>
          </ac:spMkLst>
        </pc:spChg>
        <pc:spChg chg="mod">
          <ac:chgData name="Savanna Carson" userId="244674129_tp_box_2" providerId="OAuth2" clId="{8F650CBC-4554-4E95-A266-92A7E8ACF9AA}" dt="2026-10-15T17:12:52.549" v="884" actId="403"/>
          <ac:spMkLst>
            <pc:docMk/>
            <pc:sldMk cId="840996534" sldId="710"/>
            <ac:spMk id="4" creationId="{504EFD17-D282-2774-18D5-A5D0E298FA78}"/>
          </ac:spMkLst>
        </pc:spChg>
        <pc:spChg chg="mod">
          <ac:chgData name="Savanna Carson" userId="244674129_tp_box_2" providerId="OAuth2" clId="{8F650CBC-4554-4E95-A266-92A7E8ACF9AA}" dt="2026-10-15T17:14:23.205" v="896" actId="1076"/>
          <ac:spMkLst>
            <pc:docMk/>
            <pc:sldMk cId="840996534" sldId="710"/>
            <ac:spMk id="5" creationId="{FC1E2C92-46DB-4EC3-CD15-083F4716DBB6}"/>
          </ac:spMkLst>
        </pc:spChg>
        <pc:spChg chg="mod">
          <ac:chgData name="Savanna Carson" userId="244674129_tp_box_2" providerId="OAuth2" clId="{8F650CBC-4554-4E95-A266-92A7E8ACF9AA}" dt="2026-10-15T17:10:04.820" v="852" actId="14100"/>
          <ac:spMkLst>
            <pc:docMk/>
            <pc:sldMk cId="840996534" sldId="710"/>
            <ac:spMk id="6" creationId="{40E7625A-634D-34C1-26E9-469B661F4DCD}"/>
          </ac:spMkLst>
        </pc:spChg>
        <pc:spChg chg="mod">
          <ac:chgData name="Savanna Carson" userId="244674129_tp_box_2" providerId="OAuth2" clId="{8F650CBC-4554-4E95-A266-92A7E8ACF9AA}" dt="2026-10-15T17:14:23.205" v="896" actId="1076"/>
          <ac:spMkLst>
            <pc:docMk/>
            <pc:sldMk cId="840996534" sldId="710"/>
            <ac:spMk id="7" creationId="{E030AF6D-0632-6E04-9851-6217B061DD45}"/>
          </ac:spMkLst>
        </pc:spChg>
        <pc:spChg chg="mod">
          <ac:chgData name="Savanna Carson" userId="244674129_tp_box_2" providerId="OAuth2" clId="{8F650CBC-4554-4E95-A266-92A7E8ACF9AA}" dt="2026-10-15T17:14:23.205" v="896" actId="1076"/>
          <ac:spMkLst>
            <pc:docMk/>
            <pc:sldMk cId="840996534" sldId="710"/>
            <ac:spMk id="9" creationId="{78BF1F73-0C6C-302A-6186-7F2D1DD1FEDA}"/>
          </ac:spMkLst>
        </pc:spChg>
        <pc:spChg chg="mod">
          <ac:chgData name="Savanna Carson" userId="244674129_tp_box_2" providerId="OAuth2" clId="{8F650CBC-4554-4E95-A266-92A7E8ACF9AA}" dt="2026-10-15T17:13:29.702" v="891" actId="1076"/>
          <ac:spMkLst>
            <pc:docMk/>
            <pc:sldMk cId="840996534" sldId="710"/>
            <ac:spMk id="11" creationId="{DECCB089-A705-8F64-158C-7E65CAE9FFB5}"/>
          </ac:spMkLst>
        </pc:spChg>
        <pc:spChg chg="mod">
          <ac:chgData name="Savanna Carson" userId="244674129_tp_box_2" providerId="OAuth2" clId="{8F650CBC-4554-4E95-A266-92A7E8ACF9AA}" dt="2026-10-15T17:13:29.702" v="891" actId="1076"/>
          <ac:spMkLst>
            <pc:docMk/>
            <pc:sldMk cId="840996534" sldId="710"/>
            <ac:spMk id="12" creationId="{CBFB3233-6765-9804-D6AD-9961763DE018}"/>
          </ac:spMkLst>
        </pc:spChg>
        <pc:spChg chg="mod">
          <ac:chgData name="Savanna Carson" userId="244674129_tp_box_2" providerId="OAuth2" clId="{8F650CBC-4554-4E95-A266-92A7E8ACF9AA}" dt="2026-10-15T17:13:29.702" v="891" actId="1076"/>
          <ac:spMkLst>
            <pc:docMk/>
            <pc:sldMk cId="840996534" sldId="710"/>
            <ac:spMk id="13" creationId="{2B2C195F-2368-4DC6-9510-1E1F7DF90C58}"/>
          </ac:spMkLst>
        </pc:spChg>
        <pc:spChg chg="mod">
          <ac:chgData name="Savanna Carson" userId="244674129_tp_box_2" providerId="OAuth2" clId="{8F650CBC-4554-4E95-A266-92A7E8ACF9AA}" dt="2026-10-15T17:13:29.702" v="891" actId="1076"/>
          <ac:spMkLst>
            <pc:docMk/>
            <pc:sldMk cId="840996534" sldId="710"/>
            <ac:spMk id="14" creationId="{FEC5D726-4EF8-1C16-51DC-FABA1F57E9D0}"/>
          </ac:spMkLst>
        </pc:spChg>
        <pc:spChg chg="mod">
          <ac:chgData name="Savanna Carson" userId="244674129_tp_box_2" providerId="OAuth2" clId="{8F650CBC-4554-4E95-A266-92A7E8ACF9AA}" dt="2026-10-15T17:13:29.702" v="891" actId="1076"/>
          <ac:spMkLst>
            <pc:docMk/>
            <pc:sldMk cId="840996534" sldId="710"/>
            <ac:spMk id="19" creationId="{F7E9E089-D9CB-A5C2-293A-B1CC63760298}"/>
          </ac:spMkLst>
        </pc:spChg>
        <pc:picChg chg="mod">
          <ac:chgData name="Savanna Carson" userId="244674129_tp_box_2" providerId="OAuth2" clId="{8F650CBC-4554-4E95-A266-92A7E8ACF9AA}" dt="2026-10-15T17:14:32.487" v="899" actId="1076"/>
          <ac:picMkLst>
            <pc:docMk/>
            <pc:sldMk cId="840996534" sldId="710"/>
            <ac:picMk id="3" creationId="{15A68706-0987-126B-51E2-2EB1F5BCEDB3}"/>
          </ac:picMkLst>
        </pc:picChg>
        <pc:picChg chg="mod">
          <ac:chgData name="Savanna Carson" userId="244674129_tp_box_2" providerId="OAuth2" clId="{8F650CBC-4554-4E95-A266-92A7E8ACF9AA}" dt="2026-10-15T17:14:27.220" v="897" actId="1076"/>
          <ac:picMkLst>
            <pc:docMk/>
            <pc:sldMk cId="840996534" sldId="710"/>
            <ac:picMk id="8" creationId="{A512344A-8CD9-CAD0-3847-009D65421452}"/>
          </ac:picMkLst>
        </pc:picChg>
        <pc:picChg chg="mod">
          <ac:chgData name="Savanna Carson" userId="244674129_tp_box_2" providerId="OAuth2" clId="{8F650CBC-4554-4E95-A266-92A7E8ACF9AA}" dt="2026-10-15T17:14:29.709" v="898" actId="1076"/>
          <ac:picMkLst>
            <pc:docMk/>
            <pc:sldMk cId="840996534" sldId="710"/>
            <ac:picMk id="10" creationId="{946F073D-AB4C-292B-32E0-0F60F1C16654}"/>
          </ac:picMkLst>
        </pc:picChg>
        <pc:picChg chg="mod">
          <ac:chgData name="Savanna Carson" userId="244674129_tp_box_2" providerId="OAuth2" clId="{8F650CBC-4554-4E95-A266-92A7E8ACF9AA}" dt="2026-10-15T17:13:51.549" v="893" actId="1076"/>
          <ac:picMkLst>
            <pc:docMk/>
            <pc:sldMk cId="840996534" sldId="710"/>
            <ac:picMk id="15" creationId="{FFE0F7F4-A9C6-86FB-E651-2CAF66BF958D}"/>
          </ac:picMkLst>
        </pc:picChg>
        <pc:picChg chg="mod">
          <ac:chgData name="Savanna Carson" userId="244674129_tp_box_2" providerId="OAuth2" clId="{8F650CBC-4554-4E95-A266-92A7E8ACF9AA}" dt="2026-10-15T17:13:51.549" v="893" actId="1076"/>
          <ac:picMkLst>
            <pc:docMk/>
            <pc:sldMk cId="840996534" sldId="710"/>
            <ac:picMk id="16" creationId="{1DB6AF85-EA80-CF3B-11D6-49C735A63B72}"/>
          </ac:picMkLst>
        </pc:picChg>
        <pc:picChg chg="mod">
          <ac:chgData name="Savanna Carson" userId="244674129_tp_box_2" providerId="OAuth2" clId="{8F650CBC-4554-4E95-A266-92A7E8ACF9AA}" dt="2026-10-15T17:13:51.549" v="893" actId="1076"/>
          <ac:picMkLst>
            <pc:docMk/>
            <pc:sldMk cId="840996534" sldId="710"/>
            <ac:picMk id="17" creationId="{C2BB834F-43E6-B4D9-1961-AA31CDB8EB75}"/>
          </ac:picMkLst>
        </pc:picChg>
        <pc:picChg chg="mod">
          <ac:chgData name="Savanna Carson" userId="244674129_tp_box_2" providerId="OAuth2" clId="{8F650CBC-4554-4E95-A266-92A7E8ACF9AA}" dt="2026-10-15T17:13:51.549" v="893" actId="1076"/>
          <ac:picMkLst>
            <pc:docMk/>
            <pc:sldMk cId="840996534" sldId="710"/>
            <ac:picMk id="18" creationId="{AC1E0A06-B2AF-43A3-64ED-1088C82C6FB5}"/>
          </ac:picMkLst>
        </pc:picChg>
        <pc:picChg chg="mod">
          <ac:chgData name="Savanna Carson" userId="244674129_tp_box_2" providerId="OAuth2" clId="{8F650CBC-4554-4E95-A266-92A7E8ACF9AA}" dt="2026-10-15T17:13:51.549" v="893" actId="1076"/>
          <ac:picMkLst>
            <pc:docMk/>
            <pc:sldMk cId="840996534" sldId="710"/>
            <ac:picMk id="20" creationId="{EA719393-00BE-90F9-89B2-747425827D62}"/>
          </ac:picMkLst>
        </pc:picChg>
      </pc:sldChg>
      <pc:sldChg chg="modSp add mod modAnim">
        <pc:chgData name="Savanna Carson" userId="244674129_tp_box_2" providerId="OAuth2" clId="{8F650CBC-4554-4E95-A266-92A7E8ACF9AA}" dt="2026-10-15T20:33:37.775" v="1524"/>
        <pc:sldMkLst>
          <pc:docMk/>
          <pc:sldMk cId="10345352" sldId="711"/>
        </pc:sldMkLst>
        <pc:spChg chg="mod">
          <ac:chgData name="Savanna Carson" userId="244674129_tp_box_2" providerId="OAuth2" clId="{8F650CBC-4554-4E95-A266-92A7E8ACF9AA}" dt="2026-10-15T17:47:40.927" v="1020" actId="1076"/>
          <ac:spMkLst>
            <pc:docMk/>
            <pc:sldMk cId="10345352" sldId="711"/>
            <ac:spMk id="4" creationId="{E80C5EAA-C793-B291-EECC-3CF535FA4B15}"/>
          </ac:spMkLst>
        </pc:spChg>
        <pc:spChg chg="mod">
          <ac:chgData name="Savanna Carson" userId="244674129_tp_box_2" providerId="OAuth2" clId="{8F650CBC-4554-4E95-A266-92A7E8ACF9AA}" dt="2026-10-15T17:46:40.892" v="1008" actId="1076"/>
          <ac:spMkLst>
            <pc:docMk/>
            <pc:sldMk cId="10345352" sldId="711"/>
            <ac:spMk id="6" creationId="{4665B4C7-E390-40F4-0069-C3D64B1CB5A5}"/>
          </ac:spMkLst>
        </pc:spChg>
        <pc:spChg chg="mod">
          <ac:chgData name="Savanna Carson" userId="244674129_tp_box_2" providerId="OAuth2" clId="{8F650CBC-4554-4E95-A266-92A7E8ACF9AA}" dt="2026-10-15T17:49:38.504" v="1057" actId="403"/>
          <ac:spMkLst>
            <pc:docMk/>
            <pc:sldMk cId="10345352" sldId="711"/>
            <ac:spMk id="22" creationId="{BAC77ACE-2B97-DAA1-C6D4-9F8C2CEE3918}"/>
          </ac:spMkLst>
        </pc:spChg>
        <pc:spChg chg="mod">
          <ac:chgData name="Savanna Carson" userId="244674129_tp_box_2" providerId="OAuth2" clId="{8F650CBC-4554-4E95-A266-92A7E8ACF9AA}" dt="2026-10-15T17:49:38.504" v="1057" actId="403"/>
          <ac:spMkLst>
            <pc:docMk/>
            <pc:sldMk cId="10345352" sldId="711"/>
            <ac:spMk id="23" creationId="{AD06C549-1F04-5B80-91DE-92FC531D3472}"/>
          </ac:spMkLst>
        </pc:spChg>
        <pc:spChg chg="mod">
          <ac:chgData name="Savanna Carson" userId="244674129_tp_box_2" providerId="OAuth2" clId="{8F650CBC-4554-4E95-A266-92A7E8ACF9AA}" dt="2026-10-15T17:49:46.215" v="1059" actId="1076"/>
          <ac:spMkLst>
            <pc:docMk/>
            <pc:sldMk cId="10345352" sldId="711"/>
            <ac:spMk id="24" creationId="{D3802743-D961-8BC6-560E-A11BF4D42A41}"/>
          </ac:spMkLst>
        </pc:spChg>
        <pc:spChg chg="mod">
          <ac:chgData name="Savanna Carson" userId="244674129_tp_box_2" providerId="OAuth2" clId="{8F650CBC-4554-4E95-A266-92A7E8ACF9AA}" dt="2026-10-15T17:49:38.504" v="1057" actId="403"/>
          <ac:spMkLst>
            <pc:docMk/>
            <pc:sldMk cId="10345352" sldId="711"/>
            <ac:spMk id="26" creationId="{E7ADED1F-E923-D41D-2B11-8934346B4B8B}"/>
          </ac:spMkLst>
        </pc:spChg>
        <pc:spChg chg="mod">
          <ac:chgData name="Savanna Carson" userId="244674129_tp_box_2" providerId="OAuth2" clId="{8F650CBC-4554-4E95-A266-92A7E8ACF9AA}" dt="2026-10-15T17:47:49.527" v="1022" actId="14100"/>
          <ac:spMkLst>
            <pc:docMk/>
            <pc:sldMk cId="10345352" sldId="711"/>
            <ac:spMk id="28" creationId="{B8177B6D-9154-F58C-7F6D-135DB30D9586}"/>
          </ac:spMkLst>
        </pc:spChg>
        <pc:spChg chg="mod">
          <ac:chgData name="Savanna Carson" userId="244674129_tp_box_2" providerId="OAuth2" clId="{8F650CBC-4554-4E95-A266-92A7E8ACF9AA}" dt="2026-10-15T17:49:52.729" v="1061" actId="1076"/>
          <ac:spMkLst>
            <pc:docMk/>
            <pc:sldMk cId="10345352" sldId="711"/>
            <ac:spMk id="29" creationId="{20FEB567-5256-477E-6AD8-A272A761B39D}"/>
          </ac:spMkLst>
        </pc:spChg>
        <pc:picChg chg="mod">
          <ac:chgData name="Savanna Carson" userId="244674129_tp_box_2" providerId="OAuth2" clId="{8F650CBC-4554-4E95-A266-92A7E8ACF9AA}" dt="2026-10-15T17:47:36.573" v="1019" actId="14100"/>
          <ac:picMkLst>
            <pc:docMk/>
            <pc:sldMk cId="10345352" sldId="711"/>
            <ac:picMk id="27" creationId="{C1D35069-C3AD-5BBA-910C-F0E87B7FD349}"/>
          </ac:picMkLst>
        </pc:picChg>
      </pc:sldChg>
      <pc:sldChg chg="delSp modSp add mod delAnim modAnim">
        <pc:chgData name="Savanna Carson" userId="244674129_tp_box_2" providerId="OAuth2" clId="{8F650CBC-4554-4E95-A266-92A7E8ACF9AA}" dt="2026-10-15T19:52:17.894" v="1425"/>
        <pc:sldMkLst>
          <pc:docMk/>
          <pc:sldMk cId="2577379236" sldId="712"/>
        </pc:sldMkLst>
        <pc:spChg chg="mod">
          <ac:chgData name="Savanna Carson" userId="244674129_tp_box_2" providerId="OAuth2" clId="{8F650CBC-4554-4E95-A266-92A7E8ACF9AA}" dt="2026-10-15T16:56:11.054" v="768" actId="1076"/>
          <ac:spMkLst>
            <pc:docMk/>
            <pc:sldMk cId="2577379236" sldId="712"/>
            <ac:spMk id="2" creationId="{B9F86839-240E-4965-93AE-9AE9A7689DC8}"/>
          </ac:spMkLst>
        </pc:spChg>
        <pc:spChg chg="mod">
          <ac:chgData name="Savanna Carson" userId="244674129_tp_box_2" providerId="OAuth2" clId="{8F650CBC-4554-4E95-A266-92A7E8ACF9AA}" dt="2026-10-15T16:56:06.210" v="767" actId="1076"/>
          <ac:spMkLst>
            <pc:docMk/>
            <pc:sldMk cId="2577379236" sldId="712"/>
            <ac:spMk id="3" creationId="{09F0BC6C-092A-D8F1-BB41-1604DAD9C3A5}"/>
          </ac:spMkLst>
        </pc:spChg>
        <pc:spChg chg="mod">
          <ac:chgData name="Savanna Carson" userId="244674129_tp_box_2" providerId="OAuth2" clId="{8F650CBC-4554-4E95-A266-92A7E8ACF9AA}" dt="2026-10-15T16:43:20.775" v="674" actId="403"/>
          <ac:spMkLst>
            <pc:docMk/>
            <pc:sldMk cId="2577379236" sldId="712"/>
            <ac:spMk id="4" creationId="{DF54926C-20BB-CF3D-55F6-DD03472BA36C}"/>
          </ac:spMkLst>
        </pc:spChg>
        <pc:spChg chg="mod">
          <ac:chgData name="Savanna Carson" userId="244674129_tp_box_2" providerId="OAuth2" clId="{8F650CBC-4554-4E95-A266-92A7E8ACF9AA}" dt="2026-10-15T16:45:50.907" v="705" actId="1076"/>
          <ac:spMkLst>
            <pc:docMk/>
            <pc:sldMk cId="2577379236" sldId="712"/>
            <ac:spMk id="7" creationId="{196AA971-3955-9ADB-925B-9B4F9E7701DC}"/>
          </ac:spMkLst>
        </pc:spChg>
        <pc:spChg chg="mod">
          <ac:chgData name="Savanna Carson" userId="244674129_tp_box_2" providerId="OAuth2" clId="{8F650CBC-4554-4E95-A266-92A7E8ACF9AA}" dt="2026-10-15T16:45:36.944" v="703" actId="1076"/>
          <ac:spMkLst>
            <pc:docMk/>
            <pc:sldMk cId="2577379236" sldId="712"/>
            <ac:spMk id="8" creationId="{CE67DC44-ACCD-FC28-F17C-EF815FDF2BF6}"/>
          </ac:spMkLst>
        </pc:spChg>
        <pc:spChg chg="mod">
          <ac:chgData name="Savanna Carson" userId="244674129_tp_box_2" providerId="OAuth2" clId="{8F650CBC-4554-4E95-A266-92A7E8ACF9AA}" dt="2026-10-15T16:47:14.664" v="751" actId="20577"/>
          <ac:spMkLst>
            <pc:docMk/>
            <pc:sldMk cId="2577379236" sldId="712"/>
            <ac:spMk id="9" creationId="{BD1C4212-AEFD-B8A0-8605-6D4231173704}"/>
          </ac:spMkLst>
        </pc:spChg>
        <pc:spChg chg="mod">
          <ac:chgData name="Savanna Carson" userId="244674129_tp_box_2" providerId="OAuth2" clId="{8F650CBC-4554-4E95-A266-92A7E8ACF9AA}" dt="2026-10-15T16:46:40.853" v="721" actId="1076"/>
          <ac:spMkLst>
            <pc:docMk/>
            <pc:sldMk cId="2577379236" sldId="712"/>
            <ac:spMk id="10" creationId="{18A0FB35-5A32-11AC-D116-7965A76941E1}"/>
          </ac:spMkLst>
        </pc:spChg>
        <pc:picChg chg="mod">
          <ac:chgData name="Savanna Carson" userId="244674129_tp_box_2" providerId="OAuth2" clId="{8F650CBC-4554-4E95-A266-92A7E8ACF9AA}" dt="2026-10-15T16:44:39.160" v="693" actId="14100"/>
          <ac:picMkLst>
            <pc:docMk/>
            <pc:sldMk cId="2577379236" sldId="712"/>
            <ac:picMk id="5" creationId="{A41E753E-1884-3F8F-8C36-64DED534B830}"/>
          </ac:picMkLst>
        </pc:picChg>
        <pc:picChg chg="mod">
          <ac:chgData name="Savanna Carson" userId="244674129_tp_box_2" providerId="OAuth2" clId="{8F650CBC-4554-4E95-A266-92A7E8ACF9AA}" dt="2026-10-15T16:46:28.169" v="717" actId="1076"/>
          <ac:picMkLst>
            <pc:docMk/>
            <pc:sldMk cId="2577379236" sldId="712"/>
            <ac:picMk id="12" creationId="{64B1944E-A30E-E339-4E00-BBEAF17F0A62}"/>
          </ac:picMkLst>
        </pc:picChg>
      </pc:sldChg>
      <pc:sldChg chg="modSp add mod">
        <pc:chgData name="Savanna Carson" userId="244674129_tp_box_2" providerId="OAuth2" clId="{8F650CBC-4554-4E95-A266-92A7E8ACF9AA}" dt="2026-10-26T19:37:27.610" v="1682" actId="20577"/>
        <pc:sldMkLst>
          <pc:docMk/>
          <pc:sldMk cId="3278750711" sldId="713"/>
        </pc:sldMkLst>
        <pc:spChg chg="mod">
          <ac:chgData name="Savanna Carson" userId="244674129_tp_box_2" providerId="OAuth2" clId="{8F650CBC-4554-4E95-A266-92A7E8ACF9AA}" dt="2026-10-15T19:18:43.318" v="1124" actId="14100"/>
          <ac:spMkLst>
            <pc:docMk/>
            <pc:sldMk cId="3278750711" sldId="713"/>
            <ac:spMk id="6" creationId="{FC434E01-F1EF-3B45-82FF-F13C0640014B}"/>
          </ac:spMkLst>
        </pc:spChg>
        <pc:spChg chg="mod">
          <ac:chgData name="Savanna Carson" userId="244674129_tp_box_2" providerId="OAuth2" clId="{8F650CBC-4554-4E95-A266-92A7E8ACF9AA}" dt="2026-10-15T19:26:37.497" v="1197" actId="20577"/>
          <ac:spMkLst>
            <pc:docMk/>
            <pc:sldMk cId="3278750711" sldId="713"/>
            <ac:spMk id="23" creationId="{2BF38877-A0CD-3308-023F-58BA6BEF6F12}"/>
          </ac:spMkLst>
        </pc:spChg>
        <pc:spChg chg="mod">
          <ac:chgData name="Savanna Carson" userId="244674129_tp_box_2" providerId="OAuth2" clId="{8F650CBC-4554-4E95-A266-92A7E8ACF9AA}" dt="2026-10-26T19:37:27.610" v="1682" actId="20577"/>
          <ac:spMkLst>
            <pc:docMk/>
            <pc:sldMk cId="3278750711" sldId="713"/>
            <ac:spMk id="26" creationId="{F4D92759-8A05-A02C-D9EC-45A26DE79F07}"/>
          </ac:spMkLst>
        </pc:spChg>
        <pc:picChg chg="mod">
          <ac:chgData name="Savanna Carson" userId="244674129_tp_box_2" providerId="OAuth2" clId="{8F650CBC-4554-4E95-A266-92A7E8ACF9AA}" dt="2026-10-15T19:26:47.478" v="1199" actId="1076"/>
          <ac:picMkLst>
            <pc:docMk/>
            <pc:sldMk cId="3278750711" sldId="713"/>
            <ac:picMk id="2" creationId="{0C01CE39-AE03-6353-728C-4F0306E2AAA3}"/>
          </ac:picMkLst>
        </pc:picChg>
        <pc:picChg chg="mod">
          <ac:chgData name="Savanna Carson" userId="244674129_tp_box_2" providerId="OAuth2" clId="{8F650CBC-4554-4E95-A266-92A7E8ACF9AA}" dt="2026-10-15T19:26:43.706" v="1198" actId="1076"/>
          <ac:picMkLst>
            <pc:docMk/>
            <pc:sldMk cId="3278750711" sldId="713"/>
            <ac:picMk id="3" creationId="{790AA10F-A971-C65D-4CAE-12A01C4E8953}"/>
          </ac:picMkLst>
        </pc:picChg>
      </pc:sldChg>
      <pc:sldChg chg="delSp modSp add mod delAnim modAnim">
        <pc:chgData name="Savanna Carson" userId="244674129_tp_box_2" providerId="OAuth2" clId="{8F650CBC-4554-4E95-A266-92A7E8ACF9AA}" dt="2026-10-15T19:53:20.001" v="1450" actId="20577"/>
        <pc:sldMkLst>
          <pc:docMk/>
          <pc:sldMk cId="184554586" sldId="714"/>
        </pc:sldMkLst>
        <pc:spChg chg="mod">
          <ac:chgData name="Savanna Carson" userId="244674129_tp_box_2" providerId="OAuth2" clId="{8F650CBC-4554-4E95-A266-92A7E8ACF9AA}" dt="2026-10-15T19:36:26.811" v="1265" actId="1076"/>
          <ac:spMkLst>
            <pc:docMk/>
            <pc:sldMk cId="184554586" sldId="714"/>
            <ac:spMk id="3" creationId="{54BA58BF-B0D9-6817-9CAD-AF87C22C8C4E}"/>
          </ac:spMkLst>
        </pc:spChg>
        <pc:spChg chg="mod">
          <ac:chgData name="Savanna Carson" userId="244674129_tp_box_2" providerId="OAuth2" clId="{8F650CBC-4554-4E95-A266-92A7E8ACF9AA}" dt="2026-10-15T19:36:26.811" v="1265" actId="1076"/>
          <ac:spMkLst>
            <pc:docMk/>
            <pc:sldMk cId="184554586" sldId="714"/>
            <ac:spMk id="5" creationId="{E8A9DF0D-54FD-F131-AA13-1AFC94524AA8}"/>
          </ac:spMkLst>
        </pc:spChg>
        <pc:spChg chg="mod">
          <ac:chgData name="Savanna Carson" userId="244674129_tp_box_2" providerId="OAuth2" clId="{8F650CBC-4554-4E95-A266-92A7E8ACF9AA}" dt="2026-10-15T19:36:26.811" v="1265" actId="1076"/>
          <ac:spMkLst>
            <pc:docMk/>
            <pc:sldMk cId="184554586" sldId="714"/>
            <ac:spMk id="6" creationId="{6EFC7B1C-FBFE-4E23-CD19-C31ED210AE11}"/>
          </ac:spMkLst>
        </pc:spChg>
        <pc:spChg chg="mod">
          <ac:chgData name="Savanna Carson" userId="244674129_tp_box_2" providerId="OAuth2" clId="{8F650CBC-4554-4E95-A266-92A7E8ACF9AA}" dt="2026-10-15T19:36:26.811" v="1265" actId="1076"/>
          <ac:spMkLst>
            <pc:docMk/>
            <pc:sldMk cId="184554586" sldId="714"/>
            <ac:spMk id="7" creationId="{7FD8D2B6-B887-73D1-A59D-48D7D0CEDECF}"/>
          </ac:spMkLst>
        </pc:spChg>
        <pc:spChg chg="mod">
          <ac:chgData name="Savanna Carson" userId="244674129_tp_box_2" providerId="OAuth2" clId="{8F650CBC-4554-4E95-A266-92A7E8ACF9AA}" dt="2026-10-15T19:53:20.001" v="1450" actId="20577"/>
          <ac:spMkLst>
            <pc:docMk/>
            <pc:sldMk cId="184554586" sldId="714"/>
            <ac:spMk id="10" creationId="{E9E459C6-DB98-D3AC-B544-A8301BA85DF0}"/>
          </ac:spMkLst>
        </pc:spChg>
        <pc:spChg chg="mod">
          <ac:chgData name="Savanna Carson" userId="244674129_tp_box_2" providerId="OAuth2" clId="{8F650CBC-4554-4E95-A266-92A7E8ACF9AA}" dt="2026-10-15T19:36:26.811" v="1265" actId="1076"/>
          <ac:spMkLst>
            <pc:docMk/>
            <pc:sldMk cId="184554586" sldId="714"/>
            <ac:spMk id="27" creationId="{3606DF63-D21B-E363-1544-4A10D678435E}"/>
          </ac:spMkLst>
        </pc:spChg>
        <pc:picChg chg="mod">
          <ac:chgData name="Savanna Carson" userId="244674129_tp_box_2" providerId="OAuth2" clId="{8F650CBC-4554-4E95-A266-92A7E8ACF9AA}" dt="2026-10-15T19:36:17.119" v="1263" actId="1076"/>
          <ac:picMkLst>
            <pc:docMk/>
            <pc:sldMk cId="184554586" sldId="714"/>
            <ac:picMk id="14" creationId="{D8063F89-3EFD-B941-71D3-6EBAF048EF5D}"/>
          </ac:picMkLst>
        </pc:picChg>
      </pc:sldChg>
      <pc:sldChg chg="addSp delSp modSp add mod">
        <pc:chgData name="Savanna Carson" userId="244674129_tp_box_2" providerId="OAuth2" clId="{8F650CBC-4554-4E95-A266-92A7E8ACF9AA}" dt="2026-10-15T19:49:06.740" v="1413"/>
        <pc:sldMkLst>
          <pc:docMk/>
          <pc:sldMk cId="1065575980" sldId="715"/>
        </pc:sldMkLst>
        <pc:spChg chg="mod">
          <ac:chgData name="Savanna Carson" userId="244674129_tp_box_2" providerId="OAuth2" clId="{8F650CBC-4554-4E95-A266-92A7E8ACF9AA}" dt="2026-10-15T19:42:05.067" v="1316" actId="688"/>
          <ac:spMkLst>
            <pc:docMk/>
            <pc:sldMk cId="1065575980" sldId="715"/>
            <ac:spMk id="10" creationId="{3F9678F7-EA28-9135-11C6-C5A545200343}"/>
          </ac:spMkLst>
        </pc:spChg>
        <pc:spChg chg="add mod">
          <ac:chgData name="Savanna Carson" userId="244674129_tp_box_2" providerId="OAuth2" clId="{8F650CBC-4554-4E95-A266-92A7E8ACF9AA}" dt="2026-10-15T19:44:29.033" v="1341"/>
          <ac:spMkLst>
            <pc:docMk/>
            <pc:sldMk cId="1065575980" sldId="715"/>
            <ac:spMk id="19" creationId="{701E627F-7769-DE4E-BB9B-3577FB30960A}"/>
          </ac:spMkLst>
        </pc:spChg>
        <pc:spChg chg="add mod">
          <ac:chgData name="Savanna Carson" userId="244674129_tp_box_2" providerId="OAuth2" clId="{8F650CBC-4554-4E95-A266-92A7E8ACF9AA}" dt="2026-10-15T19:49:06.740" v="1413"/>
          <ac:spMkLst>
            <pc:docMk/>
            <pc:sldMk cId="1065575980" sldId="715"/>
            <ac:spMk id="20" creationId="{554F6EA6-4AE5-9653-ACF2-BBE4DCD681EB}"/>
          </ac:spMkLst>
        </pc:spChg>
        <pc:spChg chg="add mod">
          <ac:chgData name="Savanna Carson" userId="244674129_tp_box_2" providerId="OAuth2" clId="{8F650CBC-4554-4E95-A266-92A7E8ACF9AA}" dt="2026-10-15T19:49:06.740" v="1413"/>
          <ac:spMkLst>
            <pc:docMk/>
            <pc:sldMk cId="1065575980" sldId="715"/>
            <ac:spMk id="21" creationId="{1ECB5C09-C86F-14F6-CD3A-50EF44637053}"/>
          </ac:spMkLst>
        </pc:spChg>
        <pc:spChg chg="add mod">
          <ac:chgData name="Savanna Carson" userId="244674129_tp_box_2" providerId="OAuth2" clId="{8F650CBC-4554-4E95-A266-92A7E8ACF9AA}" dt="2026-10-15T19:49:06.740" v="1413"/>
          <ac:spMkLst>
            <pc:docMk/>
            <pc:sldMk cId="1065575980" sldId="715"/>
            <ac:spMk id="22" creationId="{6030AA66-5E1D-DF58-E50C-06A207927A61}"/>
          </ac:spMkLst>
        </pc:spChg>
        <pc:spChg chg="add mod">
          <ac:chgData name="Savanna Carson" userId="244674129_tp_box_2" providerId="OAuth2" clId="{8F650CBC-4554-4E95-A266-92A7E8ACF9AA}" dt="2026-10-15T19:49:06.740" v="1413"/>
          <ac:spMkLst>
            <pc:docMk/>
            <pc:sldMk cId="1065575980" sldId="715"/>
            <ac:spMk id="23" creationId="{1D814C3F-777A-EB7F-37FC-48D7F71B08C5}"/>
          </ac:spMkLst>
        </pc:spChg>
        <pc:spChg chg="add mod">
          <ac:chgData name="Savanna Carson" userId="244674129_tp_box_2" providerId="OAuth2" clId="{8F650CBC-4554-4E95-A266-92A7E8ACF9AA}" dt="2026-10-15T19:49:06.740" v="1413"/>
          <ac:spMkLst>
            <pc:docMk/>
            <pc:sldMk cId="1065575980" sldId="715"/>
            <ac:spMk id="24" creationId="{3D7B8FF9-EC89-D8C5-1BF8-E2D004972B7A}"/>
          </ac:spMkLst>
        </pc:spChg>
      </pc:sldChg>
      <pc:sldChg chg="addSp delSp modSp add mod modAnim">
        <pc:chgData name="Savanna Carson" userId="244674129_tp_box_2" providerId="OAuth2" clId="{8F650CBC-4554-4E95-A266-92A7E8ACF9AA}" dt="2026-10-15T19:54:06.199" v="1453"/>
        <pc:sldMkLst>
          <pc:docMk/>
          <pc:sldMk cId="853082089" sldId="716"/>
        </pc:sldMkLst>
        <pc:spChg chg="mod">
          <ac:chgData name="Savanna Carson" userId="244674129_tp_box_2" providerId="OAuth2" clId="{8F650CBC-4554-4E95-A266-92A7E8ACF9AA}" dt="2026-10-15T19:46:11.111" v="1359" actId="14100"/>
          <ac:spMkLst>
            <pc:docMk/>
            <pc:sldMk cId="853082089" sldId="716"/>
            <ac:spMk id="2" creationId="{9E24E845-564C-2F2A-903E-A873CF3D8D81}"/>
          </ac:spMkLst>
        </pc:spChg>
        <pc:spChg chg="mod">
          <ac:chgData name="Savanna Carson" userId="244674129_tp_box_2" providerId="OAuth2" clId="{8F650CBC-4554-4E95-A266-92A7E8ACF9AA}" dt="2026-10-15T19:46:57.086" v="1391" actId="1076"/>
          <ac:spMkLst>
            <pc:docMk/>
            <pc:sldMk cId="853082089" sldId="716"/>
            <ac:spMk id="3" creationId="{33F0309A-BD94-18B5-34A8-5B3FC3BED3AF}"/>
          </ac:spMkLst>
        </pc:spChg>
        <pc:spChg chg="mod">
          <ac:chgData name="Savanna Carson" userId="244674129_tp_box_2" providerId="OAuth2" clId="{8F650CBC-4554-4E95-A266-92A7E8ACF9AA}" dt="2026-10-15T19:46:59.201" v="1392" actId="1076"/>
          <ac:spMkLst>
            <pc:docMk/>
            <pc:sldMk cId="853082089" sldId="716"/>
            <ac:spMk id="6" creationId="{697B9B19-7445-556C-34C9-A6E6D16FD335}"/>
          </ac:spMkLst>
        </pc:spChg>
        <pc:spChg chg="mod">
          <ac:chgData name="Savanna Carson" userId="244674129_tp_box_2" providerId="OAuth2" clId="{8F650CBC-4554-4E95-A266-92A7E8ACF9AA}" dt="2026-10-15T19:47:02.378" v="1393" actId="1076"/>
          <ac:spMkLst>
            <pc:docMk/>
            <pc:sldMk cId="853082089" sldId="716"/>
            <ac:spMk id="7" creationId="{4D786917-CE81-2976-3480-0BA50A7F7D7B}"/>
          </ac:spMkLst>
        </pc:spChg>
        <pc:spChg chg="mod">
          <ac:chgData name="Savanna Carson" userId="244674129_tp_box_2" providerId="OAuth2" clId="{8F650CBC-4554-4E95-A266-92A7E8ACF9AA}" dt="2026-10-15T19:42:19.858" v="1318" actId="688"/>
          <ac:spMkLst>
            <pc:docMk/>
            <pc:sldMk cId="853082089" sldId="716"/>
            <ac:spMk id="10" creationId="{6D4060FB-6888-9A0B-9296-F88843843933}"/>
          </ac:spMkLst>
        </pc:spChg>
        <pc:spChg chg="add mod">
          <ac:chgData name="Savanna Carson" userId="244674129_tp_box_2" providerId="OAuth2" clId="{8F650CBC-4554-4E95-A266-92A7E8ACF9AA}" dt="2026-10-15T19:46:14.065" v="1360" actId="14100"/>
          <ac:spMkLst>
            <pc:docMk/>
            <pc:sldMk cId="853082089" sldId="716"/>
            <ac:spMk id="11" creationId="{3EB4A8BB-1962-3E4B-14AD-9CEAFB1BCE90}"/>
          </ac:spMkLst>
        </pc:spChg>
        <pc:spChg chg="add mod">
          <ac:chgData name="Savanna Carson" userId="244674129_tp_box_2" providerId="OAuth2" clId="{8F650CBC-4554-4E95-A266-92A7E8ACF9AA}" dt="2026-10-15T19:48:09.645" v="1408" actId="1076"/>
          <ac:spMkLst>
            <pc:docMk/>
            <pc:sldMk cId="853082089" sldId="716"/>
            <ac:spMk id="13" creationId="{560C6D79-8F53-8A9F-F174-49808B93524C}"/>
          </ac:spMkLst>
        </pc:spChg>
        <pc:spChg chg="add mod">
          <ac:chgData name="Savanna Carson" userId="244674129_tp_box_2" providerId="OAuth2" clId="{8F650CBC-4554-4E95-A266-92A7E8ACF9AA}" dt="2026-10-15T19:48:06.736" v="1407" actId="1076"/>
          <ac:spMkLst>
            <pc:docMk/>
            <pc:sldMk cId="853082089" sldId="716"/>
            <ac:spMk id="14" creationId="{373C0B87-3A04-B327-C66A-94AC4D9E29A1}"/>
          </ac:spMkLst>
        </pc:spChg>
        <pc:spChg chg="add mod">
          <ac:chgData name="Savanna Carson" userId="244674129_tp_box_2" providerId="OAuth2" clId="{8F650CBC-4554-4E95-A266-92A7E8ACF9AA}" dt="2026-10-15T19:48:02.661" v="1406" actId="1076"/>
          <ac:spMkLst>
            <pc:docMk/>
            <pc:sldMk cId="853082089" sldId="716"/>
            <ac:spMk id="17" creationId="{FD246657-3257-D006-29CB-DD76968CB101}"/>
          </ac:spMkLst>
        </pc:spChg>
        <pc:spChg chg="add mod">
          <ac:chgData name="Savanna Carson" userId="244674129_tp_box_2" providerId="OAuth2" clId="{8F650CBC-4554-4E95-A266-92A7E8ACF9AA}" dt="2026-10-15T19:48:46.675" v="1411" actId="120"/>
          <ac:spMkLst>
            <pc:docMk/>
            <pc:sldMk cId="853082089" sldId="716"/>
            <ac:spMk id="18" creationId="{E06898F9-3E37-D495-05C2-8B04CB72644B}"/>
          </ac:spMkLst>
        </pc:spChg>
        <pc:spChg chg="add mod">
          <ac:chgData name="Savanna Carson" userId="244674129_tp_box_2" providerId="OAuth2" clId="{8F650CBC-4554-4E95-A266-92A7E8ACF9AA}" dt="2026-10-15T19:44:32.801" v="1343"/>
          <ac:spMkLst>
            <pc:docMk/>
            <pc:sldMk cId="853082089" sldId="716"/>
            <ac:spMk id="20" creationId="{955C634A-DB76-6CE5-CF3A-AAAD08B544B5}"/>
          </ac:spMkLst>
        </pc:spChg>
        <pc:spChg chg="add mod">
          <ac:chgData name="Savanna Carson" userId="244674129_tp_box_2" providerId="OAuth2" clId="{8F650CBC-4554-4E95-A266-92A7E8ACF9AA}" dt="2026-10-15T19:47:06.151" v="1394" actId="1076"/>
          <ac:spMkLst>
            <pc:docMk/>
            <pc:sldMk cId="853082089" sldId="716"/>
            <ac:spMk id="21" creationId="{E2D4B7FB-1065-D528-2925-DC7B651BFDD0}"/>
          </ac:spMkLst>
        </pc:spChg>
        <pc:spChg chg="add mod">
          <ac:chgData name="Savanna Carson" userId="244674129_tp_box_2" providerId="OAuth2" clId="{8F650CBC-4554-4E95-A266-92A7E8ACF9AA}" dt="2026-10-15T19:47:58.956" v="1405" actId="1076"/>
          <ac:spMkLst>
            <pc:docMk/>
            <pc:sldMk cId="853082089" sldId="716"/>
            <ac:spMk id="22" creationId="{53A53E3B-9D02-76D5-4709-510E48ACCFF1}"/>
          </ac:spMkLst>
        </pc:spChg>
        <pc:spChg chg="add mod">
          <ac:chgData name="Savanna Carson" userId="244674129_tp_box_2" providerId="OAuth2" clId="{8F650CBC-4554-4E95-A266-92A7E8ACF9AA}" dt="2026-10-15T19:50:00.363" v="1414"/>
          <ac:spMkLst>
            <pc:docMk/>
            <pc:sldMk cId="853082089" sldId="716"/>
            <ac:spMk id="23" creationId="{D0839171-A5A8-941A-F80D-A6DC52A16C88}"/>
          </ac:spMkLst>
        </pc:spChg>
        <pc:spChg chg="add mod">
          <ac:chgData name="Savanna Carson" userId="244674129_tp_box_2" providerId="OAuth2" clId="{8F650CBC-4554-4E95-A266-92A7E8ACF9AA}" dt="2026-10-15T19:53:58.554" v="1451" actId="14100"/>
          <ac:spMkLst>
            <pc:docMk/>
            <pc:sldMk cId="853082089" sldId="716"/>
            <ac:spMk id="24" creationId="{0CA039AA-AE19-F8CB-4C3F-4BF585DF3D7D}"/>
          </ac:spMkLst>
        </pc:spChg>
      </pc:sldChg>
      <pc:sldChg chg="modSp add mod">
        <pc:chgData name="Savanna Carson" userId="244674129_tp_box_2" providerId="OAuth2" clId="{8F650CBC-4554-4E95-A266-92A7E8ACF9AA}" dt="2026-10-19T22:21:29.465" v="1616" actId="20577"/>
        <pc:sldMkLst>
          <pc:docMk/>
          <pc:sldMk cId="3908683054" sldId="717"/>
        </pc:sldMkLst>
        <pc:spChg chg="mod">
          <ac:chgData name="Savanna Carson" userId="244674129_tp_box_2" providerId="OAuth2" clId="{8F650CBC-4554-4E95-A266-92A7E8ACF9AA}" dt="2026-10-19T22:21:29.465" v="1616" actId="20577"/>
          <ac:spMkLst>
            <pc:docMk/>
            <pc:sldMk cId="3908683054" sldId="717"/>
            <ac:spMk id="2" creationId="{11F7D68C-1048-9EAB-DD76-8C28563DB57B}"/>
          </ac:spMkLst>
        </pc:spChg>
      </pc:sldChg>
      <pc:sldMasterChg chg="delSldLayout">
        <pc:chgData name="Savanna Carson" userId="244674129_tp_box_2" providerId="OAuth2" clId="{8F650CBC-4554-4E95-A266-92A7E8ACF9AA}" dt="2026-10-14T22:23:34.174" v="42" actId="47"/>
        <pc:sldMasterMkLst>
          <pc:docMk/>
          <pc:sldMasterMk cId="3749985575" sldId="2147483660"/>
        </pc:sldMasterMkLst>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70238" cy="481013"/>
          </a:xfrm>
          <a:prstGeom prst="rect">
            <a:avLst/>
          </a:prstGeom>
        </p:spPr>
        <p:txBody>
          <a:bodyPr vert="horz" lIns="91427" tIns="45714" rIns="91427" bIns="45714" rtlCol="0"/>
          <a:lstStyle>
            <a:lvl1pPr algn="l">
              <a:defRPr sz="1200"/>
            </a:lvl1pPr>
          </a:lstStyle>
          <a:p>
            <a:endParaRPr lang="en-US"/>
          </a:p>
        </p:txBody>
      </p:sp>
      <p:sp>
        <p:nvSpPr>
          <p:cNvPr id="3" name="Date Placeholder 2"/>
          <p:cNvSpPr>
            <a:spLocks noGrp="1"/>
          </p:cNvSpPr>
          <p:nvPr>
            <p:ph type="dt" idx="1"/>
          </p:nvPr>
        </p:nvSpPr>
        <p:spPr>
          <a:xfrm>
            <a:off x="4143375" y="1"/>
            <a:ext cx="3170238" cy="481013"/>
          </a:xfrm>
          <a:prstGeom prst="rect">
            <a:avLst/>
          </a:prstGeom>
        </p:spPr>
        <p:txBody>
          <a:bodyPr vert="horz" lIns="91427" tIns="45714" rIns="91427" bIns="45714" rtlCol="0"/>
          <a:lstStyle>
            <a:lvl1pPr algn="r">
              <a:defRPr sz="1200"/>
            </a:lvl1pPr>
          </a:lstStyle>
          <a:p>
            <a:fld id="{91025F4B-836D-43DE-A413-464B651648A8}" type="datetimeFigureOut">
              <a:rPr lang="en-US" smtClean="0"/>
              <a:t>10/26/2026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27" tIns="45714" rIns="91427" bIns="45714" rtlCol="0" anchor="ctr"/>
          <a:lstStyle/>
          <a:p>
            <a:endParaRPr lang="en-US"/>
          </a:p>
        </p:txBody>
      </p:sp>
      <p:sp>
        <p:nvSpPr>
          <p:cNvPr id="5" name="Notes Placeholder 4"/>
          <p:cNvSpPr>
            <a:spLocks noGrp="1"/>
          </p:cNvSpPr>
          <p:nvPr>
            <p:ph type="body" sz="quarter" idx="3"/>
          </p:nvPr>
        </p:nvSpPr>
        <p:spPr>
          <a:xfrm>
            <a:off x="731839" y="4621213"/>
            <a:ext cx="5851525" cy="3779837"/>
          </a:xfrm>
          <a:prstGeom prst="rect">
            <a:avLst/>
          </a:prstGeom>
        </p:spPr>
        <p:txBody>
          <a:bodyPr vert="horz" lIns="91427" tIns="45714" rIns="91427"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20188"/>
            <a:ext cx="3170238" cy="481012"/>
          </a:xfrm>
          <a:prstGeom prst="rect">
            <a:avLst/>
          </a:prstGeom>
        </p:spPr>
        <p:txBody>
          <a:bodyPr vert="horz" lIns="91427" tIns="45714" rIns="91427" bIns="45714"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27" tIns="45714" rIns="91427" bIns="45714" rtlCol="0" anchor="b"/>
          <a:lstStyle>
            <a:lvl1pPr algn="r">
              <a:defRPr sz="1200"/>
            </a:lvl1pPr>
          </a:lstStyle>
          <a:p>
            <a:fld id="{B9C974EF-B91E-43B3-B79D-A643E9C11D44}" type="slidenum">
              <a:rPr lang="en-US" smtClean="0"/>
              <a:t>‹#›</a:t>
            </a:fld>
            <a:endParaRPr lang="en-US"/>
          </a:p>
        </p:txBody>
      </p:sp>
    </p:spTree>
    <p:extLst>
      <p:ext uri="{BB962C8B-B14F-4D97-AF65-F5344CB8AC3E}">
        <p14:creationId xmlns:p14="http://schemas.microsoft.com/office/powerpoint/2010/main" val="117175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DAD9F-0B1C-6BD9-668E-974D0D606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B1087-047B-D5E9-33CD-8AD6F6EDF477}"/>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3E290977-58A2-08AD-D3A8-1FD37119CE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FC57E-E330-1D76-51A8-D9A70AD754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77222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3BEEC-4062-2FF9-530D-D3B4EBF4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C2243-498B-5317-9BDB-3C511A782C3C}"/>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4ABDEF9-CB38-2ED4-CF6C-98FB08FEB8A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Preview the session: mental health effects, who may need extra support, why recovery is not linear, how media and uncertainty affect stress, and practical coping strategies.</a:t>
            </a:r>
          </a:p>
          <a:p>
            <a:pPr indent="0">
              <a:lnSpc>
                <a:spcPct val="100000"/>
              </a:lnSpc>
              <a:buNone/>
            </a:pPr>
            <a:r>
              <a:rPr lang="en-US" sz="1200" b="0" u="none" strike="noStrike" dirty="0">
                <a:solidFill>
                  <a:srgbClr val="000000"/>
                </a:solidFill>
                <a:effectLst/>
                <a:uFillTx/>
                <a:latin typeface="Arial"/>
              </a:rPr>
              <a:t>• Clarify that this is education, not group therapy, and participants should use the resource slides for professional or crisis support.</a:t>
            </a:r>
          </a:p>
          <a:p>
            <a:pPr indent="0">
              <a:lnSpc>
                <a:spcPct val="100000"/>
              </a:lnSpc>
              <a:buNone/>
            </a:pPr>
            <a:r>
              <a:rPr lang="en-US" sz="1200" b="0" u="none" strike="noStrike" dirty="0">
                <a:solidFill>
                  <a:srgbClr val="000000"/>
                </a:solidFill>
                <a:effectLst/>
                <a:uFillTx/>
                <a:latin typeface="Arial"/>
              </a:rPr>
              <a:t>• Invite people to participate at their own comfort level.</a:t>
            </a:r>
          </a:p>
          <a:p>
            <a:endParaRPr lang="en-US" dirty="0"/>
          </a:p>
        </p:txBody>
      </p:sp>
      <p:sp>
        <p:nvSpPr>
          <p:cNvPr id="4" name="Slide Number Placeholder 3">
            <a:extLst>
              <a:ext uri="{FF2B5EF4-FFF2-40B4-BE49-F238E27FC236}">
                <a16:creationId xmlns:a16="http://schemas.microsoft.com/office/drawing/2014/main" id="{2DB666BF-1782-D072-FAEB-1E26FD7B64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4156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B19F5-6BF6-86B6-B54C-64CB1E1971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D565E5-B55A-A585-0AA0-C530E973CA7E}"/>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76137058-E908-6B16-3307-8CEF70A596FC}"/>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Mental health changes can include symptoms without a formal diagnosis. People may have sleep problems, irritability, sadness, worry, trouble concentrating, or changes in eating.</a:t>
            </a:r>
          </a:p>
          <a:p>
            <a:pPr indent="0">
              <a:lnSpc>
                <a:spcPct val="100000"/>
              </a:lnSpc>
              <a:buNone/>
            </a:pPr>
            <a:r>
              <a:rPr lang="en-US" sz="1200" b="0" u="none" strike="noStrike" dirty="0">
                <a:solidFill>
                  <a:srgbClr val="000000"/>
                </a:solidFill>
                <a:effectLst/>
                <a:uFillTx/>
                <a:latin typeface="Arial"/>
              </a:rPr>
              <a:t>• Children may show distress through behavior, regression, anger, learning problems, or difficulty expressing feelings.</a:t>
            </a:r>
          </a:p>
          <a:p>
            <a:pPr indent="0">
              <a:lnSpc>
                <a:spcPct val="100000"/>
              </a:lnSpc>
              <a:buNone/>
            </a:pPr>
            <a:r>
              <a:rPr lang="en-US" sz="1200" b="0" u="none" strike="noStrike" dirty="0">
                <a:solidFill>
                  <a:srgbClr val="000000"/>
                </a:solidFill>
                <a:effectLst/>
                <a:uFillTx/>
                <a:latin typeface="Arial"/>
              </a:rPr>
              <a:t>• Reactions may appear immediately or much later, so continue checking in over time.</a:t>
            </a:r>
          </a:p>
          <a:p>
            <a:r>
              <a:rPr lang="en-US" dirty="0"/>
              <a:t>Discussion: Have your community felt any symptoms from recent wildfires or large fires? </a:t>
            </a:r>
          </a:p>
        </p:txBody>
      </p:sp>
      <p:sp>
        <p:nvSpPr>
          <p:cNvPr id="4" name="Slide Number Placeholder 3">
            <a:extLst>
              <a:ext uri="{FF2B5EF4-FFF2-40B4-BE49-F238E27FC236}">
                <a16:creationId xmlns:a16="http://schemas.microsoft.com/office/drawing/2014/main" id="{B828D82C-FDA4-EDBA-07AD-A1D072ED91E1}"/>
              </a:ext>
            </a:extLst>
          </p:cNvPr>
          <p:cNvSpPr>
            <a:spLocks noGrp="1"/>
          </p:cNvSpPr>
          <p:nvPr>
            <p:ph type="sldNum" sz="quarter" idx="5"/>
          </p:nvPr>
        </p:nvSpPr>
        <p:spPr/>
        <p:txBody>
          <a:bodyPr/>
          <a:lstStyle/>
          <a:p>
            <a:fld id="{B9C974EF-B91E-43B3-B79D-A643E9C11D44}" type="slidenum">
              <a:rPr lang="en-US" smtClean="0"/>
              <a:t>3</a:t>
            </a:fld>
            <a:endParaRPr lang="en-US"/>
          </a:p>
        </p:txBody>
      </p:sp>
    </p:spTree>
    <p:extLst>
      <p:ext uri="{BB962C8B-B14F-4D97-AF65-F5344CB8AC3E}">
        <p14:creationId xmlns:p14="http://schemas.microsoft.com/office/powerpoint/2010/main" val="1891293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91CBD-1CE6-9B52-8D57-9AC7A5E79E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70F77C-B525-3AD6-1C7A-42B047B0AC14}"/>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81AE9AF8-BE13-FE35-8333-42F06D0D987F}"/>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Anyone can be affected, including people outside the burn zone.</a:t>
            </a:r>
          </a:p>
          <a:p>
            <a:pPr indent="0">
              <a:lnSpc>
                <a:spcPct val="100000"/>
              </a:lnSpc>
              <a:buNone/>
            </a:pPr>
            <a:r>
              <a:rPr lang="en-US" sz="1200" b="0" u="none" strike="noStrike" dirty="0">
                <a:solidFill>
                  <a:srgbClr val="000000"/>
                </a:solidFill>
                <a:effectLst/>
                <a:uFillTx/>
                <a:latin typeface="Arial"/>
              </a:rPr>
              <a:t>• Risk tends to be higher with direct loss, prior trauma or health conditions, fewer resources, repeated stressors, or work that involves supporting others.</a:t>
            </a:r>
          </a:p>
          <a:p>
            <a:pPr indent="0">
              <a:lnSpc>
                <a:spcPct val="100000"/>
              </a:lnSpc>
              <a:buNone/>
            </a:pPr>
            <a:r>
              <a:rPr lang="en-US" sz="1200" b="0" u="none" strike="noStrike" dirty="0">
                <a:solidFill>
                  <a:srgbClr val="000000"/>
                </a:solidFill>
                <a:effectLst/>
                <a:uFillTx/>
                <a:latin typeface="Arial"/>
              </a:rPr>
              <a:t>• Several risk factors can overlap, increasing both distress and barriers to care.</a:t>
            </a:r>
          </a:p>
          <a:p>
            <a:r>
              <a:rPr lang="en-US" dirty="0"/>
              <a:t>Discussion: Has your community felt any symptoms from recent wildfires or large fires? </a:t>
            </a:r>
          </a:p>
        </p:txBody>
      </p:sp>
      <p:sp>
        <p:nvSpPr>
          <p:cNvPr id="4" name="Slide Number Placeholder 3">
            <a:extLst>
              <a:ext uri="{FF2B5EF4-FFF2-40B4-BE49-F238E27FC236}">
                <a16:creationId xmlns:a16="http://schemas.microsoft.com/office/drawing/2014/main" id="{B5AAE1E5-908C-0C8A-BF1B-049C42E3895E}"/>
              </a:ext>
            </a:extLst>
          </p:cNvPr>
          <p:cNvSpPr>
            <a:spLocks noGrp="1"/>
          </p:cNvSpPr>
          <p:nvPr>
            <p:ph type="sldNum" sz="quarter" idx="5"/>
          </p:nvPr>
        </p:nvSpPr>
        <p:spPr/>
        <p:txBody>
          <a:bodyPr/>
          <a:lstStyle/>
          <a:p>
            <a:fld id="{B9C974EF-B91E-43B3-B79D-A643E9C11D44}" type="slidenum">
              <a:rPr lang="en-US" smtClean="0"/>
              <a:t>4</a:t>
            </a:fld>
            <a:endParaRPr lang="en-US"/>
          </a:p>
        </p:txBody>
      </p:sp>
    </p:spTree>
    <p:extLst>
      <p:ext uri="{BB962C8B-B14F-4D97-AF65-F5344CB8AC3E}">
        <p14:creationId xmlns:p14="http://schemas.microsoft.com/office/powerpoint/2010/main" val="2181994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Use this figure as a community-level example, not a fixed path for every survivor.</a:t>
            </a:r>
          </a:p>
          <a:p>
            <a:pPr indent="0">
              <a:lnSpc>
                <a:spcPct val="100000"/>
              </a:lnSpc>
              <a:buNone/>
            </a:pPr>
            <a:r>
              <a:rPr lang="en-US" sz="1200" b="0" u="none" strike="noStrike" dirty="0">
                <a:solidFill>
                  <a:srgbClr val="000000"/>
                </a:solidFill>
                <a:effectLst/>
                <a:uFillTx/>
                <a:latin typeface="Arial"/>
              </a:rPr>
              <a:t>• Recovery is not linear. Anniversaries, insurance deadlines, rebuilding delays, smoke, and evacuation warnings can reactivate distress.</a:t>
            </a:r>
          </a:p>
          <a:p>
            <a:pPr indent="0">
              <a:lnSpc>
                <a:spcPct val="100000"/>
              </a:lnSpc>
              <a:buNone/>
            </a:pPr>
            <a:r>
              <a:rPr lang="en-US" sz="1200" b="0" u="none" strike="noStrike" dirty="0">
                <a:solidFill>
                  <a:srgbClr val="000000"/>
                </a:solidFill>
                <a:effectLst/>
                <a:uFillTx/>
                <a:latin typeface="Arial"/>
              </a:rPr>
              <a:t>• Some people never experience a honeymoon period because loss and secondary stressors begin immediately.</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5</a:t>
            </a:fld>
            <a:endParaRPr lang="en-US"/>
          </a:p>
        </p:txBody>
      </p:sp>
    </p:spTree>
    <p:extLst>
      <p:ext uri="{BB962C8B-B14F-4D97-AF65-F5344CB8AC3E}">
        <p14:creationId xmlns:p14="http://schemas.microsoft.com/office/powerpoint/2010/main" val="3162285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Fires affect mental health through many pathways: the physical environment, housing and work, social connections, finances, routines, and health concerns.</a:t>
            </a:r>
          </a:p>
          <a:p>
            <a:pPr indent="0">
              <a:lnSpc>
                <a:spcPct val="100000"/>
              </a:lnSpc>
              <a:buNone/>
            </a:pPr>
            <a:r>
              <a:rPr lang="en-US" sz="1200" b="0" u="none" strike="noStrike" dirty="0">
                <a:solidFill>
                  <a:srgbClr val="000000"/>
                </a:solidFill>
                <a:effectLst/>
                <a:uFillTx/>
                <a:latin typeface="Arial"/>
              </a:rPr>
              <a:t>• These stressors can stack. A person may be managing displacement, school changes, insurance, caregiving, and employment at the same time.</a:t>
            </a:r>
          </a:p>
          <a:p>
            <a:pPr indent="0">
              <a:lnSpc>
                <a:spcPct val="100000"/>
              </a:lnSpc>
              <a:buNone/>
            </a:pPr>
            <a:r>
              <a:rPr lang="en-US" sz="1200" b="0" u="none" strike="noStrike" dirty="0">
                <a:solidFill>
                  <a:srgbClr val="000000"/>
                </a:solidFill>
                <a:effectLst/>
                <a:uFillTx/>
                <a:latin typeface="Arial"/>
              </a:rPr>
              <a:t>• Smoke may also contribute to brain and body inflammation, although long-term effects are still being studied.</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6</a:t>
            </a:fld>
            <a:endParaRPr lang="en-US"/>
          </a:p>
        </p:txBody>
      </p:sp>
    </p:spTree>
    <p:extLst>
      <p:ext uri="{BB962C8B-B14F-4D97-AF65-F5344CB8AC3E}">
        <p14:creationId xmlns:p14="http://schemas.microsoft.com/office/powerpoint/2010/main" val="3312921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Staying informed is necessary, especially for evacuation and safety updates, but repeated disaster footage and conflicting messages can increase distress.</a:t>
            </a:r>
          </a:p>
          <a:p>
            <a:pPr indent="0">
              <a:lnSpc>
                <a:spcPct val="100000"/>
              </a:lnSpc>
              <a:buNone/>
            </a:pPr>
            <a:r>
              <a:rPr lang="en-US" sz="1200" b="0" u="none" strike="noStrike" dirty="0">
                <a:solidFill>
                  <a:srgbClr val="000000"/>
                </a:solidFill>
                <a:effectLst/>
                <a:uFillTx/>
                <a:latin typeface="Arial"/>
              </a:rPr>
              <a:t>• The goal is not to avoid all media. It is to get essential information from trusted sources, then step away and decompress.</a:t>
            </a:r>
          </a:p>
          <a:p>
            <a:pPr indent="0">
              <a:lnSpc>
                <a:spcPct val="100000"/>
              </a:lnSpc>
              <a:buNone/>
            </a:pPr>
            <a:r>
              <a:rPr lang="en-US" sz="1200" b="0" u="none" strike="noStrike" dirty="0">
                <a:solidFill>
                  <a:srgbClr val="000000"/>
                </a:solidFill>
                <a:effectLst/>
                <a:uFillTx/>
                <a:latin typeface="Arial"/>
              </a:rPr>
              <a:t>• For children, adults should limit repeated exposure and explain what is known and unknown.</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7</a:t>
            </a:fld>
            <a:endParaRPr lang="en-US"/>
          </a:p>
        </p:txBody>
      </p:sp>
    </p:spTree>
    <p:extLst>
      <p:ext uri="{BB962C8B-B14F-4D97-AF65-F5344CB8AC3E}">
        <p14:creationId xmlns:p14="http://schemas.microsoft.com/office/powerpoint/2010/main" val="1982694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9F457-6E55-6326-23D6-15797416E0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4501DD-1D23-2606-E5D5-AE70411E93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A755BC-5728-A9A4-8228-99CAC492FFA3}"/>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People around you may appear to move on before you are ready, while practical demands continue.</a:t>
            </a:r>
          </a:p>
          <a:p>
            <a:pPr indent="0">
              <a:lnSpc>
                <a:spcPct val="100000"/>
              </a:lnSpc>
              <a:buNone/>
            </a:pPr>
            <a:r>
              <a:rPr lang="en-US" sz="1200" b="0" u="none" strike="noStrike" dirty="0">
                <a:solidFill>
                  <a:srgbClr val="000000"/>
                </a:solidFill>
                <a:effectLst/>
                <a:uFillTx/>
                <a:latin typeface="Arial"/>
              </a:rPr>
              <a:t>• Self-care can feel selfish or impossible, especially for caregivers and helpers, but it protects against burnout.</a:t>
            </a:r>
          </a:p>
          <a:p>
            <a:pPr indent="0">
              <a:lnSpc>
                <a:spcPct val="100000"/>
              </a:lnSpc>
              <a:buNone/>
            </a:pPr>
            <a:r>
              <a:rPr lang="en-US" sz="1200" b="0" u="none" strike="noStrike" dirty="0">
                <a:solidFill>
                  <a:srgbClr val="000000"/>
                </a:solidFill>
                <a:effectLst/>
                <a:uFillTx/>
                <a:latin typeface="Arial"/>
              </a:rPr>
              <a:t>• Encourage people to notice what they need and stay connected to communities that understand the experience.</a:t>
            </a:r>
          </a:p>
          <a:p>
            <a:endParaRPr lang="en-US" dirty="0"/>
          </a:p>
        </p:txBody>
      </p:sp>
      <p:sp>
        <p:nvSpPr>
          <p:cNvPr id="4" name="Slide Number Placeholder 3">
            <a:extLst>
              <a:ext uri="{FF2B5EF4-FFF2-40B4-BE49-F238E27FC236}">
                <a16:creationId xmlns:a16="http://schemas.microsoft.com/office/drawing/2014/main" id="{628CB5C3-52FF-7385-2663-35E982BB62F6}"/>
              </a:ext>
            </a:extLst>
          </p:cNvPr>
          <p:cNvSpPr>
            <a:spLocks noGrp="1"/>
          </p:cNvSpPr>
          <p:nvPr>
            <p:ph type="sldNum" sz="quarter" idx="5"/>
          </p:nvPr>
        </p:nvSpPr>
        <p:spPr/>
        <p:txBody>
          <a:bodyPr/>
          <a:lstStyle/>
          <a:p>
            <a:fld id="{B9C974EF-B91E-43B3-B79D-A643E9C11D44}" type="slidenum">
              <a:rPr lang="en-US" smtClean="0"/>
              <a:t>8</a:t>
            </a:fld>
            <a:endParaRPr lang="en-US"/>
          </a:p>
        </p:txBody>
      </p:sp>
    </p:spTree>
    <p:extLst>
      <p:ext uri="{BB962C8B-B14F-4D97-AF65-F5344CB8AC3E}">
        <p14:creationId xmlns:p14="http://schemas.microsoft.com/office/powerpoint/2010/main" val="2491787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During the fire, safety and basic needs come first: shelter, food, water, medication, and reducing smoke exposure.</a:t>
            </a:r>
          </a:p>
          <a:p>
            <a:pPr indent="0">
              <a:lnSpc>
                <a:spcPct val="100000"/>
              </a:lnSpc>
              <a:buNone/>
            </a:pPr>
            <a:r>
              <a:rPr lang="en-US" sz="1200" b="0" u="none" strike="noStrike" dirty="0">
                <a:solidFill>
                  <a:srgbClr val="000000"/>
                </a:solidFill>
                <a:effectLst/>
                <a:uFillTx/>
                <a:latin typeface="Arial"/>
              </a:rPr>
              <a:t>• Small routines create stability. Talk openly about uncertainty, identify feelings, and limit endless media after obtaining essential updates.</a:t>
            </a:r>
          </a:p>
          <a:p>
            <a:pPr indent="0">
              <a:lnSpc>
                <a:spcPct val="100000"/>
              </a:lnSpc>
              <a:buNone/>
            </a:pPr>
            <a:r>
              <a:rPr lang="en-US" sz="1200" b="0" u="none" strike="noStrike" dirty="0">
                <a:solidFill>
                  <a:srgbClr val="000000"/>
                </a:solidFill>
                <a:effectLst/>
                <a:uFillTx/>
                <a:latin typeface="Arial"/>
              </a:rPr>
              <a:t>• Normalize different reactions and seek help early when distress affects daily life or safety.</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9</a:t>
            </a:fld>
            <a:endParaRPr lang="en-US"/>
          </a:p>
        </p:txBody>
      </p:sp>
    </p:spTree>
    <p:extLst>
      <p:ext uri="{BB962C8B-B14F-4D97-AF65-F5344CB8AC3E}">
        <p14:creationId xmlns:p14="http://schemas.microsoft.com/office/powerpoint/2010/main" val="909267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Long-term recovery benefits from connection, storytelling, movement, creativity, nature when safe, mindfulness, and professional help when needed.</a:t>
            </a:r>
          </a:p>
          <a:p>
            <a:pPr indent="0">
              <a:lnSpc>
                <a:spcPct val="100000"/>
              </a:lnSpc>
              <a:buNone/>
            </a:pPr>
            <a:r>
              <a:rPr lang="en-US" sz="1200" b="0" u="none" strike="noStrike" dirty="0">
                <a:solidFill>
                  <a:srgbClr val="000000"/>
                </a:solidFill>
                <a:effectLst/>
                <a:uFillTx/>
                <a:latin typeface="Arial"/>
              </a:rPr>
              <a:t>• These are options, not a checklist people must complete. Small, manageable actions are more helpful than adding pressure to recover perfectly.</a:t>
            </a:r>
          </a:p>
          <a:p>
            <a:pPr indent="0">
              <a:lnSpc>
                <a:spcPct val="100000"/>
              </a:lnSpc>
              <a:buNone/>
            </a:pPr>
            <a:r>
              <a:rPr lang="en-US" sz="1200" b="0" u="none" strike="noStrike" dirty="0">
                <a:solidFill>
                  <a:srgbClr val="000000"/>
                </a:solidFill>
                <a:effectLst/>
                <a:uFillTx/>
                <a:latin typeface="Arial"/>
              </a:rPr>
              <a:t>• Community support can involve both receiving help and contributing in ways that restore meaning and control.</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10</a:t>
            </a:fld>
            <a:endParaRPr lang="en-US"/>
          </a:p>
        </p:txBody>
      </p:sp>
    </p:spTree>
    <p:extLst>
      <p:ext uri="{BB962C8B-B14F-4D97-AF65-F5344CB8AC3E}">
        <p14:creationId xmlns:p14="http://schemas.microsoft.com/office/powerpoint/2010/main" val="4103967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1536E-F56F-F278-57B2-02CEB161C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F6C68-DF38-B78E-7F17-B4609656DD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18C9DD-7ABE-1C4F-15F0-86B57436BC67}"/>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Resilience does not mean a person is unaffected or that recovery is easy.</a:t>
            </a:r>
          </a:p>
          <a:p>
            <a:pPr indent="0">
              <a:lnSpc>
                <a:spcPct val="100000"/>
              </a:lnSpc>
              <a:buNone/>
            </a:pPr>
            <a:r>
              <a:rPr lang="en-US" sz="1200" b="0" u="none" strike="noStrike" dirty="0">
                <a:solidFill>
                  <a:srgbClr val="000000"/>
                </a:solidFill>
                <a:effectLst/>
                <a:uFillTx/>
                <a:latin typeface="Arial"/>
              </a:rPr>
              <a:t>• It means adapting, continuing, learning, and asking for help while real distress may still be present.</a:t>
            </a:r>
          </a:p>
          <a:p>
            <a:pPr indent="0">
              <a:lnSpc>
                <a:spcPct val="100000"/>
              </a:lnSpc>
              <a:buNone/>
            </a:pPr>
            <a:r>
              <a:rPr lang="en-US" sz="1200" b="0" u="none" strike="noStrike" dirty="0">
                <a:solidFill>
                  <a:srgbClr val="000000"/>
                </a:solidFill>
                <a:effectLst/>
                <a:uFillTx/>
                <a:latin typeface="Arial"/>
              </a:rPr>
              <a:t>• Support is part of resilience, not evidence that someone has failed to cope.</a:t>
            </a:r>
          </a:p>
          <a:p>
            <a:endParaRPr lang="en-US" dirty="0"/>
          </a:p>
        </p:txBody>
      </p:sp>
      <p:sp>
        <p:nvSpPr>
          <p:cNvPr id="4" name="Slide Number Placeholder 3">
            <a:extLst>
              <a:ext uri="{FF2B5EF4-FFF2-40B4-BE49-F238E27FC236}">
                <a16:creationId xmlns:a16="http://schemas.microsoft.com/office/drawing/2014/main" id="{AE9DB5D1-2EBF-9244-5586-CF2BDCA35BC1}"/>
              </a:ext>
            </a:extLst>
          </p:cNvPr>
          <p:cNvSpPr>
            <a:spLocks noGrp="1"/>
          </p:cNvSpPr>
          <p:nvPr>
            <p:ph type="sldNum" sz="quarter" idx="5"/>
          </p:nvPr>
        </p:nvSpPr>
        <p:spPr/>
        <p:txBody>
          <a:bodyPr/>
          <a:lstStyle/>
          <a:p>
            <a:fld id="{B9C974EF-B91E-43B3-B79D-A643E9C11D44}" type="slidenum">
              <a:rPr lang="en-US" smtClean="0"/>
              <a:t>11</a:t>
            </a:fld>
            <a:endParaRPr lang="en-US"/>
          </a:p>
        </p:txBody>
      </p:sp>
    </p:spTree>
    <p:extLst>
      <p:ext uri="{BB962C8B-B14F-4D97-AF65-F5344CB8AC3E}">
        <p14:creationId xmlns:p14="http://schemas.microsoft.com/office/powerpoint/2010/main" val="512807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Purpose can restore a sense of control, but large tasks should be broken into small, achievable steps.</a:t>
            </a:r>
          </a:p>
          <a:p>
            <a:pPr indent="0">
              <a:lnSpc>
                <a:spcPct val="100000"/>
              </a:lnSpc>
              <a:buNone/>
            </a:pPr>
            <a:r>
              <a:rPr lang="en-US" sz="1200" b="0" u="none" strike="noStrike" dirty="0">
                <a:solidFill>
                  <a:srgbClr val="000000"/>
                </a:solidFill>
                <a:effectLst/>
                <a:uFillTx/>
                <a:latin typeface="Arial"/>
              </a:rPr>
              <a:t>• Balance contribution with rest, nutrition, sleep, movement, therapy, and hobbies.</a:t>
            </a:r>
          </a:p>
          <a:p>
            <a:pPr indent="0">
              <a:lnSpc>
                <a:spcPct val="100000"/>
              </a:lnSpc>
              <a:buNone/>
            </a:pPr>
            <a:r>
              <a:rPr lang="en-US" sz="1200" b="0" u="none" strike="noStrike" dirty="0">
                <a:solidFill>
                  <a:srgbClr val="000000"/>
                </a:solidFill>
                <a:effectLst/>
                <a:uFillTx/>
                <a:latin typeface="Arial"/>
              </a:rPr>
              <a:t>• Being gentle with limitations is especially important for people who are supporting others while also recovering themselves.</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12</a:t>
            </a:fld>
            <a:endParaRPr lang="en-US"/>
          </a:p>
        </p:txBody>
      </p:sp>
    </p:spTree>
    <p:extLst>
      <p:ext uri="{BB962C8B-B14F-4D97-AF65-F5344CB8AC3E}">
        <p14:creationId xmlns:p14="http://schemas.microsoft.com/office/powerpoint/2010/main" val="2455672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Supportive community can come from family, neighbors, faith communities, schools, support groups, clubs, sports, or trusted organizations.</a:t>
            </a:r>
          </a:p>
          <a:p>
            <a:pPr indent="0">
              <a:lnSpc>
                <a:spcPct val="100000"/>
              </a:lnSpc>
              <a:buNone/>
            </a:pPr>
            <a:r>
              <a:rPr lang="en-US" sz="1200" b="0" u="none" strike="noStrike" dirty="0">
                <a:solidFill>
                  <a:srgbClr val="000000"/>
                </a:solidFill>
                <a:effectLst/>
                <a:uFillTx/>
                <a:latin typeface="Arial"/>
              </a:rPr>
              <a:t>• Giving support may create meaning, while receiving support reduces isolation and practical burdens.</a:t>
            </a:r>
          </a:p>
          <a:p>
            <a:pPr indent="0">
              <a:lnSpc>
                <a:spcPct val="100000"/>
              </a:lnSpc>
              <a:buNone/>
            </a:pPr>
            <a:r>
              <a:rPr lang="en-US" sz="1200" b="0" u="none" strike="noStrike" dirty="0">
                <a:solidFill>
                  <a:srgbClr val="000000"/>
                </a:solidFill>
                <a:effectLst/>
                <a:uFillTx/>
                <a:latin typeface="Arial"/>
              </a:rPr>
              <a:t>• The best community is the one where the person feels safe, understood, and able to return over time.</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13</a:t>
            </a:fld>
            <a:endParaRPr lang="en-US"/>
          </a:p>
        </p:txBody>
      </p:sp>
    </p:spTree>
    <p:extLst>
      <p:ext uri="{BB962C8B-B14F-4D97-AF65-F5344CB8AC3E}">
        <p14:creationId xmlns:p14="http://schemas.microsoft.com/office/powerpoint/2010/main" val="1202993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Perspective does not mean forced positivity or pretending the loss is acceptable.</a:t>
            </a:r>
          </a:p>
          <a:p>
            <a:pPr indent="0">
              <a:lnSpc>
                <a:spcPct val="100000"/>
              </a:lnSpc>
              <a:buNone/>
            </a:pPr>
            <a:r>
              <a:rPr lang="en-US" sz="1200" b="0" u="none" strike="noStrike" dirty="0">
                <a:solidFill>
                  <a:srgbClr val="000000"/>
                </a:solidFill>
                <a:effectLst/>
                <a:uFillTx/>
                <a:latin typeface="Arial"/>
              </a:rPr>
              <a:t>• It means noticing what remains meaningful, focusing on what can be changed, and identifying something to look forward to.</a:t>
            </a:r>
          </a:p>
          <a:p>
            <a:pPr indent="0">
              <a:lnSpc>
                <a:spcPct val="100000"/>
              </a:lnSpc>
              <a:buNone/>
            </a:pPr>
            <a:r>
              <a:rPr lang="en-US" sz="1200" b="0" u="none" strike="noStrike" dirty="0">
                <a:solidFill>
                  <a:srgbClr val="000000"/>
                </a:solidFill>
                <a:effectLst/>
                <a:uFillTx/>
                <a:latin typeface="Arial"/>
              </a:rPr>
              <a:t>• Humor, flexibility, and small milestones can support coping while grief and distress are still real.</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14</a:t>
            </a:fld>
            <a:endParaRPr lang="en-US"/>
          </a:p>
        </p:txBody>
      </p:sp>
    </p:spTree>
    <p:extLst>
      <p:ext uri="{BB962C8B-B14F-4D97-AF65-F5344CB8AC3E}">
        <p14:creationId xmlns:p14="http://schemas.microsoft.com/office/powerpoint/2010/main" val="2454526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4D8BA-53E0-0222-F177-E68F5228D5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22CDB4-753F-C946-BEA0-34E4DB7A12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2EE52C-398F-7806-0114-3ED554E32FBF}"/>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Introduce the resilience scale: everyone brings a different history, temperament, health status, and prior experience to the disaster.</a:t>
            </a:r>
          </a:p>
          <a:p>
            <a:pPr indent="0">
              <a:lnSpc>
                <a:spcPct val="100000"/>
              </a:lnSpc>
              <a:buNone/>
            </a:pPr>
            <a:r>
              <a:rPr lang="en-US" sz="1200" b="0" u="none" strike="noStrike" dirty="0">
                <a:solidFill>
                  <a:srgbClr val="000000"/>
                </a:solidFill>
                <a:effectLst/>
                <a:uFillTx/>
                <a:latin typeface="Arial"/>
              </a:rPr>
              <a:t>• Those individual factors affect how stressors and supports are experienced.</a:t>
            </a:r>
          </a:p>
          <a:p>
            <a:pPr indent="0">
              <a:lnSpc>
                <a:spcPct val="100000"/>
              </a:lnSpc>
              <a:buNone/>
            </a:pPr>
            <a:r>
              <a:rPr lang="en-US" sz="1200" b="0" u="none" strike="noStrike" dirty="0">
                <a:solidFill>
                  <a:srgbClr val="000000"/>
                </a:solidFill>
                <a:effectLst/>
                <a:uFillTx/>
                <a:latin typeface="Arial"/>
              </a:rPr>
              <a:t>• Avoid comparing recovery between people; the same event can tip each person’s scale differently.</a:t>
            </a:r>
          </a:p>
        </p:txBody>
      </p:sp>
      <p:sp>
        <p:nvSpPr>
          <p:cNvPr id="4" name="Slide Number Placeholder 3">
            <a:extLst>
              <a:ext uri="{FF2B5EF4-FFF2-40B4-BE49-F238E27FC236}">
                <a16:creationId xmlns:a16="http://schemas.microsoft.com/office/drawing/2014/main" id="{0A1F799E-BC4C-1189-5734-1000C6A09099}"/>
              </a:ext>
            </a:extLst>
          </p:cNvPr>
          <p:cNvSpPr>
            <a:spLocks noGrp="1"/>
          </p:cNvSpPr>
          <p:nvPr>
            <p:ph type="sldNum" sz="quarter" idx="5"/>
          </p:nvPr>
        </p:nvSpPr>
        <p:spPr/>
        <p:txBody>
          <a:bodyPr/>
          <a:lstStyle/>
          <a:p>
            <a:fld id="{CC206052-CBBF-4A3A-B53A-2008161CFE8D}" type="slidenum">
              <a:rPr lang="en-US" smtClean="0"/>
              <a:t>15</a:t>
            </a:fld>
            <a:endParaRPr lang="en-US"/>
          </a:p>
        </p:txBody>
      </p:sp>
    </p:spTree>
    <p:extLst>
      <p:ext uri="{BB962C8B-B14F-4D97-AF65-F5344CB8AC3E}">
        <p14:creationId xmlns:p14="http://schemas.microsoft.com/office/powerpoint/2010/main" val="652245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7FFD5-0440-DA1C-2B91-88BEF6F5F6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8E0F22-BD70-7BF5-2E4C-A97B950B9D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D92DFD-4EE8-C3F8-BE0A-6F20A8F5FE94}"/>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Add the negative side of the scale: loss, triggers, isolation, uncertainty, disrupted work or school, and unsupportive relationships.</a:t>
            </a:r>
          </a:p>
          <a:p>
            <a:pPr indent="0">
              <a:lnSpc>
                <a:spcPct val="100000"/>
              </a:lnSpc>
              <a:buNone/>
            </a:pPr>
            <a:r>
              <a:rPr lang="en-US" sz="1200" b="0" u="none" strike="noStrike" dirty="0">
                <a:solidFill>
                  <a:srgbClr val="000000"/>
                </a:solidFill>
                <a:effectLst/>
                <a:uFillTx/>
                <a:latin typeface="Arial"/>
              </a:rPr>
              <a:t>• Stressors can be directly related to the fire or part of life that continues alongside recovery.</a:t>
            </a:r>
          </a:p>
          <a:p>
            <a:pPr indent="0">
              <a:lnSpc>
                <a:spcPct val="100000"/>
              </a:lnSpc>
              <a:buNone/>
            </a:pPr>
            <a:r>
              <a:rPr lang="en-US" sz="1200" b="0" u="none" strike="noStrike" dirty="0">
                <a:solidFill>
                  <a:srgbClr val="000000"/>
                </a:solidFill>
                <a:effectLst/>
                <a:uFillTx/>
                <a:latin typeface="Arial"/>
              </a:rPr>
              <a:t>• Repeated or stacking stressors can keep the scale tipped toward worse outcomes.</a:t>
            </a:r>
          </a:p>
        </p:txBody>
      </p:sp>
      <p:sp>
        <p:nvSpPr>
          <p:cNvPr id="4" name="Slide Number Placeholder 3">
            <a:extLst>
              <a:ext uri="{FF2B5EF4-FFF2-40B4-BE49-F238E27FC236}">
                <a16:creationId xmlns:a16="http://schemas.microsoft.com/office/drawing/2014/main" id="{9D90F5EA-356F-0B63-0788-D434BAE3746F}"/>
              </a:ext>
            </a:extLst>
          </p:cNvPr>
          <p:cNvSpPr>
            <a:spLocks noGrp="1"/>
          </p:cNvSpPr>
          <p:nvPr>
            <p:ph type="sldNum" sz="quarter" idx="5"/>
          </p:nvPr>
        </p:nvSpPr>
        <p:spPr/>
        <p:txBody>
          <a:bodyPr/>
          <a:lstStyle/>
          <a:p>
            <a:fld id="{CC206052-CBBF-4A3A-B53A-2008161CFE8D}" type="slidenum">
              <a:rPr lang="en-US" smtClean="0"/>
              <a:t>16</a:t>
            </a:fld>
            <a:endParaRPr lang="en-US"/>
          </a:p>
        </p:txBody>
      </p:sp>
    </p:spTree>
    <p:extLst>
      <p:ext uri="{BB962C8B-B14F-4D97-AF65-F5344CB8AC3E}">
        <p14:creationId xmlns:p14="http://schemas.microsoft.com/office/powerpoint/2010/main" val="898724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0BC69-B1E7-712A-14D5-3E7705EF7A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9D04E-4D82-326C-0536-DEC3227695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236561-5BF5-5CE2-F596-EAA1C52FDD75}"/>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Now add protective factors: safety, stable resources, supportive relationships, mentors, community organizations, and therapy.</a:t>
            </a:r>
          </a:p>
          <a:p>
            <a:pPr indent="0">
              <a:lnSpc>
                <a:spcPct val="100000"/>
              </a:lnSpc>
              <a:buNone/>
            </a:pPr>
            <a:r>
              <a:rPr lang="en-US" sz="1200" b="0" u="none" strike="noStrike" dirty="0">
                <a:solidFill>
                  <a:srgbClr val="000000"/>
                </a:solidFill>
                <a:effectLst/>
                <a:uFillTx/>
                <a:latin typeface="Arial"/>
              </a:rPr>
              <a:t>• Ask participants what could shift the scale for youth, older adults, workers, or displaced families.</a:t>
            </a:r>
          </a:p>
          <a:p>
            <a:pPr indent="0">
              <a:lnSpc>
                <a:spcPct val="100000"/>
              </a:lnSpc>
              <a:buNone/>
            </a:pPr>
            <a:r>
              <a:rPr lang="en-US" sz="1200" b="0" u="none" strike="noStrike" dirty="0">
                <a:solidFill>
                  <a:srgbClr val="000000"/>
                </a:solidFill>
                <a:effectLst/>
                <a:uFillTx/>
                <a:latin typeface="Arial"/>
              </a:rPr>
              <a:t>• Focus on concrete supports, not just personal willpower.</a:t>
            </a:r>
          </a:p>
        </p:txBody>
      </p:sp>
      <p:sp>
        <p:nvSpPr>
          <p:cNvPr id="4" name="Slide Number Placeholder 3">
            <a:extLst>
              <a:ext uri="{FF2B5EF4-FFF2-40B4-BE49-F238E27FC236}">
                <a16:creationId xmlns:a16="http://schemas.microsoft.com/office/drawing/2014/main" id="{4C45535A-C4EB-173A-0861-06C0D38980D0}"/>
              </a:ext>
            </a:extLst>
          </p:cNvPr>
          <p:cNvSpPr>
            <a:spLocks noGrp="1"/>
          </p:cNvSpPr>
          <p:nvPr>
            <p:ph type="sldNum" sz="quarter" idx="5"/>
          </p:nvPr>
        </p:nvSpPr>
        <p:spPr/>
        <p:txBody>
          <a:bodyPr/>
          <a:lstStyle/>
          <a:p>
            <a:fld id="{CC206052-CBBF-4A3A-B53A-2008161CFE8D}" type="slidenum">
              <a:rPr lang="en-US" smtClean="0"/>
              <a:t>17</a:t>
            </a:fld>
            <a:endParaRPr lang="en-US"/>
          </a:p>
        </p:txBody>
      </p:sp>
    </p:spTree>
    <p:extLst>
      <p:ext uri="{BB962C8B-B14F-4D97-AF65-F5344CB8AC3E}">
        <p14:creationId xmlns:p14="http://schemas.microsoft.com/office/powerpoint/2010/main" val="4117638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Use the grid to separate what helps briefly from what builds longer-term well-being.</a:t>
            </a:r>
          </a:p>
          <a:p>
            <a:pPr indent="0">
              <a:lnSpc>
                <a:spcPct val="100000"/>
              </a:lnSpc>
              <a:buNone/>
            </a:pPr>
            <a:r>
              <a:rPr lang="en-US" sz="1200" b="0" u="none" strike="noStrike" dirty="0">
                <a:solidFill>
                  <a:srgbClr val="000000"/>
                </a:solidFill>
                <a:effectLst/>
                <a:uFillTx/>
                <a:latin typeface="Arial"/>
              </a:rPr>
              <a:t>• Some behaviors may feel relieving in the moment but increase risk or make functioning harder over time.</a:t>
            </a:r>
          </a:p>
          <a:p>
            <a:pPr indent="0">
              <a:lnSpc>
                <a:spcPct val="100000"/>
              </a:lnSpc>
              <a:buNone/>
            </a:pPr>
            <a:r>
              <a:rPr lang="en-US" sz="1200" b="0" u="none" strike="noStrike" dirty="0">
                <a:solidFill>
                  <a:srgbClr val="000000"/>
                </a:solidFill>
                <a:effectLst/>
                <a:uFillTx/>
                <a:latin typeface="Arial"/>
              </a:rPr>
              <a:t>• Ask participants to name supportive short-term strategies and routines they can realistically continue.</a:t>
            </a:r>
          </a:p>
        </p:txBody>
      </p:sp>
      <p:sp>
        <p:nvSpPr>
          <p:cNvPr id="4" name="Slide Number Placeholder 3"/>
          <p:cNvSpPr>
            <a:spLocks noGrp="1"/>
          </p:cNvSpPr>
          <p:nvPr>
            <p:ph type="sldNum" sz="quarter" idx="5"/>
          </p:nvPr>
        </p:nvSpPr>
        <p:spPr/>
        <p:txBody>
          <a:bodyPr/>
          <a:lstStyle/>
          <a:p>
            <a:fld id="{CC206052-CBBF-4A3A-B53A-2008161CFE8D}" type="slidenum">
              <a:rPr lang="en-US" smtClean="0"/>
              <a:t>18</a:t>
            </a:fld>
            <a:endParaRPr lang="en-US"/>
          </a:p>
        </p:txBody>
      </p:sp>
    </p:spTree>
    <p:extLst>
      <p:ext uri="{BB962C8B-B14F-4D97-AF65-F5344CB8AC3E}">
        <p14:creationId xmlns:p14="http://schemas.microsoft.com/office/powerpoint/2010/main" val="3353190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The best time to seek support is earlier than many people think, when changes begin affecting well-being or daily life.</a:t>
            </a:r>
          </a:p>
          <a:p>
            <a:pPr indent="0">
              <a:lnSpc>
                <a:spcPct val="100000"/>
              </a:lnSpc>
              <a:buNone/>
            </a:pPr>
            <a:r>
              <a:rPr lang="en-US" sz="1200" b="0" u="none" strike="noStrike" dirty="0">
                <a:solidFill>
                  <a:srgbClr val="000000"/>
                </a:solidFill>
                <a:effectLst/>
                <a:uFillTx/>
                <a:latin typeface="Arial"/>
              </a:rPr>
              <a:t>• Support can be preventive, ongoing treatment, or urgent crisis care.</a:t>
            </a:r>
          </a:p>
          <a:p>
            <a:pPr indent="0">
              <a:lnSpc>
                <a:spcPct val="100000"/>
              </a:lnSpc>
              <a:buNone/>
            </a:pPr>
            <a:r>
              <a:rPr lang="en-US" sz="1200" b="0" u="none" strike="noStrike" dirty="0">
                <a:solidFill>
                  <a:srgbClr val="000000"/>
                </a:solidFill>
                <a:effectLst/>
                <a:uFillTx/>
                <a:latin typeface="Arial"/>
              </a:rPr>
              <a:t>• If someone is unsure where to begin, 988 connects to local crisis and support services; insurance cards also often list a mental-health access number.</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19</a:t>
            </a:fld>
            <a:endParaRPr lang="en-US"/>
          </a:p>
        </p:txBody>
      </p:sp>
    </p:spTree>
    <p:extLst>
      <p:ext uri="{BB962C8B-B14F-4D97-AF65-F5344CB8AC3E}">
        <p14:creationId xmlns:p14="http://schemas.microsoft.com/office/powerpoint/2010/main" val="16888160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38542-EB37-B870-8FA6-5F3D99AA9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26FB7-3B35-1B6C-5FD3-AA6A874288CB}"/>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0E2525FF-E10C-4883-EAE8-471815750F14}"/>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Wildfires can affect mood, sleep, concentration, stress, anxiety, and sense of self.</a:t>
            </a:r>
          </a:p>
          <a:p>
            <a:pPr indent="0">
              <a:lnSpc>
                <a:spcPct val="100000"/>
              </a:lnSpc>
              <a:buNone/>
            </a:pPr>
            <a:r>
              <a:rPr lang="en-US" sz="1200" b="0" u="none" strike="noStrike" dirty="0">
                <a:solidFill>
                  <a:srgbClr val="000000"/>
                </a:solidFill>
                <a:effectLst/>
                <a:uFillTx/>
                <a:latin typeface="Arial"/>
              </a:rPr>
              <a:t>• Smoke may also contribute to brain-health effects, but the strongest message is to protect both physical and mental health.</a:t>
            </a:r>
          </a:p>
          <a:p>
            <a:pPr indent="0">
              <a:lnSpc>
                <a:spcPct val="100000"/>
              </a:lnSpc>
              <a:buNone/>
            </a:pPr>
            <a:r>
              <a:rPr lang="en-US" sz="1200" b="0" u="none" strike="noStrike" dirty="0">
                <a:solidFill>
                  <a:srgbClr val="000000"/>
                </a:solidFill>
                <a:effectLst/>
                <a:uFillTx/>
                <a:latin typeface="Arial"/>
              </a:rPr>
              <a:t>• Different reactions can occur at different times.</a:t>
            </a:r>
          </a:p>
          <a:p>
            <a:endParaRPr lang="en-US" dirty="0"/>
          </a:p>
        </p:txBody>
      </p:sp>
      <p:sp>
        <p:nvSpPr>
          <p:cNvPr id="4" name="Slide Number Placeholder 3">
            <a:extLst>
              <a:ext uri="{FF2B5EF4-FFF2-40B4-BE49-F238E27FC236}">
                <a16:creationId xmlns:a16="http://schemas.microsoft.com/office/drawing/2014/main" id="{25958961-4481-6018-3AB0-ADBEF58C29F6}"/>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20</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794785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1D168-C661-179D-2CD6-27D0593D20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DEA371-7907-BB0A-CB6F-72075F239A7B}"/>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7E34C5B-08D6-817A-5FA3-582652EB0CEE}"/>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Yes, emotional ups and downs can continue long after the flames are out.</a:t>
            </a:r>
          </a:p>
          <a:p>
            <a:pPr indent="0">
              <a:lnSpc>
                <a:spcPct val="100000"/>
              </a:lnSpc>
              <a:buNone/>
            </a:pPr>
            <a:r>
              <a:rPr lang="en-US" sz="1200" b="0" u="none" strike="noStrike" dirty="0">
                <a:solidFill>
                  <a:srgbClr val="000000"/>
                </a:solidFill>
                <a:effectLst/>
                <a:uFillTx/>
                <a:latin typeface="Arial"/>
              </a:rPr>
              <a:t>• Housing, finances, insurance, rebuilding, employment, school changes, and anniversaries can prolong or reactivate stress.</a:t>
            </a:r>
          </a:p>
          <a:p>
            <a:pPr indent="0">
              <a:lnSpc>
                <a:spcPct val="100000"/>
              </a:lnSpc>
              <a:buNone/>
            </a:pPr>
            <a:r>
              <a:rPr lang="en-US" sz="1200" b="0" u="none" strike="noStrike" dirty="0">
                <a:solidFill>
                  <a:srgbClr val="000000"/>
                </a:solidFill>
                <a:effectLst/>
                <a:uFillTx/>
                <a:latin typeface="Arial"/>
              </a:rPr>
              <a:t>• Recovery is a long-term process, not a deadline.</a:t>
            </a:r>
          </a:p>
          <a:p>
            <a:endParaRPr lang="en-US" dirty="0"/>
          </a:p>
        </p:txBody>
      </p:sp>
      <p:sp>
        <p:nvSpPr>
          <p:cNvPr id="4" name="Slide Number Placeholder 3">
            <a:extLst>
              <a:ext uri="{FF2B5EF4-FFF2-40B4-BE49-F238E27FC236}">
                <a16:creationId xmlns:a16="http://schemas.microsoft.com/office/drawing/2014/main" id="{A35346AE-88C6-5436-89C6-1EC9BC46E724}"/>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21</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282449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E910A-8DB9-4132-E859-61D1D6B089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B039F0-CF0E-8DF2-3150-9FA4C089F73F}"/>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3F706550-D11C-D58B-901C-938760BF558A}"/>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Protect the body through safety, sleep, food, hydration, routine, and reduced smoke exposure.</a:t>
            </a:r>
          </a:p>
          <a:p>
            <a:pPr indent="0">
              <a:lnSpc>
                <a:spcPct val="100000"/>
              </a:lnSpc>
              <a:buNone/>
            </a:pPr>
            <a:r>
              <a:rPr lang="en-US" sz="1200" b="0" u="none" strike="noStrike" dirty="0">
                <a:solidFill>
                  <a:srgbClr val="000000"/>
                </a:solidFill>
                <a:effectLst/>
                <a:uFillTx/>
                <a:latin typeface="Arial"/>
              </a:rPr>
              <a:t>• Protect the mind by seeking support early and limiting overwhelming media.</a:t>
            </a:r>
          </a:p>
          <a:p>
            <a:pPr indent="0">
              <a:lnSpc>
                <a:spcPct val="100000"/>
              </a:lnSpc>
              <a:buNone/>
            </a:pPr>
            <a:r>
              <a:rPr lang="en-US" sz="1200" b="0" u="none" strike="noStrike" dirty="0">
                <a:solidFill>
                  <a:srgbClr val="000000"/>
                </a:solidFill>
                <a:effectLst/>
                <a:uFillTx/>
                <a:latin typeface="Arial"/>
              </a:rPr>
              <a:t>• Protect connections by naming needs and staying close to people and organizations that can listen and help.</a:t>
            </a:r>
          </a:p>
          <a:p>
            <a:endParaRPr lang="en-US" dirty="0"/>
          </a:p>
        </p:txBody>
      </p:sp>
      <p:sp>
        <p:nvSpPr>
          <p:cNvPr id="4" name="Slide Number Placeholder 3">
            <a:extLst>
              <a:ext uri="{FF2B5EF4-FFF2-40B4-BE49-F238E27FC236}">
                <a16:creationId xmlns:a16="http://schemas.microsoft.com/office/drawing/2014/main" id="{BA520976-497D-B734-934C-ACBD8D9AC1D0}"/>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22</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2142069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Use these resources as a starting point for caregivers, educators, families, and people seeking local support.</a:t>
            </a:r>
          </a:p>
          <a:p>
            <a:pPr indent="0">
              <a:lnSpc>
                <a:spcPct val="100000"/>
              </a:lnSpc>
              <a:buNone/>
            </a:pPr>
            <a:r>
              <a:rPr lang="en-US" sz="1200" b="0" u="none" strike="noStrike" dirty="0">
                <a:solidFill>
                  <a:srgbClr val="000000"/>
                </a:solidFill>
                <a:effectLst/>
                <a:uFillTx/>
                <a:latin typeface="Arial"/>
              </a:rPr>
              <a:t>• Encourage facilitators to review links before a crisis and identify which are appropriate for their community.</a:t>
            </a:r>
          </a:p>
          <a:p>
            <a:pPr indent="0">
              <a:lnSpc>
                <a:spcPct val="100000"/>
              </a:lnSpc>
              <a:buNone/>
            </a:pPr>
            <a:r>
              <a:rPr lang="en-US" sz="1200" b="0" u="none" strike="noStrike" dirty="0">
                <a:solidFill>
                  <a:srgbClr val="000000"/>
                </a:solidFill>
                <a:effectLst/>
                <a:uFillTx/>
                <a:latin typeface="Arial"/>
              </a:rPr>
              <a:t>• For urgent safety concerns, use 988 or emergency services rather than relying only on written resources.</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24</a:t>
            </a:fld>
            <a:endParaRPr lang="en-US"/>
          </a:p>
        </p:txBody>
      </p:sp>
    </p:spTree>
    <p:extLst>
      <p:ext uri="{BB962C8B-B14F-4D97-AF65-F5344CB8AC3E}">
        <p14:creationId xmlns:p14="http://schemas.microsoft.com/office/powerpoint/2010/main" val="18540055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Frame these as separate studies and surveys with different samples, questions, and timing; do not combine the percentages.</a:t>
            </a:r>
          </a:p>
          <a:p>
            <a:pPr indent="0">
              <a:lnSpc>
                <a:spcPct val="100000"/>
              </a:lnSpc>
              <a:buNone/>
            </a:pPr>
            <a:r>
              <a:rPr lang="en-US" sz="1200" b="0" u="none" strike="noStrike" dirty="0">
                <a:solidFill>
                  <a:srgbClr val="000000"/>
                </a:solidFill>
                <a:effectLst/>
                <a:uFillTx/>
                <a:latin typeface="Arial"/>
              </a:rPr>
              <a:t>• Across sources, the consistent message is substantial ongoing distress, especially among displaced, lower-income, housing-insecure, and previously vulnerable groups.</a:t>
            </a:r>
          </a:p>
          <a:p>
            <a:pPr indent="0">
              <a:lnSpc>
                <a:spcPct val="100000"/>
              </a:lnSpc>
              <a:buNone/>
            </a:pPr>
            <a:r>
              <a:rPr lang="en-US" sz="1200" b="0" u="none" strike="noStrike" dirty="0">
                <a:solidFill>
                  <a:srgbClr val="000000"/>
                </a:solidFill>
                <a:effectLst/>
                <a:uFillTx/>
                <a:latin typeface="Arial"/>
              </a:rPr>
              <a:t>• Remind participants that statistics describe populations, while individual needs still require listening and appropriate support.</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26</a:t>
            </a:fld>
            <a:endParaRPr lang="en-US"/>
          </a:p>
        </p:txBody>
      </p:sp>
    </p:spTree>
    <p:extLst>
      <p:ext uri="{BB962C8B-B14F-4D97-AF65-F5344CB8AC3E}">
        <p14:creationId xmlns:p14="http://schemas.microsoft.com/office/powerpoint/2010/main" val="10599223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Mental health is affected by social conditions: job loss, food access, school disruption, housing insecurity, insurance, and weakened community services.</a:t>
            </a:r>
          </a:p>
          <a:p>
            <a:pPr indent="0">
              <a:lnSpc>
                <a:spcPct val="100000"/>
              </a:lnSpc>
              <a:buNone/>
            </a:pPr>
            <a:r>
              <a:rPr lang="en-US" sz="1200" b="0" u="none" strike="noStrike" dirty="0">
                <a:solidFill>
                  <a:srgbClr val="000000"/>
                </a:solidFill>
                <a:effectLst/>
                <a:uFillTx/>
                <a:latin typeface="Arial"/>
              </a:rPr>
              <a:t>• These are not side issues. Reducing practical burdens can directly support mental and physical health.</a:t>
            </a:r>
          </a:p>
          <a:p>
            <a:pPr indent="0">
              <a:lnSpc>
                <a:spcPct val="100000"/>
              </a:lnSpc>
              <a:buNone/>
            </a:pPr>
            <a:r>
              <a:rPr lang="en-US" sz="1200" b="0" u="none" strike="noStrike" dirty="0">
                <a:solidFill>
                  <a:srgbClr val="000000"/>
                </a:solidFill>
                <a:effectLst/>
                <a:uFillTx/>
                <a:latin typeface="Arial"/>
              </a:rPr>
              <a:t>• Ask what local organizations can address immediately and what requires longer-term policy or funding.</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27</a:t>
            </a:fld>
            <a:endParaRPr lang="en-US"/>
          </a:p>
        </p:txBody>
      </p:sp>
    </p:spTree>
    <p:extLst>
      <p:ext uri="{BB962C8B-B14F-4D97-AF65-F5344CB8AC3E}">
        <p14:creationId xmlns:p14="http://schemas.microsoft.com/office/powerpoint/2010/main" val="249189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79AEE4-904A-497A-A5A7-EFF33ABF341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485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lvl1pPr>
              <a:defRPr sz="800" cap="none" baseline="0">
                <a:solidFill>
                  <a:schemeClr val="tx1"/>
                </a:solidFill>
              </a:defRPr>
            </a:lvl1pPr>
          </a:lstStyle>
          <a:p>
            <a:r>
              <a:rPr lang="en-US"/>
              <a:t>Booklet A: Health Impacts of Wildfires in Urban Areas</a:t>
            </a:r>
            <a:endParaRPr lang="en-US" sz="800"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6654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7EF370-82C3-4999-A7D5-22BE4BA3781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83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DFF6E5-D458-494F-9837-8C31A6978B58}"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992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F18F89-6333-4A26-841F-2E8CC231E72D}"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663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C60E29-5940-429A-B6D9-E6448D4B7132}" type="datetime1">
              <a:rPr lang="en-US" smtClean="0"/>
              <a:t>10/26/2026</a:t>
            </a:fld>
            <a:endParaRPr lang="en-US" dirty="0"/>
          </a:p>
        </p:txBody>
      </p:sp>
      <p:sp>
        <p:nvSpPr>
          <p:cNvPr id="4" name="Footer Placeholder 3"/>
          <p:cNvSpPr>
            <a:spLocks noGrp="1"/>
          </p:cNvSpPr>
          <p:nvPr>
            <p:ph type="ftr" sz="quarter" idx="11"/>
          </p:nvPr>
        </p:nvSpPr>
        <p:spPr/>
        <p:txBody>
          <a:bodyPr/>
          <a:lstStyle>
            <a:lvl1pPr>
              <a:defRPr sz="700" cap="none" baseline="0">
                <a:solidFill>
                  <a:schemeClr val="tx1"/>
                </a:solidFill>
              </a:defRPr>
            </a:lvl1pPr>
          </a:lstStyle>
          <a:p>
            <a:r>
              <a:rPr lang="en-US"/>
              <a:t>Booklet A: Health Impacts of Wildfires in Urban Areas</a:t>
            </a:r>
            <a:endParaRPr lang="en-US" cap="none"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60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7" name="Date Placeholder 6"/>
          <p:cNvSpPr>
            <a:spLocks noGrp="1"/>
          </p:cNvSpPr>
          <p:nvPr>
            <p:ph type="dt" sz="half" idx="10"/>
          </p:nvPr>
        </p:nvSpPr>
        <p:spPr/>
        <p:txBody>
          <a:bodyPr/>
          <a:lstStyle/>
          <a:p>
            <a:fld id="{05B66379-453E-4550-B9D3-B2BE49689624}"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48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2D6BA348-D6B4-4FF2-95D3-853F21DB491D}"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067504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1E987699-6F37-48DF-A50B-3A770E0F724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683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92D7F-271F-4C9A-8B93-0D33B82D6BC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34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CC4530-6EAF-4C63-A0CE-E2E5BA1836C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40721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2729013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0168CF-6A14-49A3-BE89-6154AC6FA468}"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848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29E1D-66A5-4044-BAE4-9F7864E89056}"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4590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897D9D-225A-4B0F-9264-6D23C8DFA9B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1317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9BA4FD-2C95-4CAE-A63B-3CCE00C656B0}"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7585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2B7A18-FDB7-4E4E-A4E2-6C7683E486F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402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449C24-CCAD-4DE0-971C-38D0982A2CEA}"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39427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B35C1D5E-65B6-4145-BDEF-4E030FF0C102}"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0819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4A177BEF-6CF0-45E1-9A5A-DE9038B3076A}"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8218921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3E2001EC-6275-45F8-9014-40017F0B76A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27668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97346-06D0-4589-9EBA-F08604759A2D}"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528696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AA9813-50EA-40C4-AC7B-0C18CF689DFB}"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46337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501552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4EBDE502-DA91-4AB5-9E65-010AD4FD285F}"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583911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25942152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C5375E-22FD-484B-A831-F3E91CE48D9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3517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ABC8B-D65A-4179-99E9-A0AFCBF7BFC5}"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95621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1436E-41CF-4672-9872-B3C981D8E1A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051344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8D8D14-0658-4436-B19E-D010F0FAB1FE}"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473028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E8AB4E-E3D0-4D58-8766-0B95CBD9F58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028055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072BC4-316C-4FCE-87DB-92D69845237E}"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7656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C1B5AF54-24BB-43A8-B06B-2DFC799AF1EC}"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34409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8454D1B2-843E-43C6-827A-67EB05068632}"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479459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67E6C5DF-BB8A-4D41-BAD1-F7DE2740E972}"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916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406358-832C-44E4-9438-CAD9E6CCBA3F}"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50708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39B7FF-284B-4A2F-9046-41836760772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83118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2759721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7F9CEAF5-78E8-4846-8DD4-425404877D31}"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948371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662262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3958" y="5"/>
            <a:ext cx="17064594" cy="1766579"/>
          </a:xfrm>
          <a:prstGeom prst="rect">
            <a:avLst/>
          </a:prstGeom>
          <a:no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95A56DB5-3072-4B85-BAE6-AB50A50D34E2}"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49985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C7EC3D50-22B8-41E5-82CF-0D399C9809C3}"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441880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DE7D2A5C-1400-4F82-BB04-D52AF1D4859B}"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368476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6.png"/><Relationship Id="rId7" Type="http://schemas.openxmlformats.org/officeDocument/2006/relationships/image" Target="../media/image20.png"/><Relationship Id="rId12" Type="http://schemas.microsoft.com/office/2007/relationships/hdphoto" Target="../media/hdphoto1.wdp"/><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3.png"/><Relationship Id="rId5" Type="http://schemas.openxmlformats.org/officeDocument/2006/relationships/image" Target="../media/image18.png"/><Relationship Id="rId10" Type="http://schemas.openxmlformats.org/officeDocument/2006/relationships/image" Target="../media/image22.png"/><Relationship Id="rId4" Type="http://schemas.openxmlformats.org/officeDocument/2006/relationships/image" Target="../media/image17.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1.png"/><Relationship Id="rId5" Type="http://schemas.openxmlformats.org/officeDocument/2006/relationships/image" Target="../media/image26.png"/><Relationship Id="rId10" Type="http://schemas.openxmlformats.org/officeDocument/2006/relationships/image" Target="../media/image30.png"/><Relationship Id="rId4" Type="http://schemas.openxmlformats.org/officeDocument/2006/relationships/image" Target="../media/image25.png"/><Relationship Id="rId9"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21.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25.pn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9.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hyperlink" Target="https://developingchild.harvard.edu/resource-guides/guide-resilienc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4.svg"/></Relationships>
</file>

<file path=ppt/slides/_rels/slide16.xml.rels><?xml version="1.0" encoding="UTF-8" standalone="yes"?>
<Relationships xmlns="http://schemas.openxmlformats.org/package/2006/relationships"><Relationship Id="rId3" Type="http://schemas.openxmlformats.org/officeDocument/2006/relationships/hyperlink" Target="https://developingchild.harvard.edu/resource-guides/guide-resilience/"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4.svg"/></Relationships>
</file>

<file path=ppt/slides/_rels/slide17.xml.rels><?xml version="1.0" encoding="UTF-8" standalone="yes"?>
<Relationships xmlns="http://schemas.openxmlformats.org/package/2006/relationships"><Relationship Id="rId3" Type="http://schemas.openxmlformats.org/officeDocument/2006/relationships/hyperlink" Target="https://developingchild.harvard.edu/resource-guides/guide-resilienc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4.svg"/></Relationships>
</file>

<file path=ppt/slides/_rels/slide18.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sv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svg"/><Relationship Id="rId4" Type="http://schemas.openxmlformats.org/officeDocument/2006/relationships/image" Target="../media/image46.svg"/></Relationships>
</file>

<file path=ppt/slides/_rels/slide19.xml.rels><?xml version="1.0" encoding="UTF-8" standalone="yes"?>
<Relationships xmlns="http://schemas.openxmlformats.org/package/2006/relationships"><Relationship Id="rId3" Type="http://schemas.openxmlformats.org/officeDocument/2006/relationships/hyperlink" Target="https://didihirsch.or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hyperlink" Target="https://www.efru.la/mental-health" TargetMode="External"/><Relationship Id="rId3" Type="http://schemas.openxmlformats.org/officeDocument/2006/relationships/hyperlink" Target="https://www.youtube.com/watch?v=FTwZj5kvbTg" TargetMode="External"/><Relationship Id="rId7" Type="http://schemas.openxmlformats.org/officeDocument/2006/relationships/hyperlink" Target="https://docs.google.com/document/d/1ttP8nT6ueNz_aUFJv2ebVVFljkmecOra/edit?tab=t.0" TargetMode="External"/><Relationship Id="rId12" Type="http://schemas.openxmlformats.org/officeDocument/2006/relationships/image" Target="../media/image53.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s://www.nctsn.org/sites/default/files/resources/parents_guidelines_for_helping_children_impacted_by_wildfires.pdf" TargetMode="External"/><Relationship Id="rId11" Type="http://schemas.openxmlformats.org/officeDocument/2006/relationships/image" Target="../media/image52.png"/><Relationship Id="rId5" Type="http://schemas.openxmlformats.org/officeDocument/2006/relationships/hyperlink" Target="https://ugc.production.linktr.ee/6bfe8bf5-5438-46a2-9db7-5988260d3960_Wildfire-Resources-for-Caregivers-and-Educators.pdf" TargetMode="External"/><Relationship Id="rId10" Type="http://schemas.openxmlformats.org/officeDocument/2006/relationships/hyperlink" Target="https://dmh.lacounty.gov/our-services/disaster-services/disaster-mh-resources/" TargetMode="External"/><Relationship Id="rId4" Type="http://schemas.openxmlformats.org/officeDocument/2006/relationships/hyperlink" Target="https://d3kdbh1wduemv1.cloudfront.net/attVnm39LDeYME657.pdf?cache=1736380069" TargetMode="External"/><Relationship Id="rId9" Type="http://schemas.openxmlformats.org/officeDocument/2006/relationships/hyperlink" Target="https://www.calhope.or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time.com/7207912/los-angeles-california-wildfires-mental-health-support/" TargetMode="External"/><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54.png"/></Relationships>
</file>

<file path=ppt/slides/_rels/slide27.xml.rels><?xml version="1.0" encoding="UTF-8" standalone="yes"?>
<Relationships xmlns="http://schemas.openxmlformats.org/package/2006/relationships"><Relationship Id="rId8" Type="http://schemas.openxmlformats.org/officeDocument/2006/relationships/hyperlink" Target="https://cnmsocal.org/wp-content/uploads/2025/03/CNM.LAwildfires-SurveyFindings.pdf" TargetMode="External"/><Relationship Id="rId3" Type="http://schemas.openxmlformats.org/officeDocument/2006/relationships/hyperlink" Target="https://capolicylab.org/unemployment-insurance-claims-after-the-la-wildfires/" TargetMode="External"/><Relationship Id="rId7" Type="http://schemas.openxmlformats.org/officeDocument/2006/relationships/hyperlink" Target="https://www.latimes.com/environment/story/2026-04-16/how-la-unhoused-population-was-devastated-by-2025-wildfires" TargetMode="External"/><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hyperlink" Target="https://dornsife.usc.edu/news/stories/labarometer-wildfire-survey-of-housing-instability-and-income/#:~:text=Nearly%20a%20quarter%20of%20housing%2Dinsecure%20Angelenos%20said%20they%20lost,of%20those%20with%20stable%20housing" TargetMode="External"/><Relationship Id="rId5" Type="http://schemas.openxmlformats.org/officeDocument/2006/relationships/hyperlink" Target="https://insideclimatenews.org/news/14032025/latino-disadvantaged-students-hit-hardest-after-los-angeles-fires/" TargetMode="External"/><Relationship Id="rId4" Type="http://schemas.openxmlformats.org/officeDocument/2006/relationships/hyperlink" Target="https://thelalocal.org/los-angeles-county/a-year-after-the-la-fires-survivors-are-still-going-hungry/" TargetMode="External"/><Relationship Id="rId9"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DCBB4-C1E8-0B4A-924B-2156BF0F5FF0}"/>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A2122F88-19AD-4B66-9533-8BFBC5ECD29A}"/>
              </a:ext>
            </a:extLst>
          </p:cNvPr>
          <p:cNvSpPr txBox="1">
            <a:spLocks noGrp="1"/>
          </p:cNvSpPr>
          <p:nvPr>
            <p:ph type="title" idx="4294967295"/>
          </p:nvPr>
        </p:nvSpPr>
        <p:spPr>
          <a:xfrm>
            <a:off x="778121" y="3107893"/>
            <a:ext cx="16535400" cy="360098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spcBef>
                <a:spcPts val="0"/>
              </a:spcBef>
              <a:defRPr/>
            </a:pPr>
            <a:r>
              <a:rPr lang="en-US" sz="6600" dirty="0">
                <a:solidFill>
                  <a:schemeClr val="tx2">
                    <a:lumMod val="75000"/>
                  </a:schemeClr>
                </a:solidFill>
                <a:latin typeface="Tenorite" panose="00000500000000000000" pitchFamily="2" charset="0"/>
                <a:ea typeface="The Youngest Serif"/>
                <a:cs typeface="The Youngest Serif"/>
                <a:sym typeface="The Youngest Serif"/>
              </a:rPr>
              <a:t>Mental Health </a:t>
            </a:r>
            <a:r>
              <a:rPr lang="en-US" sz="6600" dirty="0">
                <a:solidFill>
                  <a:srgbClr val="4A543E"/>
                </a:solidFill>
                <a:latin typeface="Tenorite" panose="00000500000000000000" pitchFamily="2" charset="0"/>
                <a:ea typeface="The Youngest Serif"/>
                <a:cs typeface="The Youngest Serif"/>
                <a:sym typeface="The Youngest Serif"/>
              </a:rPr>
              <a:t>and </a:t>
            </a:r>
            <a:r>
              <a:rPr lang="en-US" sz="6600" dirty="0">
                <a:solidFill>
                  <a:schemeClr val="tx2">
                    <a:lumMod val="75000"/>
                  </a:schemeClr>
                </a:solidFill>
                <a:latin typeface="Tenorite" panose="00000500000000000000" pitchFamily="2" charset="0"/>
                <a:ea typeface="The Youngest Serif"/>
                <a:cs typeface="The Youngest Serif"/>
                <a:sym typeface="The Youngest Serif"/>
              </a:rPr>
              <a:t>Wildfires</a:t>
            </a:r>
            <a:br>
              <a:rPr lang="en-US" sz="6600" dirty="0">
                <a:solidFill>
                  <a:schemeClr val="tx2">
                    <a:lumMod val="75000"/>
                  </a:schemeClr>
                </a:solidFill>
                <a:latin typeface="Tenorite" panose="00000500000000000000" pitchFamily="2" charset="0"/>
                <a:ea typeface="The Youngest Serif"/>
                <a:cs typeface="The Youngest Serif"/>
                <a:sym typeface="The Youngest Serif"/>
              </a:rPr>
            </a:br>
            <a:br>
              <a:rPr kumimoji="0" lang="en-US" sz="66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br>
              <a:rPr kumimoji="0" lang="en-US" sz="11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r>
              <a:rPr kumimoji="0" lang="en-US" sz="100" b="1" i="0" u="none" strike="noStrike" kern="1200" cap="none" spc="0" normalizeH="0" baseline="0" noProof="0" dirty="0">
                <a:ln>
                  <a:noFill/>
                </a:ln>
                <a:solidFill>
                  <a:srgbClr val="F3EDE0"/>
                </a:solidFill>
                <a:effectLst/>
                <a:uLnTx/>
                <a:uFillTx/>
                <a:latin typeface="Tenorite" panose="00000500000000000000" pitchFamily="2" charset="0"/>
                <a:ea typeface="The Youngest Serif"/>
                <a:cs typeface="The Youngest Serif"/>
                <a:sym typeface="The Youngest Serif"/>
              </a:rPr>
              <a:t>f</a:t>
            </a:r>
            <a:br>
              <a:rPr kumimoji="0" lang="en-US" sz="1000" b="1" i="0" u="none" strike="noStrike" kern="1200" cap="none" spc="0" normalizeH="0" baseline="0" noProof="0" dirty="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br>
            <a:r>
              <a:rPr kumimoji="0" lang="en-US" sz="5400" b="1" i="0" u="none" strike="noStrike" kern="1200" cap="none" spc="0" normalizeH="0" baseline="0" noProof="0" dirty="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t>Booklet D</a:t>
            </a:r>
            <a:br>
              <a:rPr lang="en-US" sz="4400" spc="0" dirty="0">
                <a:solidFill>
                  <a:srgbClr val="283139"/>
                </a:solidFill>
                <a:latin typeface="Tenorite" panose="00000500000000000000" pitchFamily="2" charset="0"/>
                <a:ea typeface="The Youngest Serif"/>
                <a:cs typeface="The Youngest Serif"/>
                <a:sym typeface="The Youngest Serif"/>
              </a:rPr>
            </a:br>
            <a:r>
              <a:rPr lang="en-US" sz="3600" b="0" spc="0" dirty="0">
                <a:solidFill>
                  <a:srgbClr val="283139"/>
                </a:solidFill>
                <a:latin typeface="Tenorite" panose="00000500000000000000" pitchFamily="2" charset="0"/>
                <a:ea typeface="The Youngest Serif"/>
                <a:cs typeface="The Youngest Serif"/>
                <a:sym typeface="The Youngest Serif"/>
              </a:rPr>
              <a:t>from the </a:t>
            </a:r>
            <a:r>
              <a:rPr lang="en-US" sz="3600" b="0" i="1" spc="0" dirty="0">
                <a:solidFill>
                  <a:srgbClr val="283139"/>
                </a:solidFill>
                <a:latin typeface="Tenorite" panose="00000500000000000000" pitchFamily="2" charset="0"/>
                <a:ea typeface="The Youngest Serif"/>
                <a:cs typeface="The Youngest Serif"/>
                <a:sym typeface="The Youngest Serif"/>
              </a:rPr>
              <a:t>Understanding Health Impacts of Wildfires in Urban Areas</a:t>
            </a:r>
            <a:r>
              <a:rPr lang="en-US" sz="3600" b="0" spc="0" dirty="0">
                <a:solidFill>
                  <a:srgbClr val="283139"/>
                </a:solidFill>
                <a:latin typeface="Tenorite" panose="00000500000000000000" pitchFamily="2" charset="0"/>
                <a:ea typeface="The Youngest Serif"/>
                <a:cs typeface="The Youngest Serif"/>
                <a:sym typeface="The Youngest Serif"/>
              </a:rPr>
              <a:t> series</a:t>
            </a:r>
          </a:p>
        </p:txBody>
      </p:sp>
      <p:sp>
        <p:nvSpPr>
          <p:cNvPr id="4" name="TextBox 6">
            <a:extLst>
              <a:ext uri="{FF2B5EF4-FFF2-40B4-BE49-F238E27FC236}">
                <a16:creationId xmlns:a16="http://schemas.microsoft.com/office/drawing/2014/main" id="{87211655-5696-CF3B-AD13-AF90580555C6}"/>
              </a:ext>
            </a:extLst>
          </p:cNvPr>
          <p:cNvSpPr txBox="1"/>
          <p:nvPr/>
        </p:nvSpPr>
        <p:spPr>
          <a:xfrm>
            <a:off x="12907855" y="8933985"/>
            <a:ext cx="4643546" cy="738664"/>
          </a:xfrm>
          <a:prstGeom prst="rect">
            <a:avLst/>
          </a:prstGeom>
        </p:spPr>
        <p:txBody>
          <a:bodyPr wrap="square" lIns="0" tIns="0" rIns="0" bIns="0" rtlCol="0" anchor="t">
            <a:spAutoFit/>
          </a:bodyPr>
          <a:lstStyle/>
          <a:p>
            <a:pPr defTabSz="914504">
              <a:spcBef>
                <a:spcPct val="0"/>
              </a:spcBef>
              <a:defRPr/>
            </a:pPr>
            <a:r>
              <a:rPr lang="en-US" sz="1600" dirty="0">
                <a:solidFill>
                  <a:srgbClr val="283139"/>
                </a:solidFill>
                <a:latin typeface="Tenorite" panose="00000500000000000000" pitchFamily="2" charset="0"/>
                <a:ea typeface="Aileron"/>
                <a:cs typeface="Aileron"/>
                <a:sym typeface="Aileron"/>
              </a:rPr>
              <a:t>Lead Authors: Savanna Carson, Katherine McNamara. For the complete list of authors, editors, and reviewers, see the website.</a:t>
            </a:r>
          </a:p>
        </p:txBody>
      </p:sp>
      <p:cxnSp>
        <p:nvCxnSpPr>
          <p:cNvPr id="40" name="Straight Connector 39">
            <a:extLst>
              <a:ext uri="{FF2B5EF4-FFF2-40B4-BE49-F238E27FC236}">
                <a16:creationId xmlns:a16="http://schemas.microsoft.com/office/drawing/2014/main" id="{58D5D34A-6EC2-54F7-F82D-FC15914BFD7B}"/>
              </a:ext>
            </a:extLst>
          </p:cNvPr>
          <p:cNvCxnSpPr>
            <a:cxnSpLocks/>
          </p:cNvCxnSpPr>
          <p:nvPr/>
        </p:nvCxnSpPr>
        <p:spPr>
          <a:xfrm>
            <a:off x="3391912" y="4800600"/>
            <a:ext cx="11097776" cy="0"/>
          </a:xfrm>
          <a:prstGeom prst="line">
            <a:avLst/>
          </a:prstGeom>
          <a:ln>
            <a:solidFill>
              <a:srgbClr val="6F7B63"/>
            </a:solidFill>
          </a:ln>
        </p:spPr>
        <p:style>
          <a:lnRef idx="1">
            <a:schemeClr val="accent1"/>
          </a:lnRef>
          <a:fillRef idx="0">
            <a:schemeClr val="accent1"/>
          </a:fillRef>
          <a:effectRef idx="0">
            <a:schemeClr val="accent1"/>
          </a:effectRef>
          <a:fontRef idx="minor">
            <a:schemeClr val="tx1"/>
          </a:fontRef>
        </p:style>
      </p:cxnSp>
      <p:grpSp>
        <p:nvGrpSpPr>
          <p:cNvPr id="1039" name="Group 1038">
            <a:extLst>
              <a:ext uri="{FF2B5EF4-FFF2-40B4-BE49-F238E27FC236}">
                <a16:creationId xmlns:a16="http://schemas.microsoft.com/office/drawing/2014/main" id="{3D379C76-E618-4A27-32F2-8D83D4468743}"/>
              </a:ext>
            </a:extLst>
          </p:cNvPr>
          <p:cNvGrpSpPr/>
          <p:nvPr/>
        </p:nvGrpSpPr>
        <p:grpSpPr>
          <a:xfrm>
            <a:off x="6277076" y="722599"/>
            <a:ext cx="5818390" cy="2134112"/>
            <a:chOff x="2035213" y="782480"/>
            <a:chExt cx="3356380" cy="1290863"/>
          </a:xfrm>
        </p:grpSpPr>
        <p:pic>
          <p:nvPicPr>
            <p:cNvPr id="1040" name="Picture 1039">
              <a:extLst>
                <a:ext uri="{FF2B5EF4-FFF2-40B4-BE49-F238E27FC236}">
                  <a16:creationId xmlns:a16="http://schemas.microsoft.com/office/drawing/2014/main" id="{1712215F-3F07-D0C0-AEB4-DA9B0B7F6C62}"/>
                </a:ext>
              </a:extLst>
            </p:cNvPr>
            <p:cNvPicPr>
              <a:picLocks noChangeAspect="1"/>
            </p:cNvPicPr>
            <p:nvPr/>
          </p:nvPicPr>
          <p:blipFill>
            <a:blip r:embed="rId3"/>
            <a:stretch>
              <a:fillRect/>
            </a:stretch>
          </p:blipFill>
          <p:spPr>
            <a:xfrm>
              <a:off x="2035213" y="1457292"/>
              <a:ext cx="616051" cy="616051"/>
            </a:xfrm>
            <a:prstGeom prst="rect">
              <a:avLst/>
            </a:prstGeom>
          </p:spPr>
        </p:pic>
        <p:pic>
          <p:nvPicPr>
            <p:cNvPr id="1041" name="Picture 1040">
              <a:extLst>
                <a:ext uri="{FF2B5EF4-FFF2-40B4-BE49-F238E27FC236}">
                  <a16:creationId xmlns:a16="http://schemas.microsoft.com/office/drawing/2014/main" id="{69F3214F-FB26-D174-E3A3-1E8D44416EBF}"/>
                </a:ext>
              </a:extLst>
            </p:cNvPr>
            <p:cNvPicPr>
              <a:picLocks noChangeAspect="1"/>
            </p:cNvPicPr>
            <p:nvPr/>
          </p:nvPicPr>
          <p:blipFill>
            <a:blip r:embed="rId4"/>
            <a:stretch>
              <a:fillRect/>
            </a:stretch>
          </p:blipFill>
          <p:spPr>
            <a:xfrm>
              <a:off x="2390625" y="1692943"/>
              <a:ext cx="307107" cy="269890"/>
            </a:xfrm>
            <a:prstGeom prst="rect">
              <a:avLst/>
            </a:prstGeom>
          </p:spPr>
        </p:pic>
        <p:pic>
          <p:nvPicPr>
            <p:cNvPr id="1042" name="Picture 1041">
              <a:extLst>
                <a:ext uri="{FF2B5EF4-FFF2-40B4-BE49-F238E27FC236}">
                  <a16:creationId xmlns:a16="http://schemas.microsoft.com/office/drawing/2014/main" id="{E5C4DCD8-44C6-BB61-FE9E-994617E67FB0}"/>
                </a:ext>
              </a:extLst>
            </p:cNvPr>
            <p:cNvPicPr>
              <a:picLocks noChangeAspect="1"/>
            </p:cNvPicPr>
            <p:nvPr/>
          </p:nvPicPr>
          <p:blipFill>
            <a:blip r:embed="rId3"/>
            <a:stretch>
              <a:fillRect/>
            </a:stretch>
          </p:blipFill>
          <p:spPr>
            <a:xfrm>
              <a:off x="2383181" y="1179122"/>
              <a:ext cx="754648" cy="754648"/>
            </a:xfrm>
            <a:prstGeom prst="rect">
              <a:avLst/>
            </a:prstGeom>
          </p:spPr>
        </p:pic>
        <p:pic>
          <p:nvPicPr>
            <p:cNvPr id="1043" name="Picture 1042">
              <a:extLst>
                <a:ext uri="{FF2B5EF4-FFF2-40B4-BE49-F238E27FC236}">
                  <a16:creationId xmlns:a16="http://schemas.microsoft.com/office/drawing/2014/main" id="{5C0909D2-D0DC-2BA8-9082-ED96183527C7}"/>
                </a:ext>
              </a:extLst>
            </p:cNvPr>
            <p:cNvPicPr>
              <a:picLocks noChangeAspect="1"/>
            </p:cNvPicPr>
            <p:nvPr/>
          </p:nvPicPr>
          <p:blipFill>
            <a:blip r:embed="rId3"/>
            <a:stretch>
              <a:fillRect/>
            </a:stretch>
          </p:blipFill>
          <p:spPr>
            <a:xfrm>
              <a:off x="4775542" y="1389079"/>
              <a:ext cx="616051" cy="616051"/>
            </a:xfrm>
            <a:prstGeom prst="rect">
              <a:avLst/>
            </a:prstGeom>
          </p:spPr>
        </p:pic>
        <p:pic>
          <p:nvPicPr>
            <p:cNvPr id="1044" name="Picture 1043">
              <a:extLst>
                <a:ext uri="{FF2B5EF4-FFF2-40B4-BE49-F238E27FC236}">
                  <a16:creationId xmlns:a16="http://schemas.microsoft.com/office/drawing/2014/main" id="{0FC26BBD-7481-2722-B4A2-1D61030376FE}"/>
                </a:ext>
              </a:extLst>
            </p:cNvPr>
            <p:cNvPicPr>
              <a:picLocks noChangeAspect="1"/>
            </p:cNvPicPr>
            <p:nvPr/>
          </p:nvPicPr>
          <p:blipFill>
            <a:blip r:embed="rId3"/>
            <a:stretch>
              <a:fillRect/>
            </a:stretch>
          </p:blipFill>
          <p:spPr>
            <a:xfrm>
              <a:off x="4317739" y="948370"/>
              <a:ext cx="754648" cy="754648"/>
            </a:xfrm>
            <a:prstGeom prst="rect">
              <a:avLst/>
            </a:prstGeom>
          </p:spPr>
        </p:pic>
        <p:pic>
          <p:nvPicPr>
            <p:cNvPr id="1045" name="Picture 1044">
              <a:extLst>
                <a:ext uri="{FF2B5EF4-FFF2-40B4-BE49-F238E27FC236}">
                  <a16:creationId xmlns:a16="http://schemas.microsoft.com/office/drawing/2014/main" id="{85269F45-6BA6-6121-0A58-A238E001CA46}"/>
                </a:ext>
              </a:extLst>
            </p:cNvPr>
            <p:cNvPicPr>
              <a:picLocks noChangeAspect="1"/>
            </p:cNvPicPr>
            <p:nvPr/>
          </p:nvPicPr>
          <p:blipFill>
            <a:blip r:embed="rId4"/>
            <a:stretch>
              <a:fillRect/>
            </a:stretch>
          </p:blipFill>
          <p:spPr>
            <a:xfrm>
              <a:off x="4685162" y="1721238"/>
              <a:ext cx="307107" cy="198123"/>
            </a:xfrm>
            <a:prstGeom prst="rect">
              <a:avLst/>
            </a:prstGeom>
          </p:spPr>
        </p:pic>
        <p:pic>
          <p:nvPicPr>
            <p:cNvPr id="1046" name="Picture 1045">
              <a:extLst>
                <a:ext uri="{FF2B5EF4-FFF2-40B4-BE49-F238E27FC236}">
                  <a16:creationId xmlns:a16="http://schemas.microsoft.com/office/drawing/2014/main" id="{D14EF076-E120-990C-C613-6761E4E453FF}"/>
                </a:ext>
              </a:extLst>
            </p:cNvPr>
            <p:cNvPicPr>
              <a:picLocks noChangeAspect="1"/>
            </p:cNvPicPr>
            <p:nvPr/>
          </p:nvPicPr>
          <p:blipFill>
            <a:blip r:embed="rId5"/>
            <a:stretch>
              <a:fillRect/>
            </a:stretch>
          </p:blipFill>
          <p:spPr>
            <a:xfrm>
              <a:off x="2960986" y="979397"/>
              <a:ext cx="955790" cy="955790"/>
            </a:xfrm>
            <a:prstGeom prst="rect">
              <a:avLst/>
            </a:prstGeom>
          </p:spPr>
        </p:pic>
        <p:pic>
          <p:nvPicPr>
            <p:cNvPr id="1047" name="Picture 1046">
              <a:extLst>
                <a:ext uri="{FF2B5EF4-FFF2-40B4-BE49-F238E27FC236}">
                  <a16:creationId xmlns:a16="http://schemas.microsoft.com/office/drawing/2014/main" id="{DBAD1F6B-E831-B473-7778-6ED9816C64FA}"/>
                </a:ext>
              </a:extLst>
            </p:cNvPr>
            <p:cNvPicPr>
              <a:picLocks noChangeAspect="1"/>
            </p:cNvPicPr>
            <p:nvPr/>
          </p:nvPicPr>
          <p:blipFill>
            <a:blip r:embed="rId4"/>
            <a:stretch>
              <a:fillRect/>
            </a:stretch>
          </p:blipFill>
          <p:spPr>
            <a:xfrm>
              <a:off x="2816899" y="1763678"/>
              <a:ext cx="307107" cy="198123"/>
            </a:xfrm>
            <a:prstGeom prst="rect">
              <a:avLst/>
            </a:prstGeom>
          </p:spPr>
        </p:pic>
        <p:pic>
          <p:nvPicPr>
            <p:cNvPr id="1048" name="Picture 1047">
              <a:extLst>
                <a:ext uri="{FF2B5EF4-FFF2-40B4-BE49-F238E27FC236}">
                  <a16:creationId xmlns:a16="http://schemas.microsoft.com/office/drawing/2014/main" id="{24D46AC8-CBC6-6D82-E942-10E9AE85876E}"/>
                </a:ext>
              </a:extLst>
            </p:cNvPr>
            <p:cNvPicPr>
              <a:picLocks noChangeAspect="1"/>
            </p:cNvPicPr>
            <p:nvPr/>
          </p:nvPicPr>
          <p:blipFill>
            <a:blip r:embed="rId4"/>
            <a:stretch>
              <a:fillRect/>
            </a:stretch>
          </p:blipFill>
          <p:spPr>
            <a:xfrm>
              <a:off x="3987149" y="1711209"/>
              <a:ext cx="307107" cy="198123"/>
            </a:xfrm>
            <a:prstGeom prst="rect">
              <a:avLst/>
            </a:prstGeom>
          </p:spPr>
        </p:pic>
        <p:pic>
          <p:nvPicPr>
            <p:cNvPr id="1049" name="Picture 1048">
              <a:extLst>
                <a:ext uri="{FF2B5EF4-FFF2-40B4-BE49-F238E27FC236}">
                  <a16:creationId xmlns:a16="http://schemas.microsoft.com/office/drawing/2014/main" id="{8B325EB7-C7D7-347D-B8E3-5BD39D246CF0}"/>
                </a:ext>
              </a:extLst>
            </p:cNvPr>
            <p:cNvPicPr>
              <a:picLocks noChangeAspect="1"/>
            </p:cNvPicPr>
            <p:nvPr/>
          </p:nvPicPr>
          <p:blipFill>
            <a:blip r:embed="rId4"/>
            <a:stretch>
              <a:fillRect/>
            </a:stretch>
          </p:blipFill>
          <p:spPr>
            <a:xfrm>
              <a:off x="4355695" y="1600651"/>
              <a:ext cx="307107" cy="198123"/>
            </a:xfrm>
            <a:prstGeom prst="rect">
              <a:avLst/>
            </a:prstGeom>
          </p:spPr>
        </p:pic>
        <p:pic>
          <p:nvPicPr>
            <p:cNvPr id="1050" name="Picture 1049">
              <a:extLst>
                <a:ext uri="{FF2B5EF4-FFF2-40B4-BE49-F238E27FC236}">
                  <a16:creationId xmlns:a16="http://schemas.microsoft.com/office/drawing/2014/main" id="{346AACE2-928E-9A9D-94E4-A7A5EAB403E5}"/>
                </a:ext>
              </a:extLst>
            </p:cNvPr>
            <p:cNvPicPr>
              <a:picLocks noChangeAspect="1"/>
            </p:cNvPicPr>
            <p:nvPr/>
          </p:nvPicPr>
          <p:blipFill>
            <a:blip r:embed="rId6"/>
            <a:stretch>
              <a:fillRect/>
            </a:stretch>
          </p:blipFill>
          <p:spPr>
            <a:xfrm>
              <a:off x="3725266" y="782480"/>
              <a:ext cx="830874" cy="830874"/>
            </a:xfrm>
            <a:prstGeom prst="rect">
              <a:avLst/>
            </a:prstGeom>
          </p:spPr>
        </p:pic>
      </p:grpSp>
      <p:pic>
        <p:nvPicPr>
          <p:cNvPr id="3" name="Picture 6" descr="UCLA Health Data Day 2023 – Smart HEALTH">
            <a:extLst>
              <a:ext uri="{FF2B5EF4-FFF2-40B4-BE49-F238E27FC236}">
                <a16:creationId xmlns:a16="http://schemas.microsoft.com/office/drawing/2014/main" id="{D0BDFB19-9085-A47F-91D4-8D7B2336023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39448" y="8786365"/>
            <a:ext cx="2019477" cy="9057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and black sign&#10;&#10;AI-generated content may be incorrect.">
            <a:extLst>
              <a:ext uri="{FF2B5EF4-FFF2-40B4-BE49-F238E27FC236}">
                <a16:creationId xmlns:a16="http://schemas.microsoft.com/office/drawing/2014/main" id="{BD72D6BF-1611-A91F-13B3-AD7D3DBDFB21}"/>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8156358" y="8886263"/>
            <a:ext cx="4474513" cy="705978"/>
          </a:xfrm>
          <a:prstGeom prst="rect">
            <a:avLst/>
          </a:prstGeom>
        </p:spPr>
      </p:pic>
      <p:pic>
        <p:nvPicPr>
          <p:cNvPr id="6" name="Picture 5">
            <a:extLst>
              <a:ext uri="{FF2B5EF4-FFF2-40B4-BE49-F238E27FC236}">
                <a16:creationId xmlns:a16="http://schemas.microsoft.com/office/drawing/2014/main" id="{6161DB2C-980F-21B3-6946-95449DD5F8E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13972" y="8786365"/>
            <a:ext cx="5587338" cy="905775"/>
          </a:xfrm>
          <a:prstGeom prst="rect">
            <a:avLst/>
          </a:prstGeom>
        </p:spPr>
      </p:pic>
    </p:spTree>
    <p:extLst>
      <p:ext uri="{BB962C8B-B14F-4D97-AF65-F5344CB8AC3E}">
        <p14:creationId xmlns:p14="http://schemas.microsoft.com/office/powerpoint/2010/main" val="187006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9EB4-F170-D879-F737-8F933A71AE83}"/>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EDC80CD-7A0E-EB4F-4DC3-81B804E43DB1}"/>
              </a:ext>
            </a:extLst>
          </p:cNvPr>
          <p:cNvGraphicFramePr>
            <a:graphicFrameLocks noGrp="1"/>
          </p:cNvGraphicFramePr>
          <p:nvPr>
            <p:extLst>
              <p:ext uri="{D42A27DB-BD31-4B8C-83A1-F6EECF244321}">
                <p14:modId xmlns:p14="http://schemas.microsoft.com/office/powerpoint/2010/main" val="854837405"/>
              </p:ext>
            </p:extLst>
          </p:nvPr>
        </p:nvGraphicFramePr>
        <p:xfrm>
          <a:off x="916627" y="1927530"/>
          <a:ext cx="16128557" cy="4053840"/>
        </p:xfrm>
        <a:graphic>
          <a:graphicData uri="http://schemas.openxmlformats.org/drawingml/2006/table">
            <a:tbl>
              <a:tblPr firstRow="1" bandRow="1">
                <a:tableStyleId>{5C22544A-7EE6-4342-B048-85BDC9FD1C3A}</a:tableStyleId>
              </a:tblPr>
              <a:tblGrid>
                <a:gridCol w="16128557">
                  <a:extLst>
                    <a:ext uri="{9D8B030D-6E8A-4147-A177-3AD203B41FA5}">
                      <a16:colId xmlns:a16="http://schemas.microsoft.com/office/drawing/2014/main" val="731789908"/>
                    </a:ext>
                  </a:extLst>
                </a:gridCol>
              </a:tblGrid>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i="0" dirty="0">
                          <a:solidFill>
                            <a:schemeClr val="tx1"/>
                          </a:solidFill>
                          <a:latin typeface="Tenorite" panose="00000500000000000000" pitchFamily="2" charset="0"/>
                          <a:ea typeface="Aileron"/>
                          <a:cs typeface="Aileron"/>
                          <a:sym typeface="Aileron"/>
                        </a:rPr>
                        <a:t>Quick overview</a:t>
                      </a:r>
                      <a:endParaRPr lang="en-US" sz="3200" b="0" dirty="0">
                        <a:solidFill>
                          <a:schemeClr val="tx1"/>
                        </a:solidFill>
                        <a:latin typeface="Tenorite" panose="00000500000000000000" pitchFamily="2" charset="0"/>
                        <a:ea typeface="Aileron"/>
                        <a:cs typeface="Aileron"/>
                        <a:sym typeface="Aileron"/>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7860698"/>
                  </a:ext>
                </a:extLst>
              </a:tr>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How fires affect mental health and groups most at risk</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0402024"/>
                  </a:ext>
                </a:extLst>
              </a:tr>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Potential community emotions after a fire</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3036101"/>
                  </a:ext>
                </a:extLst>
              </a:tr>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Thin"/>
                          <a:cs typeface="Aileron Thin"/>
                          <a:sym typeface="Aileron"/>
                        </a:rPr>
                        <a:t>Fires affect mental health and well-being in many ways</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9474406"/>
                  </a:ext>
                </a:extLst>
              </a:tr>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Thin"/>
                          <a:cs typeface="Aileron Thin"/>
                          <a:sym typeface="Aileron"/>
                        </a:rPr>
                        <a:t>How media can increase stress and recognizing what you need during recovery</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0834237"/>
                  </a:ext>
                </a:extLst>
              </a:tr>
              <a:tr h="382522">
                <a:tc>
                  <a:txBody>
                    <a:bodyPr/>
                    <a:lstStyle/>
                    <a:p>
                      <a:pPr marL="342900" marR="0" lvl="0" indent="-3429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accent1">
                              <a:lumMod val="75000"/>
                            </a:schemeClr>
                          </a:solidFill>
                          <a:latin typeface="Tenorite" panose="00000500000000000000" pitchFamily="2" charset="0"/>
                          <a:ea typeface="Aileron"/>
                          <a:cs typeface="Aileron"/>
                          <a:sym typeface="Aileron"/>
                        </a:rPr>
                        <a:t>How to: </a:t>
                      </a:r>
                      <a:r>
                        <a:rPr lang="en-US" sz="3200" b="0" dirty="0">
                          <a:solidFill>
                            <a:schemeClr val="tx1"/>
                          </a:solidFill>
                          <a:latin typeface="Tenorite" panose="00000500000000000000" pitchFamily="2" charset="0"/>
                          <a:ea typeface="Aileron"/>
                          <a:cs typeface="Aileron"/>
                          <a:sym typeface="Aileron"/>
                        </a:rPr>
                        <a:t>During a fire: What can I do to protect my mental health in the short term?</a:t>
                      </a: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57254632"/>
                  </a:ext>
                </a:extLst>
              </a:tr>
              <a:tr h="382522">
                <a:tc>
                  <a:txBody>
                    <a:bodyPr/>
                    <a:lstStyle/>
                    <a:p>
                      <a:pPr marL="342900" indent="-342900">
                        <a:lnSpc>
                          <a:spcPct val="100000"/>
                        </a:lnSpc>
                        <a:spcBef>
                          <a:spcPts val="0"/>
                        </a:spcBef>
                        <a:buFont typeface="Arial" panose="020B0604020202020204" pitchFamily="34" charset="0"/>
                        <a:buChar char="•"/>
                      </a:pPr>
                      <a:r>
                        <a:rPr lang="en-US" sz="3200" dirty="0">
                          <a:latin typeface="Tenorite" panose="00000500000000000000" pitchFamily="2" charset="0"/>
                          <a:ea typeface="Aileron Thin"/>
                          <a:cs typeface="Aileron Thin"/>
                          <a:sym typeface="Aileron Thin"/>
                        </a:rPr>
                        <a:t>Review of key points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2641925"/>
                  </a:ext>
                </a:extLst>
              </a:tr>
            </a:tbl>
          </a:graphicData>
        </a:graphic>
      </p:graphicFrame>
      <p:sp>
        <p:nvSpPr>
          <p:cNvPr id="9" name="TextBox 5">
            <a:extLst>
              <a:ext uri="{FF2B5EF4-FFF2-40B4-BE49-F238E27FC236}">
                <a16:creationId xmlns:a16="http://schemas.microsoft.com/office/drawing/2014/main" id="{D78B7FE8-AF97-A89E-7F1D-35B81507D8A9}"/>
              </a:ext>
            </a:extLst>
          </p:cNvPr>
          <p:cNvSpPr txBox="1">
            <a:spLocks/>
          </p:cNvSpPr>
          <p:nvPr/>
        </p:nvSpPr>
        <p:spPr>
          <a:xfrm>
            <a:off x="520700" y="561391"/>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marL="74890" indent="0" algn="l" defTabSz="582930"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a:lstStyle>
          <a:p>
            <a:pPr marL="0" algn="ctr" defTabSz="914504">
              <a:lnSpc>
                <a:spcPct val="100000"/>
              </a:lnSpc>
              <a:defRPr/>
            </a:pPr>
            <a:r>
              <a:rPr lang="en-US" sz="3600" b="0" spc="0" dirty="0">
                <a:solidFill>
                  <a:srgbClr val="5D582D"/>
                </a:solidFill>
                <a:latin typeface="Tenorite" panose="00000500000000000000" pitchFamily="2" charset="0"/>
                <a:ea typeface="The Youngest Serif"/>
                <a:cs typeface="The Youngest Serif"/>
                <a:sym typeface="The Youngest Serif"/>
              </a:rPr>
              <a:t>Mental health and wildfires</a:t>
            </a:r>
          </a:p>
          <a:p>
            <a:pPr marL="0" algn="ctr" defTabSz="914504">
              <a:lnSpc>
                <a:spcPct val="100000"/>
              </a:lnSpc>
              <a:defRPr/>
            </a:pPr>
            <a:r>
              <a:rPr lang="en-US" sz="4400" spc="0" dirty="0">
                <a:solidFill>
                  <a:srgbClr val="1F497D">
                    <a:lumMod val="50000"/>
                  </a:srgbClr>
                </a:solidFill>
                <a:latin typeface="Tenorite" panose="00000500000000000000" pitchFamily="2" charset="0"/>
                <a:ea typeface="The Youngest Serif"/>
                <a:cs typeface="The Youngest Serif"/>
                <a:sym typeface="The Youngest Serif"/>
              </a:rPr>
              <a:t>Agenda:</a:t>
            </a:r>
          </a:p>
        </p:txBody>
      </p:sp>
      <p:sp>
        <p:nvSpPr>
          <p:cNvPr id="10" name="Rectangle 9">
            <a:extLst>
              <a:ext uri="{FF2B5EF4-FFF2-40B4-BE49-F238E27FC236}">
                <a16:creationId xmlns:a16="http://schemas.microsoft.com/office/drawing/2014/main" id="{7CD26C92-58A8-E7E6-F758-39F01B8E1FE6}"/>
              </a:ext>
            </a:extLst>
          </p:cNvPr>
          <p:cNvSpPr/>
          <p:nvPr/>
        </p:nvSpPr>
        <p:spPr>
          <a:xfrm>
            <a:off x="11455400" y="8928694"/>
            <a:ext cx="6057040" cy="781756"/>
          </a:xfrm>
          <a:custGeom>
            <a:avLst/>
            <a:gdLst>
              <a:gd name="csX0" fmla="*/ 0 w 6057040"/>
              <a:gd name="csY0" fmla="*/ 0 h 781756"/>
              <a:gd name="csX1" fmla="*/ 368929 w 6057040"/>
              <a:gd name="csY1" fmla="*/ 0 h 781756"/>
              <a:gd name="csX2" fmla="*/ 980139 w 6057040"/>
              <a:gd name="csY2" fmla="*/ 0 h 781756"/>
              <a:gd name="csX3" fmla="*/ 1591350 w 6057040"/>
              <a:gd name="csY3" fmla="*/ 0 h 781756"/>
              <a:gd name="csX4" fmla="*/ 2263130 w 6057040"/>
              <a:gd name="csY4" fmla="*/ 0 h 781756"/>
              <a:gd name="csX5" fmla="*/ 2632059 w 6057040"/>
              <a:gd name="csY5" fmla="*/ 0 h 781756"/>
              <a:gd name="csX6" fmla="*/ 3122129 w 6057040"/>
              <a:gd name="csY6" fmla="*/ 0 h 781756"/>
              <a:gd name="csX7" fmla="*/ 3733339 w 6057040"/>
              <a:gd name="csY7" fmla="*/ 0 h 781756"/>
              <a:gd name="csX8" fmla="*/ 4405120 w 6057040"/>
              <a:gd name="csY8" fmla="*/ 0 h 781756"/>
              <a:gd name="csX9" fmla="*/ 5016330 w 6057040"/>
              <a:gd name="csY9" fmla="*/ 0 h 781756"/>
              <a:gd name="csX10" fmla="*/ 6057040 w 6057040"/>
              <a:gd name="csY10" fmla="*/ 0 h 781756"/>
              <a:gd name="csX11" fmla="*/ 6057040 w 6057040"/>
              <a:gd name="csY11" fmla="*/ 398696 h 781756"/>
              <a:gd name="csX12" fmla="*/ 6057040 w 6057040"/>
              <a:gd name="csY12" fmla="*/ 781756 h 781756"/>
              <a:gd name="csX13" fmla="*/ 5506400 w 6057040"/>
              <a:gd name="csY13" fmla="*/ 781756 h 781756"/>
              <a:gd name="csX14" fmla="*/ 4955760 w 6057040"/>
              <a:gd name="csY14" fmla="*/ 781756 h 781756"/>
              <a:gd name="csX15" fmla="*/ 4344550 w 6057040"/>
              <a:gd name="csY15" fmla="*/ 781756 h 781756"/>
              <a:gd name="csX16" fmla="*/ 3975621 w 6057040"/>
              <a:gd name="csY16" fmla="*/ 781756 h 781756"/>
              <a:gd name="csX17" fmla="*/ 3303840 w 6057040"/>
              <a:gd name="csY17" fmla="*/ 781756 h 781756"/>
              <a:gd name="csX18" fmla="*/ 2632059 w 6057040"/>
              <a:gd name="csY18" fmla="*/ 781756 h 781756"/>
              <a:gd name="csX19" fmla="*/ 2263130 w 6057040"/>
              <a:gd name="csY19" fmla="*/ 781756 h 781756"/>
              <a:gd name="csX20" fmla="*/ 1833631 w 6057040"/>
              <a:gd name="csY20" fmla="*/ 781756 h 781756"/>
              <a:gd name="csX21" fmla="*/ 1282991 w 6057040"/>
              <a:gd name="csY21" fmla="*/ 781756 h 781756"/>
              <a:gd name="csX22" fmla="*/ 732351 w 6057040"/>
              <a:gd name="csY22" fmla="*/ 781756 h 781756"/>
              <a:gd name="csX23" fmla="*/ 0 w 6057040"/>
              <a:gd name="csY23" fmla="*/ 781756 h 781756"/>
              <a:gd name="csX24" fmla="*/ 0 w 6057040"/>
              <a:gd name="csY24" fmla="*/ 383060 h 781756"/>
              <a:gd name="csX25" fmla="*/ 0 w 6057040"/>
              <a:gd name="csY25" fmla="*/ 0 h 7817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6057040" h="781756" fill="none" extrusionOk="0">
                <a:moveTo>
                  <a:pt x="0" y="0"/>
                </a:moveTo>
                <a:cubicBezTo>
                  <a:pt x="165955" y="-10655"/>
                  <a:pt x="186852" y="34505"/>
                  <a:pt x="368929" y="0"/>
                </a:cubicBezTo>
                <a:cubicBezTo>
                  <a:pt x="551006" y="-34505"/>
                  <a:pt x="840136" y="22988"/>
                  <a:pt x="980139" y="0"/>
                </a:cubicBezTo>
                <a:cubicBezTo>
                  <a:pt x="1120142" y="-22988"/>
                  <a:pt x="1397748" y="40686"/>
                  <a:pt x="1591350" y="0"/>
                </a:cubicBezTo>
                <a:cubicBezTo>
                  <a:pt x="1784952" y="-40686"/>
                  <a:pt x="2055473" y="24913"/>
                  <a:pt x="2263130" y="0"/>
                </a:cubicBezTo>
                <a:cubicBezTo>
                  <a:pt x="2470787" y="-24913"/>
                  <a:pt x="2462745" y="28402"/>
                  <a:pt x="2632059" y="0"/>
                </a:cubicBezTo>
                <a:cubicBezTo>
                  <a:pt x="2801373" y="-28402"/>
                  <a:pt x="3008803" y="12925"/>
                  <a:pt x="3122129" y="0"/>
                </a:cubicBezTo>
                <a:cubicBezTo>
                  <a:pt x="3235455" y="-12925"/>
                  <a:pt x="3596170" y="14748"/>
                  <a:pt x="3733339" y="0"/>
                </a:cubicBezTo>
                <a:cubicBezTo>
                  <a:pt x="3870508" y="-14748"/>
                  <a:pt x="4082080" y="37388"/>
                  <a:pt x="4405120" y="0"/>
                </a:cubicBezTo>
                <a:cubicBezTo>
                  <a:pt x="4728160" y="-37388"/>
                  <a:pt x="4778555" y="14258"/>
                  <a:pt x="5016330" y="0"/>
                </a:cubicBezTo>
                <a:cubicBezTo>
                  <a:pt x="5254105" y="-14258"/>
                  <a:pt x="5643272" y="22543"/>
                  <a:pt x="6057040" y="0"/>
                </a:cubicBezTo>
                <a:cubicBezTo>
                  <a:pt x="6090391" y="178110"/>
                  <a:pt x="6038693" y="284020"/>
                  <a:pt x="6057040" y="398696"/>
                </a:cubicBezTo>
                <a:cubicBezTo>
                  <a:pt x="6075387" y="513372"/>
                  <a:pt x="6042489" y="606480"/>
                  <a:pt x="6057040" y="781756"/>
                </a:cubicBezTo>
                <a:cubicBezTo>
                  <a:pt x="5899966" y="840227"/>
                  <a:pt x="5725105" y="726304"/>
                  <a:pt x="5506400" y="781756"/>
                </a:cubicBezTo>
                <a:cubicBezTo>
                  <a:pt x="5287695" y="837208"/>
                  <a:pt x="5110633" y="719905"/>
                  <a:pt x="4955760" y="781756"/>
                </a:cubicBezTo>
                <a:cubicBezTo>
                  <a:pt x="4800887" y="843607"/>
                  <a:pt x="4628397" y="748483"/>
                  <a:pt x="4344550" y="781756"/>
                </a:cubicBezTo>
                <a:cubicBezTo>
                  <a:pt x="4060703" y="815029"/>
                  <a:pt x="4075156" y="778530"/>
                  <a:pt x="3975621" y="781756"/>
                </a:cubicBezTo>
                <a:cubicBezTo>
                  <a:pt x="3876086" y="784982"/>
                  <a:pt x="3561151" y="780570"/>
                  <a:pt x="3303840" y="781756"/>
                </a:cubicBezTo>
                <a:cubicBezTo>
                  <a:pt x="3046529" y="782942"/>
                  <a:pt x="2873923" y="779548"/>
                  <a:pt x="2632059" y="781756"/>
                </a:cubicBezTo>
                <a:cubicBezTo>
                  <a:pt x="2390195" y="783964"/>
                  <a:pt x="2429302" y="748598"/>
                  <a:pt x="2263130" y="781756"/>
                </a:cubicBezTo>
                <a:cubicBezTo>
                  <a:pt x="2096958" y="814914"/>
                  <a:pt x="1920311" y="772141"/>
                  <a:pt x="1833631" y="781756"/>
                </a:cubicBezTo>
                <a:cubicBezTo>
                  <a:pt x="1746951" y="791371"/>
                  <a:pt x="1455820" y="735683"/>
                  <a:pt x="1282991" y="781756"/>
                </a:cubicBezTo>
                <a:cubicBezTo>
                  <a:pt x="1110162" y="827829"/>
                  <a:pt x="990071" y="758377"/>
                  <a:pt x="732351" y="781756"/>
                </a:cubicBezTo>
                <a:cubicBezTo>
                  <a:pt x="474631" y="805135"/>
                  <a:pt x="156852" y="761996"/>
                  <a:pt x="0" y="781756"/>
                </a:cubicBezTo>
                <a:cubicBezTo>
                  <a:pt x="-10219" y="624638"/>
                  <a:pt x="21778" y="548181"/>
                  <a:pt x="0" y="383060"/>
                </a:cubicBezTo>
                <a:cubicBezTo>
                  <a:pt x="-21778" y="217939"/>
                  <a:pt x="28522" y="127996"/>
                  <a:pt x="0" y="0"/>
                </a:cubicBezTo>
                <a:close/>
              </a:path>
              <a:path w="6057040" h="781756" stroke="0" extrusionOk="0">
                <a:moveTo>
                  <a:pt x="0" y="0"/>
                </a:moveTo>
                <a:cubicBezTo>
                  <a:pt x="168519" y="-15461"/>
                  <a:pt x="406632" y="63234"/>
                  <a:pt x="611210" y="0"/>
                </a:cubicBezTo>
                <a:cubicBezTo>
                  <a:pt x="815788" y="-63234"/>
                  <a:pt x="941347" y="37238"/>
                  <a:pt x="1040710" y="0"/>
                </a:cubicBezTo>
                <a:cubicBezTo>
                  <a:pt x="1140073" y="-37238"/>
                  <a:pt x="1329955" y="27565"/>
                  <a:pt x="1591350" y="0"/>
                </a:cubicBezTo>
                <a:cubicBezTo>
                  <a:pt x="1852745" y="-27565"/>
                  <a:pt x="1990222" y="50637"/>
                  <a:pt x="2202560" y="0"/>
                </a:cubicBezTo>
                <a:cubicBezTo>
                  <a:pt x="2414898" y="-50637"/>
                  <a:pt x="2397714" y="17341"/>
                  <a:pt x="2571489" y="0"/>
                </a:cubicBezTo>
                <a:cubicBezTo>
                  <a:pt x="2745264" y="-17341"/>
                  <a:pt x="2917460" y="74311"/>
                  <a:pt x="3243270" y="0"/>
                </a:cubicBezTo>
                <a:cubicBezTo>
                  <a:pt x="3569080" y="-74311"/>
                  <a:pt x="3503858" y="41106"/>
                  <a:pt x="3733339" y="0"/>
                </a:cubicBezTo>
                <a:cubicBezTo>
                  <a:pt x="3962820" y="-41106"/>
                  <a:pt x="3997787" y="48158"/>
                  <a:pt x="4223409" y="0"/>
                </a:cubicBezTo>
                <a:cubicBezTo>
                  <a:pt x="4449031" y="-48158"/>
                  <a:pt x="4526770" y="45970"/>
                  <a:pt x="4774049" y="0"/>
                </a:cubicBezTo>
                <a:cubicBezTo>
                  <a:pt x="5021328" y="-45970"/>
                  <a:pt x="5073076" y="33009"/>
                  <a:pt x="5324689" y="0"/>
                </a:cubicBezTo>
                <a:cubicBezTo>
                  <a:pt x="5576302" y="-33009"/>
                  <a:pt x="5720654" y="46564"/>
                  <a:pt x="6057040" y="0"/>
                </a:cubicBezTo>
                <a:cubicBezTo>
                  <a:pt x="6065452" y="81654"/>
                  <a:pt x="6028333" y="242325"/>
                  <a:pt x="6057040" y="390878"/>
                </a:cubicBezTo>
                <a:cubicBezTo>
                  <a:pt x="6085747" y="539431"/>
                  <a:pt x="6018519" y="618204"/>
                  <a:pt x="6057040" y="781756"/>
                </a:cubicBezTo>
                <a:cubicBezTo>
                  <a:pt x="5772243" y="842166"/>
                  <a:pt x="5732878" y="750684"/>
                  <a:pt x="5445830" y="781756"/>
                </a:cubicBezTo>
                <a:cubicBezTo>
                  <a:pt x="5158782" y="812828"/>
                  <a:pt x="5107460" y="725467"/>
                  <a:pt x="4955760" y="781756"/>
                </a:cubicBezTo>
                <a:cubicBezTo>
                  <a:pt x="4804060" y="838045"/>
                  <a:pt x="4568738" y="750676"/>
                  <a:pt x="4344550" y="781756"/>
                </a:cubicBezTo>
                <a:cubicBezTo>
                  <a:pt x="4120362" y="812836"/>
                  <a:pt x="4082822" y="723788"/>
                  <a:pt x="3854480" y="781756"/>
                </a:cubicBezTo>
                <a:cubicBezTo>
                  <a:pt x="3626138" y="839724"/>
                  <a:pt x="3419316" y="760279"/>
                  <a:pt x="3243270" y="781756"/>
                </a:cubicBezTo>
                <a:cubicBezTo>
                  <a:pt x="3067224" y="803233"/>
                  <a:pt x="2717052" y="709683"/>
                  <a:pt x="2571489" y="781756"/>
                </a:cubicBezTo>
                <a:cubicBezTo>
                  <a:pt x="2425926" y="853829"/>
                  <a:pt x="2119433" y="704394"/>
                  <a:pt x="1899708" y="781756"/>
                </a:cubicBezTo>
                <a:cubicBezTo>
                  <a:pt x="1679983" y="859118"/>
                  <a:pt x="1573042" y="750321"/>
                  <a:pt x="1470209" y="781756"/>
                </a:cubicBezTo>
                <a:cubicBezTo>
                  <a:pt x="1367376" y="813191"/>
                  <a:pt x="1007447" y="739299"/>
                  <a:pt x="858998" y="781756"/>
                </a:cubicBezTo>
                <a:cubicBezTo>
                  <a:pt x="710549" y="824213"/>
                  <a:pt x="275622" y="702516"/>
                  <a:pt x="0" y="781756"/>
                </a:cubicBezTo>
                <a:cubicBezTo>
                  <a:pt x="-2001" y="680621"/>
                  <a:pt x="15147" y="540961"/>
                  <a:pt x="0" y="398696"/>
                </a:cubicBezTo>
                <a:cubicBezTo>
                  <a:pt x="-15147" y="256431"/>
                  <a:pt x="41325" y="177058"/>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99"/>
            <a:r>
              <a:rPr lang="en-US" sz="2400" b="1" dirty="0">
                <a:solidFill>
                  <a:srgbClr val="000000"/>
                </a:solidFill>
                <a:latin typeface="Tenorite" panose="00000500000000000000" pitchFamily="2" charset="0"/>
              </a:rPr>
              <a:t>Look for these “Key points” throughout this handout for the most important summaries.</a:t>
            </a:r>
            <a:endParaRPr lang="en-US" sz="2400" dirty="0">
              <a:solidFill>
                <a:srgbClr val="000000"/>
              </a:solidFill>
              <a:latin typeface="Tenorite" panose="00000500000000000000" pitchFamily="2" charset="0"/>
            </a:endParaRPr>
          </a:p>
        </p:txBody>
      </p:sp>
      <p:sp>
        <p:nvSpPr>
          <p:cNvPr id="17" name="Rectangle 16">
            <a:extLst>
              <a:ext uri="{FF2B5EF4-FFF2-40B4-BE49-F238E27FC236}">
                <a16:creationId xmlns:a16="http://schemas.microsoft.com/office/drawing/2014/main" id="{62B9617A-3909-E8B6-EE0E-357968F93D9E}"/>
              </a:ext>
            </a:extLst>
          </p:cNvPr>
          <p:cNvSpPr/>
          <p:nvPr/>
        </p:nvSpPr>
        <p:spPr>
          <a:xfrm rot="21332067">
            <a:off x="11468282" y="8492838"/>
            <a:ext cx="1856512" cy="403279"/>
          </a:xfrm>
          <a:custGeom>
            <a:avLst/>
            <a:gdLst>
              <a:gd name="csX0" fmla="*/ 0 w 1856512"/>
              <a:gd name="csY0" fmla="*/ 0 h 403279"/>
              <a:gd name="csX1" fmla="*/ 464128 w 1856512"/>
              <a:gd name="csY1" fmla="*/ 0 h 403279"/>
              <a:gd name="csX2" fmla="*/ 891126 w 1856512"/>
              <a:gd name="csY2" fmla="*/ 0 h 403279"/>
              <a:gd name="csX3" fmla="*/ 1392384 w 1856512"/>
              <a:gd name="csY3" fmla="*/ 0 h 403279"/>
              <a:gd name="csX4" fmla="*/ 1856512 w 1856512"/>
              <a:gd name="csY4" fmla="*/ 0 h 403279"/>
              <a:gd name="csX5" fmla="*/ 1856512 w 1856512"/>
              <a:gd name="csY5" fmla="*/ 403279 h 403279"/>
              <a:gd name="csX6" fmla="*/ 1448079 w 1856512"/>
              <a:gd name="csY6" fmla="*/ 403279 h 403279"/>
              <a:gd name="csX7" fmla="*/ 1002516 w 1856512"/>
              <a:gd name="csY7" fmla="*/ 403279 h 403279"/>
              <a:gd name="csX8" fmla="*/ 519823 w 1856512"/>
              <a:gd name="csY8" fmla="*/ 403279 h 403279"/>
              <a:gd name="csX9" fmla="*/ 0 w 1856512"/>
              <a:gd name="csY9" fmla="*/ 403279 h 403279"/>
              <a:gd name="csX10" fmla="*/ 0 w 1856512"/>
              <a:gd name="csY10" fmla="*/ 0 h 403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6512" h="403279" fill="none" extrusionOk="0">
                <a:moveTo>
                  <a:pt x="0" y="0"/>
                </a:moveTo>
                <a:cubicBezTo>
                  <a:pt x="113889" y="-21103"/>
                  <a:pt x="364880" y="55451"/>
                  <a:pt x="464128" y="0"/>
                </a:cubicBezTo>
                <a:cubicBezTo>
                  <a:pt x="563376" y="-55451"/>
                  <a:pt x="761839" y="26393"/>
                  <a:pt x="891126" y="0"/>
                </a:cubicBezTo>
                <a:cubicBezTo>
                  <a:pt x="1020413" y="-26393"/>
                  <a:pt x="1219386" y="24982"/>
                  <a:pt x="1392384" y="0"/>
                </a:cubicBezTo>
                <a:cubicBezTo>
                  <a:pt x="1565382" y="-24982"/>
                  <a:pt x="1637422" y="13193"/>
                  <a:pt x="1856512" y="0"/>
                </a:cubicBezTo>
                <a:cubicBezTo>
                  <a:pt x="1866507" y="186371"/>
                  <a:pt x="1850916" y="225801"/>
                  <a:pt x="1856512" y="403279"/>
                </a:cubicBezTo>
                <a:cubicBezTo>
                  <a:pt x="1681973" y="423396"/>
                  <a:pt x="1618260" y="375567"/>
                  <a:pt x="1448079" y="403279"/>
                </a:cubicBezTo>
                <a:cubicBezTo>
                  <a:pt x="1277898" y="430991"/>
                  <a:pt x="1173553" y="355149"/>
                  <a:pt x="1002516" y="403279"/>
                </a:cubicBezTo>
                <a:cubicBezTo>
                  <a:pt x="831479" y="451409"/>
                  <a:pt x="683605" y="396511"/>
                  <a:pt x="519823" y="403279"/>
                </a:cubicBezTo>
                <a:cubicBezTo>
                  <a:pt x="356041" y="410047"/>
                  <a:pt x="252536" y="359016"/>
                  <a:pt x="0" y="403279"/>
                </a:cubicBezTo>
                <a:cubicBezTo>
                  <a:pt x="-19777" y="307245"/>
                  <a:pt x="22443" y="85957"/>
                  <a:pt x="0" y="0"/>
                </a:cubicBezTo>
                <a:close/>
              </a:path>
              <a:path w="1856512" h="403279" stroke="0" extrusionOk="0">
                <a:moveTo>
                  <a:pt x="0" y="0"/>
                </a:moveTo>
                <a:cubicBezTo>
                  <a:pt x="172089" y="-32258"/>
                  <a:pt x="361504" y="25597"/>
                  <a:pt x="501258" y="0"/>
                </a:cubicBezTo>
                <a:cubicBezTo>
                  <a:pt x="641012" y="-25597"/>
                  <a:pt x="875006" y="20288"/>
                  <a:pt x="983951" y="0"/>
                </a:cubicBezTo>
                <a:cubicBezTo>
                  <a:pt x="1092896" y="-20288"/>
                  <a:pt x="1257082" y="49591"/>
                  <a:pt x="1448079" y="0"/>
                </a:cubicBezTo>
                <a:cubicBezTo>
                  <a:pt x="1639076" y="-49591"/>
                  <a:pt x="1712546" y="35475"/>
                  <a:pt x="1856512" y="0"/>
                </a:cubicBezTo>
                <a:cubicBezTo>
                  <a:pt x="1891797" y="133738"/>
                  <a:pt x="1846515" y="208145"/>
                  <a:pt x="1856512" y="403279"/>
                </a:cubicBezTo>
                <a:cubicBezTo>
                  <a:pt x="1650313" y="459369"/>
                  <a:pt x="1559426" y="372568"/>
                  <a:pt x="1373819" y="403279"/>
                </a:cubicBezTo>
                <a:cubicBezTo>
                  <a:pt x="1188212" y="433990"/>
                  <a:pt x="1042726" y="365820"/>
                  <a:pt x="909691" y="403279"/>
                </a:cubicBezTo>
                <a:cubicBezTo>
                  <a:pt x="776656" y="440738"/>
                  <a:pt x="667378" y="401575"/>
                  <a:pt x="464128" y="403279"/>
                </a:cubicBezTo>
                <a:cubicBezTo>
                  <a:pt x="260878" y="404983"/>
                  <a:pt x="116584" y="355558"/>
                  <a:pt x="0" y="403279"/>
                </a:cubicBezTo>
                <a:cubicBezTo>
                  <a:pt x="-4022" y="234604"/>
                  <a:pt x="39137" y="982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99"/>
            <a:r>
              <a:rPr lang="en-US" sz="2800" b="1" dirty="0">
                <a:solidFill>
                  <a:srgbClr val="000000"/>
                </a:solidFill>
                <a:latin typeface="Tenorite" panose="00000500000000000000" pitchFamily="2" charset="0"/>
              </a:rPr>
              <a:t>Key point! </a:t>
            </a:r>
          </a:p>
        </p:txBody>
      </p:sp>
      <p:pic>
        <p:nvPicPr>
          <p:cNvPr id="18" name="Picture 17">
            <a:extLst>
              <a:ext uri="{FF2B5EF4-FFF2-40B4-BE49-F238E27FC236}">
                <a16:creationId xmlns:a16="http://schemas.microsoft.com/office/drawing/2014/main" id="{CE69B914-86B8-5EB5-2DB2-5B07E0A1158C}"/>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3257139" y="8142045"/>
            <a:ext cx="1104863" cy="1104863"/>
          </a:xfrm>
          <a:prstGeom prst="rect">
            <a:avLst/>
          </a:prstGeom>
        </p:spPr>
      </p:pic>
      <p:sp>
        <p:nvSpPr>
          <p:cNvPr id="20" name="Slide Number Placeholder 19">
            <a:extLst>
              <a:ext uri="{FF2B5EF4-FFF2-40B4-BE49-F238E27FC236}">
                <a16:creationId xmlns:a16="http://schemas.microsoft.com/office/drawing/2014/main" id="{8E87F743-B80D-02D8-5C76-C67C9983299F}"/>
              </a:ext>
            </a:extLst>
          </p:cNvPr>
          <p:cNvSpPr>
            <a:spLocks noGrp="1"/>
          </p:cNvSpPr>
          <p:nvPr>
            <p:ph type="sldNum" sz="quarter" idx="12"/>
          </p:nvPr>
        </p:nvSpPr>
        <p:spPr>
          <a:xfrm>
            <a:off x="17045184" y="9497009"/>
            <a:ext cx="836416" cy="535517"/>
          </a:xfrm>
        </p:spPr>
        <p:txBody>
          <a:bodyPr/>
          <a:lstStyle/>
          <a:p>
            <a:fld id="{6D22F896-40B5-4ADD-8801-0D06FADFA095}" type="slidenum">
              <a:rPr lang="en-US" sz="1100" smtClean="0"/>
              <a:t>2</a:t>
            </a:fld>
            <a:endParaRPr lang="en-US" sz="1100" dirty="0"/>
          </a:p>
        </p:txBody>
      </p:sp>
      <p:sp>
        <p:nvSpPr>
          <p:cNvPr id="21" name="TextBox 20">
            <a:extLst>
              <a:ext uri="{FF2B5EF4-FFF2-40B4-BE49-F238E27FC236}">
                <a16:creationId xmlns:a16="http://schemas.microsoft.com/office/drawing/2014/main" id="{A5A3AE5D-BAF3-D1BA-E868-4CE4E4696A77}"/>
              </a:ext>
            </a:extLst>
          </p:cNvPr>
          <p:cNvSpPr txBox="1"/>
          <p:nvPr/>
        </p:nvSpPr>
        <p:spPr>
          <a:xfrm>
            <a:off x="369160" y="7825775"/>
            <a:ext cx="10829920" cy="1938992"/>
          </a:xfrm>
          <a:prstGeom prst="rect">
            <a:avLst/>
          </a:prstGeom>
          <a:solidFill>
            <a:schemeClr val="bg1">
              <a:lumMod val="95000"/>
            </a:schemeClr>
          </a:solidFill>
        </p:spPr>
        <p:txBody>
          <a:bodyPr wrap="square" rtlCol="0">
            <a:spAutoFit/>
          </a:bodyPr>
          <a:lstStyle/>
          <a:p>
            <a:r>
              <a:rPr lang="en-US" sz="2400" i="1" dirty="0">
                <a:latin typeface="Tenorite" panose="00000500000000000000" pitchFamily="2" charset="0"/>
              </a:rPr>
              <a:t>Series Note: This series addresses some of the health concerns from wildfires that reach urban areas. These fires are also called Wildland-Urban Interface (WUI) fires. Since the general public may not use the term WUI, we use “wildfires that reach urban areas” or, more briefly, “fires” to refer to large, catastrophic fires that may also burn buildings, cars, and other non-natural sources. </a:t>
            </a:r>
          </a:p>
        </p:txBody>
      </p:sp>
    </p:spTree>
    <p:extLst>
      <p:ext uri="{BB962C8B-B14F-4D97-AF65-F5344CB8AC3E}">
        <p14:creationId xmlns:p14="http://schemas.microsoft.com/office/powerpoint/2010/main" val="3866936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1BDC0-D0C3-0D60-A39A-1393ED114B0A}"/>
            </a:ext>
          </a:extLst>
        </p:cNvPr>
        <p:cNvGrpSpPr/>
        <p:nvPr/>
      </p:nvGrpSpPr>
      <p:grpSpPr>
        <a:xfrm>
          <a:off x="0" y="0"/>
          <a:ext cx="0" cy="0"/>
          <a:chOff x="0" y="0"/>
          <a:chExt cx="0" cy="0"/>
        </a:xfrm>
      </p:grpSpPr>
      <p:sp>
        <p:nvSpPr>
          <p:cNvPr id="66" name="TextBox 5">
            <a:extLst>
              <a:ext uri="{FF2B5EF4-FFF2-40B4-BE49-F238E27FC236}">
                <a16:creationId xmlns:a16="http://schemas.microsoft.com/office/drawing/2014/main" id="{3DE3F391-6338-62C5-B50D-53BDFCF2C237}"/>
              </a:ext>
            </a:extLst>
          </p:cNvPr>
          <p:cNvSpPr txBox="1">
            <a:spLocks noGrp="1"/>
          </p:cNvSpPr>
          <p:nvPr>
            <p:ph type="title" idx="4294967295"/>
          </p:nvPr>
        </p:nvSpPr>
        <p:spPr>
          <a:xfrm>
            <a:off x="558800" y="338839"/>
            <a:ext cx="16763999" cy="5770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ts val="4487"/>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Do fires affect mental health?</a:t>
            </a:r>
          </a:p>
        </p:txBody>
      </p:sp>
      <p:sp>
        <p:nvSpPr>
          <p:cNvPr id="60" name="Slide Number Placeholder 13">
            <a:extLst>
              <a:ext uri="{FF2B5EF4-FFF2-40B4-BE49-F238E27FC236}">
                <a16:creationId xmlns:a16="http://schemas.microsoft.com/office/drawing/2014/main" id="{F4C625D2-4661-0CE5-3667-13C2BBD17498}"/>
              </a:ext>
            </a:extLst>
          </p:cNvPr>
          <p:cNvSpPr txBox="1">
            <a:spLocks/>
          </p:cNvSpPr>
          <p:nvPr/>
        </p:nvSpPr>
        <p:spPr>
          <a:xfrm>
            <a:off x="17322799" y="9593105"/>
            <a:ext cx="255987" cy="232767"/>
          </a:xfrm>
          <a:prstGeom prst="rect">
            <a:avLst/>
          </a:prstGeom>
        </p:spPr>
        <p:txBody>
          <a:bodyPr vert="horz" lIns="91440" tIns="45720" rIns="91440" bIns="45720" rtlCol="0" anchor="ctr"/>
          <a:lstStyle>
            <a:defPPr>
              <a:defRPr lang="en-US"/>
            </a:defPPr>
            <a:lvl1pPr marL="0" algn="r" defTabSz="914400" rtl="0" eaLnBrk="1" latinLnBrk="0" hangingPunct="1">
              <a:defRPr sz="669"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91499">
              <a:defRPr/>
            </a:pPr>
            <a:fld id="{6D22F896-40B5-4ADD-8801-0D06FADFA095}" type="slidenum">
              <a:rPr lang="en-US" sz="1400">
                <a:solidFill>
                  <a:srgbClr val="000000"/>
                </a:solidFill>
                <a:latin typeface="Calibri" panose="020F0502020204030204"/>
              </a:rPr>
              <a:pPr defTabSz="291499">
                <a:defRPr/>
              </a:pPr>
              <a:t>3</a:t>
            </a:fld>
            <a:endParaRPr lang="en-US" sz="1400" dirty="0">
              <a:solidFill>
                <a:srgbClr val="000000"/>
              </a:solidFill>
              <a:latin typeface="Calibri" panose="020F0502020204030204"/>
            </a:endParaRPr>
          </a:p>
        </p:txBody>
      </p:sp>
      <p:graphicFrame>
        <p:nvGraphicFramePr>
          <p:cNvPr id="2" name="Table 1">
            <a:extLst>
              <a:ext uri="{FF2B5EF4-FFF2-40B4-BE49-F238E27FC236}">
                <a16:creationId xmlns:a16="http://schemas.microsoft.com/office/drawing/2014/main" id="{A431F0E0-E0B8-4C49-C097-19577E346675}"/>
              </a:ext>
            </a:extLst>
          </p:cNvPr>
          <p:cNvGraphicFramePr>
            <a:graphicFrameLocks noGrp="1"/>
          </p:cNvGraphicFramePr>
          <p:nvPr>
            <p:extLst>
              <p:ext uri="{D42A27DB-BD31-4B8C-83A1-F6EECF244321}">
                <p14:modId xmlns:p14="http://schemas.microsoft.com/office/powerpoint/2010/main" val="779288689"/>
              </p:ext>
            </p:extLst>
          </p:nvPr>
        </p:nvGraphicFramePr>
        <p:xfrm>
          <a:off x="398873" y="1600200"/>
          <a:ext cx="16923926" cy="6583680"/>
        </p:xfrm>
        <a:graphic>
          <a:graphicData uri="http://schemas.openxmlformats.org/drawingml/2006/table">
            <a:tbl>
              <a:tblPr firstRow="1" bandRow="1">
                <a:tableStyleId>{5C22544A-7EE6-4342-B048-85BDC9FD1C3A}</a:tableStyleId>
              </a:tblPr>
              <a:tblGrid>
                <a:gridCol w="8461963">
                  <a:extLst>
                    <a:ext uri="{9D8B030D-6E8A-4147-A177-3AD203B41FA5}">
                      <a16:colId xmlns:a16="http://schemas.microsoft.com/office/drawing/2014/main" val="33911514"/>
                    </a:ext>
                  </a:extLst>
                </a:gridCol>
                <a:gridCol w="8461963">
                  <a:extLst>
                    <a:ext uri="{9D8B030D-6E8A-4147-A177-3AD203B41FA5}">
                      <a16:colId xmlns:a16="http://schemas.microsoft.com/office/drawing/2014/main" val="422790417"/>
                    </a:ext>
                  </a:extLst>
                </a:gridCol>
              </a:tblGrid>
              <a:tr h="370840">
                <a:tc gridSpan="2">
                  <a:txBody>
                    <a:bodyPr/>
                    <a:lstStyle/>
                    <a:p>
                      <a:pPr marL="0" marR="0" lvl="0" indent="0" algn="l" defTabSz="582930" rtl="0" eaLnBrk="1" fontAlgn="auto" latinLnBrk="0" hangingPunct="1">
                        <a:lnSpc>
                          <a:spcPct val="100000"/>
                        </a:lnSpc>
                        <a:spcBef>
                          <a:spcPts val="0"/>
                        </a:spcBef>
                        <a:spcAft>
                          <a:spcPts val="0"/>
                        </a:spcAft>
                        <a:buClrTx/>
                        <a:buSzTx/>
                        <a:buFontTx/>
                        <a:buNone/>
                        <a:tabLst/>
                        <a:defRPr/>
                      </a:pPr>
                      <a:endParaRPr lang="en-US" sz="2400" b="0" dirty="0">
                        <a:solidFill>
                          <a:schemeClr val="tx1"/>
                        </a:solidFill>
                        <a:latin typeface="Tenorite" panose="00000500000000000000" pitchFamily="2" charset="0"/>
                      </a:endParaRPr>
                    </a:p>
                  </a:txBody>
                  <a:tcPr>
                    <a:lnB w="12700" cap="flat" cmpd="sng" algn="ctr">
                      <a:solidFill>
                        <a:schemeClr val="tx1"/>
                      </a:solidFill>
                      <a:prstDash val="dash"/>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1973378243"/>
                  </a:ext>
                </a:extLst>
              </a:tr>
              <a:tr h="370840">
                <a:tc>
                  <a:txBody>
                    <a:bodyPr/>
                    <a:lstStyle/>
                    <a:p>
                      <a:pPr marL="174625"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PTSD, or post-traumatic stress disorder</a:t>
                      </a:r>
                      <a:r>
                        <a:rPr lang="en-US" sz="2400" dirty="0">
                          <a:latin typeface="Tenorite" panose="00000500000000000000" pitchFamily="2" charset="0"/>
                        </a:rPr>
                        <a:t>, which can include nightmares*, flashbacks*, irritability/anger*, negative thoughts*, avoidance*</a:t>
                      </a:r>
                    </a:p>
                    <a:p>
                      <a:pPr marL="174625"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Anxiety,</a:t>
                      </a:r>
                      <a:r>
                        <a:rPr lang="en-US" sz="2400" dirty="0">
                          <a:latin typeface="Tenorite" panose="00000500000000000000" pitchFamily="2" charset="0"/>
                        </a:rPr>
                        <a:t> worrying*, panic attacks*</a:t>
                      </a:r>
                    </a:p>
                    <a:p>
                      <a:pPr marL="174625"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Depression,</a:t>
                      </a:r>
                      <a:r>
                        <a:rPr lang="en-US" sz="2400" dirty="0">
                          <a:latin typeface="Tenorite" panose="00000500000000000000" pitchFamily="2" charset="0"/>
                        </a:rPr>
                        <a:t> sadness*, hopelessness* </a:t>
                      </a:r>
                    </a:p>
                    <a:p>
                      <a:pPr marL="174625"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Insomnia*</a:t>
                      </a:r>
                      <a:r>
                        <a:rPr lang="en-US" sz="2400" dirty="0">
                          <a:latin typeface="Tenorite" panose="00000500000000000000" pitchFamily="2" charset="0"/>
                        </a:rPr>
                        <a:t>, poor sleep*, or exhaustion*</a:t>
                      </a:r>
                    </a:p>
                  </a:txBody>
                  <a:tcPr>
                    <a:lnT w="12700" cap="flat" cmpd="sng" algn="ctr">
                      <a:solidFill>
                        <a:schemeClr val="tx1"/>
                      </a:solidFill>
                      <a:prstDash val="dash"/>
                      <a:round/>
                      <a:headEnd type="none" w="med" len="med"/>
                      <a:tailEnd type="none" w="med" len="med"/>
                    </a:lnT>
                    <a:lnB w="12700" cap="flat" cmpd="sng" algn="ctr">
                      <a:solidFill>
                        <a:schemeClr val="tx1"/>
                      </a:solidFill>
                      <a:prstDash val="dash"/>
                      <a:round/>
                      <a:headEnd type="none" w="med" len="med"/>
                      <a:tailEnd type="none" w="med" len="med"/>
                    </a:lnB>
                    <a:solidFill>
                      <a:srgbClr val="F0F0F0"/>
                    </a:solidFill>
                  </a:tcPr>
                </a:tc>
                <a:tc>
                  <a:txBody>
                    <a:bodyPr/>
                    <a:lstStyle/>
                    <a:p>
                      <a:pPr marL="174625" lvl="1"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Substance Use*: </a:t>
                      </a:r>
                      <a:r>
                        <a:rPr lang="en-US" sz="2400" dirty="0">
                          <a:latin typeface="Tenorite" panose="00000500000000000000" pitchFamily="2" charset="0"/>
                        </a:rPr>
                        <a:t>alcohol, smoking, weed </a:t>
                      </a:r>
                    </a:p>
                    <a:p>
                      <a:pPr marL="174625" lvl="1"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Environment- or community-related distress</a:t>
                      </a:r>
                      <a:r>
                        <a:rPr lang="en-US" sz="2400" dirty="0">
                          <a:latin typeface="Tenorite" panose="00000500000000000000" pitchFamily="2" charset="0"/>
                        </a:rPr>
                        <a:t>, over-fixating on big unknowns with limited control*</a:t>
                      </a:r>
                    </a:p>
                    <a:p>
                      <a:pPr marL="174625" lvl="1"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Suicidality:</a:t>
                      </a:r>
                      <a:r>
                        <a:rPr lang="en-US" sz="2400" dirty="0">
                          <a:latin typeface="Tenorite" panose="00000500000000000000" pitchFamily="2" charset="0"/>
                        </a:rPr>
                        <a:t> self-harm*</a:t>
                      </a:r>
                    </a:p>
                    <a:p>
                      <a:pPr marL="174625" lvl="1" indent="-174625">
                        <a:buClr>
                          <a:schemeClr val="tx2">
                            <a:lumMod val="75000"/>
                          </a:schemeClr>
                        </a:buClr>
                        <a:buFont typeface="Wingdings" panose="05000000000000000000" pitchFamily="2" charset="2"/>
                        <a:buChar char="§"/>
                      </a:pPr>
                      <a:r>
                        <a:rPr lang="en-US" sz="2400" b="1" dirty="0">
                          <a:latin typeface="Tenorite" panose="00000500000000000000" pitchFamily="2" charset="0"/>
                        </a:rPr>
                        <a:t>Other</a:t>
                      </a:r>
                      <a:r>
                        <a:rPr lang="en-US" sz="2400" dirty="0">
                          <a:latin typeface="Tenorite" panose="00000500000000000000" pitchFamily="2" charset="0"/>
                        </a:rPr>
                        <a:t>: inability to concentrate*, body tension*, over- or under-eating*</a:t>
                      </a:r>
                    </a:p>
                  </a:txBody>
                  <a:tcPr>
                    <a:lnT w="12700" cap="flat" cmpd="sng" algn="ctr">
                      <a:solidFill>
                        <a:schemeClr val="tx1"/>
                      </a:solidFill>
                      <a:prstDash val="dash"/>
                      <a:round/>
                      <a:headEnd type="none" w="med" len="med"/>
                      <a:tailEnd type="none" w="med" len="med"/>
                    </a:lnT>
                    <a:lnB w="12700" cap="flat" cmpd="sng" algn="ctr">
                      <a:solidFill>
                        <a:schemeClr val="tx1"/>
                      </a:solidFill>
                      <a:prstDash val="dash"/>
                      <a:round/>
                      <a:headEnd type="none" w="med" len="med"/>
                      <a:tailEnd type="none" w="med" len="med"/>
                    </a:lnB>
                    <a:solidFill>
                      <a:srgbClr val="F0F0F0"/>
                    </a:solidFill>
                  </a:tcPr>
                </a:tc>
                <a:extLst>
                  <a:ext uri="{0D108BD9-81ED-4DB2-BD59-A6C34878D82A}">
                    <a16:rowId xmlns:a16="http://schemas.microsoft.com/office/drawing/2014/main" val="325818355"/>
                  </a:ext>
                </a:extLst>
              </a:tr>
              <a:tr h="370840">
                <a:tc gridSpan="2">
                  <a:txBody>
                    <a:bodyPr/>
                    <a:lstStyle/>
                    <a:p>
                      <a:pPr indent="-164592">
                        <a:buClr>
                          <a:schemeClr val="tx2">
                            <a:lumMod val="75000"/>
                          </a:schemeClr>
                        </a:buClr>
                      </a:pPr>
                      <a:r>
                        <a:rPr lang="en-US" sz="2400" b="1" dirty="0">
                          <a:latin typeface="Tenorite" panose="00000500000000000000" pitchFamily="2" charset="0"/>
                        </a:rPr>
                        <a:t>Children or adolescents may also experience:</a:t>
                      </a:r>
                      <a:endParaRPr lang="en-US" sz="2400" dirty="0">
                        <a:latin typeface="Tenorite" panose="00000500000000000000" pitchFamily="2" charset="0"/>
                      </a:endParaRPr>
                    </a:p>
                    <a:p>
                      <a:pPr marL="285750" indent="-285750">
                        <a:buClr>
                          <a:schemeClr val="tx2">
                            <a:lumMod val="75000"/>
                          </a:schemeClr>
                        </a:buClr>
                        <a:buFont typeface="Wingdings" panose="05000000000000000000" pitchFamily="2" charset="2"/>
                        <a:buChar char="§"/>
                      </a:pPr>
                      <a:r>
                        <a:rPr lang="en-US" sz="2400" dirty="0">
                          <a:latin typeface="Tenorite" panose="00000500000000000000" pitchFamily="2" charset="0"/>
                        </a:rPr>
                        <a:t>Behavior or adjustment issues, including irritability, anger, or regression</a:t>
                      </a:r>
                    </a:p>
                    <a:p>
                      <a:pPr marL="285750" indent="-285750">
                        <a:buClr>
                          <a:schemeClr val="tx2">
                            <a:lumMod val="75000"/>
                          </a:schemeClr>
                        </a:buClr>
                        <a:buFont typeface="Wingdings" panose="05000000000000000000" pitchFamily="2" charset="2"/>
                        <a:buChar char="§"/>
                      </a:pPr>
                      <a:r>
                        <a:rPr lang="en-US" sz="2400" dirty="0">
                          <a:latin typeface="Tenorite" panose="00000500000000000000" pitchFamily="2" charset="0"/>
                        </a:rPr>
                        <a:t>Disruption of family support, family stress, or changes </a:t>
                      </a:r>
                    </a:p>
                    <a:p>
                      <a:pPr marL="285750" indent="-285750">
                        <a:buClr>
                          <a:schemeClr val="tx2">
                            <a:lumMod val="75000"/>
                          </a:schemeClr>
                        </a:buClr>
                        <a:buFont typeface="Wingdings" panose="05000000000000000000" pitchFamily="2" charset="2"/>
                        <a:buChar char="§"/>
                      </a:pPr>
                      <a:r>
                        <a:rPr lang="en-US" sz="2400" dirty="0">
                          <a:latin typeface="Tenorite" panose="00000500000000000000" pitchFamily="2" charset="0"/>
                        </a:rPr>
                        <a:t>Learning issues, trouble learning, concentration, or delayed language development</a:t>
                      </a:r>
                    </a:p>
                    <a:p>
                      <a:pPr marL="285750" indent="-285750">
                        <a:buClr>
                          <a:schemeClr val="tx2">
                            <a:lumMod val="75000"/>
                          </a:schemeClr>
                        </a:buClr>
                        <a:buFont typeface="Wingdings" panose="05000000000000000000" pitchFamily="2" charset="2"/>
                        <a:buChar char="§"/>
                      </a:pPr>
                      <a:r>
                        <a:rPr lang="en-US" sz="2400" dirty="0">
                          <a:latin typeface="Tenorite" panose="00000500000000000000" pitchFamily="2" charset="0"/>
                        </a:rPr>
                        <a:t>Children may also lack the skills to express or communicate their emotions</a:t>
                      </a:r>
                    </a:p>
                  </a:txBody>
                  <a:tcPr>
                    <a:lnT w="12700" cap="flat" cmpd="sng" algn="ctr">
                      <a:solidFill>
                        <a:schemeClr val="tx1"/>
                      </a:solidFill>
                      <a:prstDash val="dash"/>
                      <a:round/>
                      <a:headEnd type="none" w="med" len="med"/>
                      <a:tailEnd type="none" w="med" len="med"/>
                    </a:lnT>
                    <a:lnB w="12700" cap="flat" cmpd="sng" algn="ctr">
                      <a:solidFill>
                        <a:schemeClr val="tx1"/>
                      </a:solidFill>
                      <a:prstDash val="dash"/>
                      <a:round/>
                      <a:headEnd type="none" w="med" len="med"/>
                      <a:tailEnd type="none" w="med" len="med"/>
                    </a:lnB>
                    <a:solidFill>
                      <a:srgbClr val="F0F0F0"/>
                    </a:solidFill>
                  </a:tcPr>
                </a:tc>
                <a:tc hMerge="1">
                  <a:txBody>
                    <a:bodyPr/>
                    <a:lstStyle/>
                    <a:p>
                      <a:endParaRPr lang="en-US"/>
                    </a:p>
                  </a:txBody>
                  <a:tcPr/>
                </a:tc>
                <a:extLst>
                  <a:ext uri="{0D108BD9-81ED-4DB2-BD59-A6C34878D82A}">
                    <a16:rowId xmlns:a16="http://schemas.microsoft.com/office/drawing/2014/main" val="4206897471"/>
                  </a:ext>
                </a:extLst>
              </a:tr>
              <a:tr h="370840">
                <a:tc gridSpan="2">
                  <a:txBody>
                    <a:bodyPr/>
                    <a:lstStyle/>
                    <a:p>
                      <a:pPr marL="0" indent="0">
                        <a:lnSpc>
                          <a:spcPct val="100000"/>
                        </a:lnSpc>
                        <a:spcBef>
                          <a:spcPts val="300"/>
                        </a:spcBef>
                        <a:spcAft>
                          <a:spcPts val="0"/>
                        </a:spcAft>
                        <a:buClr>
                          <a:schemeClr val="tx2">
                            <a:lumMod val="75000"/>
                          </a:schemeClr>
                        </a:buClr>
                        <a:buNone/>
                      </a:pPr>
                      <a:r>
                        <a:rPr lang="en-US" sz="2400" b="1" dirty="0">
                          <a:latin typeface="Tenorite" panose="00000500000000000000" pitchFamily="2" charset="0"/>
                        </a:rPr>
                        <a:t>Additionally:</a:t>
                      </a:r>
                    </a:p>
                    <a:p>
                      <a:pPr marL="231775" indent="-231775">
                        <a:lnSpc>
                          <a:spcPct val="100000"/>
                        </a:lnSpc>
                        <a:spcBef>
                          <a:spcPts val="0"/>
                        </a:spcBef>
                        <a:spcAft>
                          <a:spcPts val="0"/>
                        </a:spcAft>
                        <a:buClr>
                          <a:schemeClr val="tx2">
                            <a:lumMod val="75000"/>
                          </a:schemeClr>
                        </a:buClr>
                        <a:buFont typeface="Arial" panose="020B0604020202020204" pitchFamily="34" charset="0"/>
                        <a:buChar char="•"/>
                      </a:pPr>
                      <a:r>
                        <a:rPr lang="en-US" sz="2400" dirty="0">
                          <a:latin typeface="Tenorite" panose="00000500000000000000" pitchFamily="2" charset="0"/>
                        </a:rPr>
                        <a:t>People can respond to wildfires in many different ways. Some emotions or reactions appear right away, while others appear later.</a:t>
                      </a:r>
                    </a:p>
                    <a:p>
                      <a:pPr marL="231775" indent="-231775">
                        <a:lnSpc>
                          <a:spcPct val="100000"/>
                        </a:lnSpc>
                        <a:spcBef>
                          <a:spcPts val="0"/>
                        </a:spcBef>
                        <a:spcAft>
                          <a:spcPts val="0"/>
                        </a:spcAft>
                        <a:buClr>
                          <a:schemeClr val="tx2">
                            <a:lumMod val="75000"/>
                          </a:schemeClr>
                        </a:buClr>
                        <a:buFont typeface="Arial" panose="020B0604020202020204" pitchFamily="34" charset="0"/>
                        <a:buChar char="•"/>
                      </a:pPr>
                      <a:r>
                        <a:rPr lang="en-US" sz="2400" dirty="0">
                          <a:latin typeface="Tenorite" panose="00000500000000000000" pitchFamily="2" charset="0"/>
                        </a:rPr>
                        <a:t>Long-term, repeated exposure to wildfire smoke may also raise the risk of dementia in older adults and other brain conditions.</a:t>
                      </a:r>
                    </a:p>
                  </a:txBody>
                  <a:tcPr>
                    <a:lnT w="12700" cap="flat" cmpd="sng" algn="ctr">
                      <a:solidFill>
                        <a:schemeClr val="tx1"/>
                      </a:solidFill>
                      <a:prstDash val="dash"/>
                      <a:round/>
                      <a:headEnd type="none" w="med" len="med"/>
                      <a:tailEnd type="none" w="med" len="med"/>
                    </a:lnT>
                    <a:noFill/>
                  </a:tcPr>
                </a:tc>
                <a:tc hMerge="1">
                  <a:txBody>
                    <a:bodyPr/>
                    <a:lstStyle/>
                    <a:p>
                      <a:endParaRPr lang="en-US"/>
                    </a:p>
                  </a:txBody>
                  <a:tcPr/>
                </a:tc>
                <a:extLst>
                  <a:ext uri="{0D108BD9-81ED-4DB2-BD59-A6C34878D82A}">
                    <a16:rowId xmlns:a16="http://schemas.microsoft.com/office/drawing/2014/main" val="2252011519"/>
                  </a:ext>
                </a:extLst>
              </a:tr>
            </a:tbl>
          </a:graphicData>
        </a:graphic>
      </p:graphicFrame>
      <p:sp>
        <p:nvSpPr>
          <p:cNvPr id="5" name="TextBox 4">
            <a:extLst>
              <a:ext uri="{FF2B5EF4-FFF2-40B4-BE49-F238E27FC236}">
                <a16:creationId xmlns:a16="http://schemas.microsoft.com/office/drawing/2014/main" id="{9CDFCDBD-1CC0-51A0-C1DB-58CE1C20A0DC}"/>
              </a:ext>
            </a:extLst>
          </p:cNvPr>
          <p:cNvSpPr txBox="1"/>
          <p:nvPr/>
        </p:nvSpPr>
        <p:spPr>
          <a:xfrm>
            <a:off x="406401" y="973111"/>
            <a:ext cx="15697200" cy="830997"/>
          </a:xfrm>
          <a:prstGeom prst="rect">
            <a:avLst/>
          </a:prstGeom>
          <a:noFill/>
        </p:spPr>
        <p:txBody>
          <a:bodyPr wrap="square" rtlCol="0">
            <a:spAutoFit/>
          </a:bodyPr>
          <a:lstStyle/>
          <a:p>
            <a:pPr lvl="0" defTabSz="582930">
              <a:defRPr/>
            </a:pPr>
            <a:r>
              <a:rPr lang="en-US" sz="2400" b="1" dirty="0">
                <a:latin typeface="Tenorite" panose="00000500000000000000" pitchFamily="2" charset="0"/>
              </a:rPr>
              <a:t>Yes</a:t>
            </a:r>
            <a:r>
              <a:rPr lang="en-US" sz="2400" dirty="0">
                <a:latin typeface="Tenorite" panose="00000500000000000000" pitchFamily="2" charset="0"/>
              </a:rPr>
              <a:t>. Fire survivors have reported </a:t>
            </a:r>
            <a:r>
              <a:rPr lang="en-US" sz="2400" b="1" dirty="0">
                <a:latin typeface="Tenorite" panose="00000500000000000000" pitchFamily="2" charset="0"/>
              </a:rPr>
              <a:t>increased mental health-related impacts </a:t>
            </a:r>
            <a:r>
              <a:rPr lang="en-US" sz="2400" dirty="0">
                <a:latin typeface="Tenorite" panose="00000500000000000000" pitchFamily="2" charset="0"/>
              </a:rPr>
              <a:t>and/or </a:t>
            </a:r>
            <a:r>
              <a:rPr lang="en-US" sz="2400" b="1" dirty="0">
                <a:latin typeface="Tenorite" panose="00000500000000000000" pitchFamily="2" charset="0"/>
              </a:rPr>
              <a:t>mental health symptoms (with asterisks*)</a:t>
            </a:r>
            <a:r>
              <a:rPr lang="en-US" sz="2400" dirty="0">
                <a:latin typeface="Tenorite" panose="00000500000000000000" pitchFamily="2" charset="0"/>
              </a:rPr>
              <a:t>, and more medical visits for these concerns, including: </a:t>
            </a:r>
          </a:p>
        </p:txBody>
      </p:sp>
      <p:sp>
        <p:nvSpPr>
          <p:cNvPr id="3" name="Rectangle 2">
            <a:extLst>
              <a:ext uri="{FF2B5EF4-FFF2-40B4-BE49-F238E27FC236}">
                <a16:creationId xmlns:a16="http://schemas.microsoft.com/office/drawing/2014/main" id="{A0664A37-8B85-01A3-7F6E-56B5B6B0880D}"/>
              </a:ext>
            </a:extLst>
          </p:cNvPr>
          <p:cNvSpPr/>
          <p:nvPr/>
        </p:nvSpPr>
        <p:spPr>
          <a:xfrm>
            <a:off x="558800" y="8868159"/>
            <a:ext cx="16611599" cy="490497"/>
          </a:xfrm>
          <a:custGeom>
            <a:avLst/>
            <a:gdLst>
              <a:gd name="csX0" fmla="*/ 0 w 16611599"/>
              <a:gd name="csY0" fmla="*/ 0 h 490497"/>
              <a:gd name="csX1" fmla="*/ 261039 w 16611599"/>
              <a:gd name="csY1" fmla="*/ 0 h 490497"/>
              <a:gd name="csX2" fmla="*/ 1186543 w 16611599"/>
              <a:gd name="csY2" fmla="*/ 0 h 490497"/>
              <a:gd name="csX3" fmla="*/ 1945930 w 16611599"/>
              <a:gd name="csY3" fmla="*/ 0 h 490497"/>
              <a:gd name="csX4" fmla="*/ 2539202 w 16611599"/>
              <a:gd name="csY4" fmla="*/ 0 h 490497"/>
              <a:gd name="csX5" fmla="*/ 3298589 w 16611599"/>
              <a:gd name="csY5" fmla="*/ 0 h 490497"/>
              <a:gd name="csX6" fmla="*/ 3393512 w 16611599"/>
              <a:gd name="csY6" fmla="*/ 0 h 490497"/>
              <a:gd name="csX7" fmla="*/ 3654552 w 16611599"/>
              <a:gd name="csY7" fmla="*/ 0 h 490497"/>
              <a:gd name="csX8" fmla="*/ 4580055 w 16611599"/>
              <a:gd name="csY8" fmla="*/ 0 h 490497"/>
              <a:gd name="csX9" fmla="*/ 5007211 w 16611599"/>
              <a:gd name="csY9" fmla="*/ 0 h 490497"/>
              <a:gd name="csX10" fmla="*/ 5766598 w 16611599"/>
              <a:gd name="csY10" fmla="*/ 0 h 490497"/>
              <a:gd name="csX11" fmla="*/ 6692101 w 16611599"/>
              <a:gd name="csY11" fmla="*/ 0 h 490497"/>
              <a:gd name="csX12" fmla="*/ 6953141 w 16611599"/>
              <a:gd name="csY12" fmla="*/ 0 h 490497"/>
              <a:gd name="csX13" fmla="*/ 7380296 w 16611599"/>
              <a:gd name="csY13" fmla="*/ 0 h 490497"/>
              <a:gd name="csX14" fmla="*/ 7807452 w 16611599"/>
              <a:gd name="csY14" fmla="*/ 0 h 490497"/>
              <a:gd name="csX15" fmla="*/ 8068491 w 16611599"/>
              <a:gd name="csY15" fmla="*/ 0 h 490497"/>
              <a:gd name="csX16" fmla="*/ 8827878 w 16611599"/>
              <a:gd name="csY16" fmla="*/ 0 h 490497"/>
              <a:gd name="csX17" fmla="*/ 9421150 w 16611599"/>
              <a:gd name="csY17" fmla="*/ 0 h 490497"/>
              <a:gd name="csX18" fmla="*/ 9516073 w 16611599"/>
              <a:gd name="csY18" fmla="*/ 0 h 490497"/>
              <a:gd name="csX19" fmla="*/ 10441577 w 16611599"/>
              <a:gd name="csY19" fmla="*/ 0 h 490497"/>
              <a:gd name="csX20" fmla="*/ 11034848 w 16611599"/>
              <a:gd name="csY20" fmla="*/ 0 h 490497"/>
              <a:gd name="csX21" fmla="*/ 11960351 w 16611599"/>
              <a:gd name="csY21" fmla="*/ 0 h 490497"/>
              <a:gd name="csX22" fmla="*/ 12719739 w 16611599"/>
              <a:gd name="csY22" fmla="*/ 0 h 490497"/>
              <a:gd name="csX23" fmla="*/ 13479126 w 16611599"/>
              <a:gd name="csY23" fmla="*/ 0 h 490497"/>
              <a:gd name="csX24" fmla="*/ 13574049 w 16611599"/>
              <a:gd name="csY24" fmla="*/ 0 h 490497"/>
              <a:gd name="csX25" fmla="*/ 14167321 w 16611599"/>
              <a:gd name="csY25" fmla="*/ 0 h 490497"/>
              <a:gd name="csX26" fmla="*/ 14760592 w 16611599"/>
              <a:gd name="csY26" fmla="*/ 0 h 490497"/>
              <a:gd name="csX27" fmla="*/ 15353864 w 16611599"/>
              <a:gd name="csY27" fmla="*/ 0 h 490497"/>
              <a:gd name="csX28" fmla="*/ 16611599 w 16611599"/>
              <a:gd name="csY28" fmla="*/ 0 h 490497"/>
              <a:gd name="csX29" fmla="*/ 16611599 w 16611599"/>
              <a:gd name="csY29" fmla="*/ 490497 h 490497"/>
              <a:gd name="csX30" fmla="*/ 16018328 w 16611599"/>
              <a:gd name="csY30" fmla="*/ 490497 h 490497"/>
              <a:gd name="csX31" fmla="*/ 15425056 w 16611599"/>
              <a:gd name="csY31" fmla="*/ 490497 h 490497"/>
              <a:gd name="csX32" fmla="*/ 14499553 w 16611599"/>
              <a:gd name="csY32" fmla="*/ 490497 h 490497"/>
              <a:gd name="csX33" fmla="*/ 13574049 w 16611599"/>
              <a:gd name="csY33" fmla="*/ 490497 h 490497"/>
              <a:gd name="csX34" fmla="*/ 13146894 w 16611599"/>
              <a:gd name="csY34" fmla="*/ 490497 h 490497"/>
              <a:gd name="csX35" fmla="*/ 12719739 w 16611599"/>
              <a:gd name="csY35" fmla="*/ 490497 h 490497"/>
              <a:gd name="csX36" fmla="*/ 11960351 w 16611599"/>
              <a:gd name="csY36" fmla="*/ 490497 h 490497"/>
              <a:gd name="csX37" fmla="*/ 11533196 w 16611599"/>
              <a:gd name="csY37" fmla="*/ 490497 h 490497"/>
              <a:gd name="csX38" fmla="*/ 10939924 w 16611599"/>
              <a:gd name="csY38" fmla="*/ 490497 h 490497"/>
              <a:gd name="csX39" fmla="*/ 10180537 w 16611599"/>
              <a:gd name="csY39" fmla="*/ 490497 h 490497"/>
              <a:gd name="csX40" fmla="*/ 9587266 w 16611599"/>
              <a:gd name="csY40" fmla="*/ 490497 h 490497"/>
              <a:gd name="csX41" fmla="*/ 9326226 w 16611599"/>
              <a:gd name="csY41" fmla="*/ 490497 h 490497"/>
              <a:gd name="csX42" fmla="*/ 8566839 w 16611599"/>
              <a:gd name="csY42" fmla="*/ 490497 h 490497"/>
              <a:gd name="csX43" fmla="*/ 7641336 w 16611599"/>
              <a:gd name="csY43" fmla="*/ 490497 h 490497"/>
              <a:gd name="csX44" fmla="*/ 7380296 w 16611599"/>
              <a:gd name="csY44" fmla="*/ 490497 h 490497"/>
              <a:gd name="csX45" fmla="*/ 6953141 w 16611599"/>
              <a:gd name="csY45" fmla="*/ 490497 h 490497"/>
              <a:gd name="csX46" fmla="*/ 6359869 w 16611599"/>
              <a:gd name="csY46" fmla="*/ 490497 h 490497"/>
              <a:gd name="csX47" fmla="*/ 6098830 w 16611599"/>
              <a:gd name="csY47" fmla="*/ 490497 h 490497"/>
              <a:gd name="csX48" fmla="*/ 5339443 w 16611599"/>
              <a:gd name="csY48" fmla="*/ 490497 h 490497"/>
              <a:gd name="csX49" fmla="*/ 4580055 w 16611599"/>
              <a:gd name="csY49" fmla="*/ 490497 h 490497"/>
              <a:gd name="csX50" fmla="*/ 4319016 w 16611599"/>
              <a:gd name="csY50" fmla="*/ 490497 h 490497"/>
              <a:gd name="csX51" fmla="*/ 3559628 w 16611599"/>
              <a:gd name="csY51" fmla="*/ 490497 h 490497"/>
              <a:gd name="csX52" fmla="*/ 2800241 w 16611599"/>
              <a:gd name="csY52" fmla="*/ 490497 h 490497"/>
              <a:gd name="csX53" fmla="*/ 2705318 w 16611599"/>
              <a:gd name="csY53" fmla="*/ 490497 h 490497"/>
              <a:gd name="csX54" fmla="*/ 1779814 w 16611599"/>
              <a:gd name="csY54" fmla="*/ 490497 h 490497"/>
              <a:gd name="csX55" fmla="*/ 1684891 w 16611599"/>
              <a:gd name="csY55" fmla="*/ 490497 h 490497"/>
              <a:gd name="csX56" fmla="*/ 925503 w 16611599"/>
              <a:gd name="csY56" fmla="*/ 490497 h 490497"/>
              <a:gd name="csX57" fmla="*/ 830580 w 16611599"/>
              <a:gd name="csY57" fmla="*/ 490497 h 490497"/>
              <a:gd name="csX58" fmla="*/ 0 w 16611599"/>
              <a:gd name="csY58" fmla="*/ 490497 h 490497"/>
              <a:gd name="csX59" fmla="*/ 0 w 16611599"/>
              <a:gd name="csY59" fmla="*/ 0 h 4904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16611599" h="490497" fill="none" extrusionOk="0">
                <a:moveTo>
                  <a:pt x="0" y="0"/>
                </a:moveTo>
                <a:cubicBezTo>
                  <a:pt x="85692" y="-21516"/>
                  <a:pt x="155678" y="9967"/>
                  <a:pt x="261039" y="0"/>
                </a:cubicBezTo>
                <a:cubicBezTo>
                  <a:pt x="366400" y="-9967"/>
                  <a:pt x="912351" y="107418"/>
                  <a:pt x="1186543" y="0"/>
                </a:cubicBezTo>
                <a:cubicBezTo>
                  <a:pt x="1460735" y="-107418"/>
                  <a:pt x="1584484" y="73697"/>
                  <a:pt x="1945930" y="0"/>
                </a:cubicBezTo>
                <a:cubicBezTo>
                  <a:pt x="2307376" y="-73697"/>
                  <a:pt x="2330380" y="45691"/>
                  <a:pt x="2539202" y="0"/>
                </a:cubicBezTo>
                <a:cubicBezTo>
                  <a:pt x="2748024" y="-45691"/>
                  <a:pt x="3065910" y="60368"/>
                  <a:pt x="3298589" y="0"/>
                </a:cubicBezTo>
                <a:cubicBezTo>
                  <a:pt x="3531268" y="-60368"/>
                  <a:pt x="3373940" y="77"/>
                  <a:pt x="3393512" y="0"/>
                </a:cubicBezTo>
                <a:cubicBezTo>
                  <a:pt x="3413084" y="-77"/>
                  <a:pt x="3536008" y="26154"/>
                  <a:pt x="3654552" y="0"/>
                </a:cubicBezTo>
                <a:cubicBezTo>
                  <a:pt x="3773096" y="-26154"/>
                  <a:pt x="4248918" y="77785"/>
                  <a:pt x="4580055" y="0"/>
                </a:cubicBezTo>
                <a:cubicBezTo>
                  <a:pt x="4911192" y="-77785"/>
                  <a:pt x="4859026" y="23889"/>
                  <a:pt x="5007211" y="0"/>
                </a:cubicBezTo>
                <a:cubicBezTo>
                  <a:pt x="5155396" y="-23889"/>
                  <a:pt x="5430710" y="89741"/>
                  <a:pt x="5766598" y="0"/>
                </a:cubicBezTo>
                <a:cubicBezTo>
                  <a:pt x="6102486" y="-89741"/>
                  <a:pt x="6322790" y="22581"/>
                  <a:pt x="6692101" y="0"/>
                </a:cubicBezTo>
                <a:cubicBezTo>
                  <a:pt x="7061412" y="-22581"/>
                  <a:pt x="6879471" y="12328"/>
                  <a:pt x="6953141" y="0"/>
                </a:cubicBezTo>
                <a:cubicBezTo>
                  <a:pt x="7026811" y="-12328"/>
                  <a:pt x="7189020" y="32340"/>
                  <a:pt x="7380296" y="0"/>
                </a:cubicBezTo>
                <a:cubicBezTo>
                  <a:pt x="7571573" y="-32340"/>
                  <a:pt x="7655813" y="26595"/>
                  <a:pt x="7807452" y="0"/>
                </a:cubicBezTo>
                <a:cubicBezTo>
                  <a:pt x="7959091" y="-26595"/>
                  <a:pt x="7955364" y="5440"/>
                  <a:pt x="8068491" y="0"/>
                </a:cubicBezTo>
                <a:cubicBezTo>
                  <a:pt x="8181618" y="-5440"/>
                  <a:pt x="8646906" y="25024"/>
                  <a:pt x="8827878" y="0"/>
                </a:cubicBezTo>
                <a:cubicBezTo>
                  <a:pt x="9008850" y="-25024"/>
                  <a:pt x="9196171" y="53813"/>
                  <a:pt x="9421150" y="0"/>
                </a:cubicBezTo>
                <a:cubicBezTo>
                  <a:pt x="9646129" y="-53813"/>
                  <a:pt x="9478598" y="896"/>
                  <a:pt x="9516073" y="0"/>
                </a:cubicBezTo>
                <a:cubicBezTo>
                  <a:pt x="9553548" y="-896"/>
                  <a:pt x="10206697" y="74496"/>
                  <a:pt x="10441577" y="0"/>
                </a:cubicBezTo>
                <a:cubicBezTo>
                  <a:pt x="10676457" y="-74496"/>
                  <a:pt x="10829578" y="64642"/>
                  <a:pt x="11034848" y="0"/>
                </a:cubicBezTo>
                <a:cubicBezTo>
                  <a:pt x="11240118" y="-64642"/>
                  <a:pt x="11606730" y="84767"/>
                  <a:pt x="11960351" y="0"/>
                </a:cubicBezTo>
                <a:cubicBezTo>
                  <a:pt x="12313972" y="-84767"/>
                  <a:pt x="12395722" y="35702"/>
                  <a:pt x="12719739" y="0"/>
                </a:cubicBezTo>
                <a:cubicBezTo>
                  <a:pt x="13043756" y="-35702"/>
                  <a:pt x="13285667" y="43031"/>
                  <a:pt x="13479126" y="0"/>
                </a:cubicBezTo>
                <a:cubicBezTo>
                  <a:pt x="13672585" y="-43031"/>
                  <a:pt x="13538492" y="2531"/>
                  <a:pt x="13574049" y="0"/>
                </a:cubicBezTo>
                <a:cubicBezTo>
                  <a:pt x="13609606" y="-2531"/>
                  <a:pt x="13974344" y="13853"/>
                  <a:pt x="14167321" y="0"/>
                </a:cubicBezTo>
                <a:cubicBezTo>
                  <a:pt x="14360298" y="-13853"/>
                  <a:pt x="14544957" y="9960"/>
                  <a:pt x="14760592" y="0"/>
                </a:cubicBezTo>
                <a:cubicBezTo>
                  <a:pt x="14976227" y="-9960"/>
                  <a:pt x="15091680" y="10205"/>
                  <a:pt x="15353864" y="0"/>
                </a:cubicBezTo>
                <a:cubicBezTo>
                  <a:pt x="15616048" y="-10205"/>
                  <a:pt x="16161107" y="61316"/>
                  <a:pt x="16611599" y="0"/>
                </a:cubicBezTo>
                <a:cubicBezTo>
                  <a:pt x="16627547" y="236735"/>
                  <a:pt x="16600534" y="349302"/>
                  <a:pt x="16611599" y="490497"/>
                </a:cubicBezTo>
                <a:cubicBezTo>
                  <a:pt x="16377289" y="557997"/>
                  <a:pt x="16285476" y="473047"/>
                  <a:pt x="16018328" y="490497"/>
                </a:cubicBezTo>
                <a:cubicBezTo>
                  <a:pt x="15751180" y="507947"/>
                  <a:pt x="15607278" y="450127"/>
                  <a:pt x="15425056" y="490497"/>
                </a:cubicBezTo>
                <a:cubicBezTo>
                  <a:pt x="15242834" y="530867"/>
                  <a:pt x="14867535" y="403162"/>
                  <a:pt x="14499553" y="490497"/>
                </a:cubicBezTo>
                <a:cubicBezTo>
                  <a:pt x="14131571" y="577832"/>
                  <a:pt x="13994748" y="421537"/>
                  <a:pt x="13574049" y="490497"/>
                </a:cubicBezTo>
                <a:cubicBezTo>
                  <a:pt x="13153350" y="559457"/>
                  <a:pt x="13291481" y="462618"/>
                  <a:pt x="13146894" y="490497"/>
                </a:cubicBezTo>
                <a:cubicBezTo>
                  <a:pt x="13002307" y="518376"/>
                  <a:pt x="12883949" y="442401"/>
                  <a:pt x="12719739" y="490497"/>
                </a:cubicBezTo>
                <a:cubicBezTo>
                  <a:pt x="12555530" y="538593"/>
                  <a:pt x="12297502" y="485485"/>
                  <a:pt x="11960351" y="490497"/>
                </a:cubicBezTo>
                <a:cubicBezTo>
                  <a:pt x="11623200" y="495509"/>
                  <a:pt x="11746045" y="447094"/>
                  <a:pt x="11533196" y="490497"/>
                </a:cubicBezTo>
                <a:cubicBezTo>
                  <a:pt x="11320347" y="533900"/>
                  <a:pt x="11230439" y="466607"/>
                  <a:pt x="10939924" y="490497"/>
                </a:cubicBezTo>
                <a:cubicBezTo>
                  <a:pt x="10649409" y="514387"/>
                  <a:pt x="10416669" y="407655"/>
                  <a:pt x="10180537" y="490497"/>
                </a:cubicBezTo>
                <a:cubicBezTo>
                  <a:pt x="9944405" y="573339"/>
                  <a:pt x="9771513" y="472764"/>
                  <a:pt x="9587266" y="490497"/>
                </a:cubicBezTo>
                <a:cubicBezTo>
                  <a:pt x="9403019" y="508230"/>
                  <a:pt x="9433154" y="488343"/>
                  <a:pt x="9326226" y="490497"/>
                </a:cubicBezTo>
                <a:cubicBezTo>
                  <a:pt x="9219298" y="492651"/>
                  <a:pt x="8909160" y="474919"/>
                  <a:pt x="8566839" y="490497"/>
                </a:cubicBezTo>
                <a:cubicBezTo>
                  <a:pt x="8224518" y="506075"/>
                  <a:pt x="7930317" y="402188"/>
                  <a:pt x="7641336" y="490497"/>
                </a:cubicBezTo>
                <a:cubicBezTo>
                  <a:pt x="7352355" y="578806"/>
                  <a:pt x="7439171" y="479406"/>
                  <a:pt x="7380296" y="490497"/>
                </a:cubicBezTo>
                <a:cubicBezTo>
                  <a:pt x="7321421" y="501588"/>
                  <a:pt x="7101349" y="443441"/>
                  <a:pt x="6953141" y="490497"/>
                </a:cubicBezTo>
                <a:cubicBezTo>
                  <a:pt x="6804934" y="537553"/>
                  <a:pt x="6574617" y="419735"/>
                  <a:pt x="6359869" y="490497"/>
                </a:cubicBezTo>
                <a:cubicBezTo>
                  <a:pt x="6145121" y="561259"/>
                  <a:pt x="6154702" y="474481"/>
                  <a:pt x="6098830" y="490497"/>
                </a:cubicBezTo>
                <a:cubicBezTo>
                  <a:pt x="6042958" y="506513"/>
                  <a:pt x="5556520" y="438058"/>
                  <a:pt x="5339443" y="490497"/>
                </a:cubicBezTo>
                <a:cubicBezTo>
                  <a:pt x="5122366" y="542936"/>
                  <a:pt x="4913798" y="453911"/>
                  <a:pt x="4580055" y="490497"/>
                </a:cubicBezTo>
                <a:cubicBezTo>
                  <a:pt x="4246312" y="527083"/>
                  <a:pt x="4384995" y="488576"/>
                  <a:pt x="4319016" y="490497"/>
                </a:cubicBezTo>
                <a:cubicBezTo>
                  <a:pt x="4253037" y="492418"/>
                  <a:pt x="3722050" y="446923"/>
                  <a:pt x="3559628" y="490497"/>
                </a:cubicBezTo>
                <a:cubicBezTo>
                  <a:pt x="3397206" y="534071"/>
                  <a:pt x="3140878" y="466622"/>
                  <a:pt x="2800241" y="490497"/>
                </a:cubicBezTo>
                <a:cubicBezTo>
                  <a:pt x="2459604" y="514372"/>
                  <a:pt x="2741497" y="482487"/>
                  <a:pt x="2705318" y="490497"/>
                </a:cubicBezTo>
                <a:cubicBezTo>
                  <a:pt x="2669139" y="498507"/>
                  <a:pt x="2129709" y="399334"/>
                  <a:pt x="1779814" y="490497"/>
                </a:cubicBezTo>
                <a:cubicBezTo>
                  <a:pt x="1429919" y="581660"/>
                  <a:pt x="1720362" y="480956"/>
                  <a:pt x="1684891" y="490497"/>
                </a:cubicBezTo>
                <a:cubicBezTo>
                  <a:pt x="1649420" y="500038"/>
                  <a:pt x="1277746" y="418869"/>
                  <a:pt x="925503" y="490497"/>
                </a:cubicBezTo>
                <a:cubicBezTo>
                  <a:pt x="573260" y="562125"/>
                  <a:pt x="860028" y="488969"/>
                  <a:pt x="830580" y="490497"/>
                </a:cubicBezTo>
                <a:cubicBezTo>
                  <a:pt x="801132" y="492025"/>
                  <a:pt x="344143" y="431117"/>
                  <a:pt x="0" y="490497"/>
                </a:cubicBezTo>
                <a:cubicBezTo>
                  <a:pt x="-43211" y="316894"/>
                  <a:pt x="47190" y="228299"/>
                  <a:pt x="0" y="0"/>
                </a:cubicBezTo>
                <a:close/>
              </a:path>
              <a:path w="16611599" h="490497" stroke="0" extrusionOk="0">
                <a:moveTo>
                  <a:pt x="0" y="0"/>
                </a:moveTo>
                <a:cubicBezTo>
                  <a:pt x="372995" y="-31553"/>
                  <a:pt x="567279" y="24824"/>
                  <a:pt x="759387" y="0"/>
                </a:cubicBezTo>
                <a:cubicBezTo>
                  <a:pt x="951495" y="-24824"/>
                  <a:pt x="933252" y="28303"/>
                  <a:pt x="1020427" y="0"/>
                </a:cubicBezTo>
                <a:cubicBezTo>
                  <a:pt x="1107602" y="-28303"/>
                  <a:pt x="1344482" y="66226"/>
                  <a:pt x="1613698" y="0"/>
                </a:cubicBezTo>
                <a:cubicBezTo>
                  <a:pt x="1882914" y="-66226"/>
                  <a:pt x="2195788" y="67472"/>
                  <a:pt x="2373086" y="0"/>
                </a:cubicBezTo>
                <a:cubicBezTo>
                  <a:pt x="2550384" y="-67472"/>
                  <a:pt x="2430140" y="6444"/>
                  <a:pt x="2468009" y="0"/>
                </a:cubicBezTo>
                <a:cubicBezTo>
                  <a:pt x="2505878" y="-6444"/>
                  <a:pt x="3041009" y="4527"/>
                  <a:pt x="3393512" y="0"/>
                </a:cubicBezTo>
                <a:cubicBezTo>
                  <a:pt x="3746015" y="-4527"/>
                  <a:pt x="3696037" y="18188"/>
                  <a:pt x="3820668" y="0"/>
                </a:cubicBezTo>
                <a:cubicBezTo>
                  <a:pt x="3945299" y="-18188"/>
                  <a:pt x="4065465" y="6218"/>
                  <a:pt x="4247823" y="0"/>
                </a:cubicBezTo>
                <a:cubicBezTo>
                  <a:pt x="4430181" y="-6218"/>
                  <a:pt x="4659114" y="14973"/>
                  <a:pt x="4841095" y="0"/>
                </a:cubicBezTo>
                <a:cubicBezTo>
                  <a:pt x="5023076" y="-14973"/>
                  <a:pt x="5212308" y="30834"/>
                  <a:pt x="5434366" y="0"/>
                </a:cubicBezTo>
                <a:cubicBezTo>
                  <a:pt x="5656424" y="-30834"/>
                  <a:pt x="5803139" y="65907"/>
                  <a:pt x="6027637" y="0"/>
                </a:cubicBezTo>
                <a:cubicBezTo>
                  <a:pt x="6252135" y="-65907"/>
                  <a:pt x="6355954" y="22720"/>
                  <a:pt x="6620909" y="0"/>
                </a:cubicBezTo>
                <a:cubicBezTo>
                  <a:pt x="6885864" y="-22720"/>
                  <a:pt x="6676473" y="10720"/>
                  <a:pt x="6715832" y="0"/>
                </a:cubicBezTo>
                <a:cubicBezTo>
                  <a:pt x="6755191" y="-10720"/>
                  <a:pt x="6939522" y="48741"/>
                  <a:pt x="7142988" y="0"/>
                </a:cubicBezTo>
                <a:cubicBezTo>
                  <a:pt x="7346454" y="-48741"/>
                  <a:pt x="7849914" y="56904"/>
                  <a:pt x="8068491" y="0"/>
                </a:cubicBezTo>
                <a:cubicBezTo>
                  <a:pt x="8287068" y="-56904"/>
                  <a:pt x="8122498" y="9288"/>
                  <a:pt x="8163414" y="0"/>
                </a:cubicBezTo>
                <a:cubicBezTo>
                  <a:pt x="8204330" y="-9288"/>
                  <a:pt x="8498021" y="951"/>
                  <a:pt x="8756686" y="0"/>
                </a:cubicBezTo>
                <a:cubicBezTo>
                  <a:pt x="9015351" y="-951"/>
                  <a:pt x="8817801" y="6528"/>
                  <a:pt x="8851609" y="0"/>
                </a:cubicBezTo>
                <a:cubicBezTo>
                  <a:pt x="8885417" y="-6528"/>
                  <a:pt x="8910766" y="9274"/>
                  <a:pt x="8946533" y="0"/>
                </a:cubicBezTo>
                <a:cubicBezTo>
                  <a:pt x="8982300" y="-9274"/>
                  <a:pt x="9292195" y="49331"/>
                  <a:pt x="9539804" y="0"/>
                </a:cubicBezTo>
                <a:cubicBezTo>
                  <a:pt x="9787413" y="-49331"/>
                  <a:pt x="9869877" y="37310"/>
                  <a:pt x="9966959" y="0"/>
                </a:cubicBezTo>
                <a:cubicBezTo>
                  <a:pt x="10064041" y="-37310"/>
                  <a:pt x="10574174" y="96439"/>
                  <a:pt x="10892463" y="0"/>
                </a:cubicBezTo>
                <a:cubicBezTo>
                  <a:pt x="11210752" y="-96439"/>
                  <a:pt x="11129706" y="34139"/>
                  <a:pt x="11319618" y="0"/>
                </a:cubicBezTo>
                <a:cubicBezTo>
                  <a:pt x="11509531" y="-34139"/>
                  <a:pt x="12055002" y="79752"/>
                  <a:pt x="12245122" y="0"/>
                </a:cubicBezTo>
                <a:cubicBezTo>
                  <a:pt x="12435242" y="-79752"/>
                  <a:pt x="12474523" y="23799"/>
                  <a:pt x="12672277" y="0"/>
                </a:cubicBezTo>
                <a:cubicBezTo>
                  <a:pt x="12870031" y="-23799"/>
                  <a:pt x="13141520" y="64746"/>
                  <a:pt x="13597780" y="0"/>
                </a:cubicBezTo>
                <a:cubicBezTo>
                  <a:pt x="14054040" y="-64746"/>
                  <a:pt x="14039377" y="29810"/>
                  <a:pt x="14357168" y="0"/>
                </a:cubicBezTo>
                <a:cubicBezTo>
                  <a:pt x="14674959" y="-29810"/>
                  <a:pt x="14432658" y="4748"/>
                  <a:pt x="14452091" y="0"/>
                </a:cubicBezTo>
                <a:cubicBezTo>
                  <a:pt x="14471524" y="-4748"/>
                  <a:pt x="14755088" y="35725"/>
                  <a:pt x="14879247" y="0"/>
                </a:cubicBezTo>
                <a:cubicBezTo>
                  <a:pt x="15003406" y="-35725"/>
                  <a:pt x="15474604" y="716"/>
                  <a:pt x="15638634" y="0"/>
                </a:cubicBezTo>
                <a:cubicBezTo>
                  <a:pt x="15802664" y="-716"/>
                  <a:pt x="16180078" y="58554"/>
                  <a:pt x="16611599" y="0"/>
                </a:cubicBezTo>
                <a:cubicBezTo>
                  <a:pt x="16631217" y="205753"/>
                  <a:pt x="16590945" y="274065"/>
                  <a:pt x="16611599" y="490497"/>
                </a:cubicBezTo>
                <a:cubicBezTo>
                  <a:pt x="16422673" y="511595"/>
                  <a:pt x="16281406" y="481197"/>
                  <a:pt x="16184444" y="490497"/>
                </a:cubicBezTo>
                <a:cubicBezTo>
                  <a:pt x="16087482" y="499797"/>
                  <a:pt x="15538292" y="396893"/>
                  <a:pt x="15258940" y="490497"/>
                </a:cubicBezTo>
                <a:cubicBezTo>
                  <a:pt x="14979588" y="584101"/>
                  <a:pt x="14636971" y="389542"/>
                  <a:pt x="14333437" y="490497"/>
                </a:cubicBezTo>
                <a:cubicBezTo>
                  <a:pt x="14029903" y="591452"/>
                  <a:pt x="14025476" y="463132"/>
                  <a:pt x="13906281" y="490497"/>
                </a:cubicBezTo>
                <a:cubicBezTo>
                  <a:pt x="13787086" y="517862"/>
                  <a:pt x="13212522" y="415684"/>
                  <a:pt x="12980778" y="490497"/>
                </a:cubicBezTo>
                <a:cubicBezTo>
                  <a:pt x="12749034" y="565310"/>
                  <a:pt x="12819916" y="486537"/>
                  <a:pt x="12719739" y="490497"/>
                </a:cubicBezTo>
                <a:cubicBezTo>
                  <a:pt x="12619562" y="494457"/>
                  <a:pt x="12661174" y="479726"/>
                  <a:pt x="12624815" y="490497"/>
                </a:cubicBezTo>
                <a:cubicBezTo>
                  <a:pt x="12588456" y="501268"/>
                  <a:pt x="12266978" y="448003"/>
                  <a:pt x="12031544" y="490497"/>
                </a:cubicBezTo>
                <a:cubicBezTo>
                  <a:pt x="11796110" y="532991"/>
                  <a:pt x="11796725" y="477472"/>
                  <a:pt x="11604388" y="490497"/>
                </a:cubicBezTo>
                <a:cubicBezTo>
                  <a:pt x="11412051" y="503522"/>
                  <a:pt x="11345932" y="470311"/>
                  <a:pt x="11177233" y="490497"/>
                </a:cubicBezTo>
                <a:cubicBezTo>
                  <a:pt x="11008534" y="510683"/>
                  <a:pt x="11124156" y="483290"/>
                  <a:pt x="11082310" y="490497"/>
                </a:cubicBezTo>
                <a:cubicBezTo>
                  <a:pt x="11040464" y="497704"/>
                  <a:pt x="10923325" y="476382"/>
                  <a:pt x="10821270" y="490497"/>
                </a:cubicBezTo>
                <a:cubicBezTo>
                  <a:pt x="10719215" y="504612"/>
                  <a:pt x="10633105" y="487475"/>
                  <a:pt x="10560231" y="490497"/>
                </a:cubicBezTo>
                <a:cubicBezTo>
                  <a:pt x="10487357" y="493519"/>
                  <a:pt x="10487561" y="489114"/>
                  <a:pt x="10465307" y="490497"/>
                </a:cubicBezTo>
                <a:cubicBezTo>
                  <a:pt x="10443053" y="491880"/>
                  <a:pt x="10403353" y="486001"/>
                  <a:pt x="10370384" y="490497"/>
                </a:cubicBezTo>
                <a:cubicBezTo>
                  <a:pt x="10337415" y="494993"/>
                  <a:pt x="10306619" y="483856"/>
                  <a:pt x="10275461" y="490497"/>
                </a:cubicBezTo>
                <a:cubicBezTo>
                  <a:pt x="10244303" y="497138"/>
                  <a:pt x="9733847" y="402500"/>
                  <a:pt x="9516073" y="490497"/>
                </a:cubicBezTo>
                <a:cubicBezTo>
                  <a:pt x="9298299" y="578494"/>
                  <a:pt x="8910481" y="425362"/>
                  <a:pt x="8590570" y="490497"/>
                </a:cubicBezTo>
                <a:cubicBezTo>
                  <a:pt x="8270659" y="555632"/>
                  <a:pt x="8532077" y="489164"/>
                  <a:pt x="8495646" y="490497"/>
                </a:cubicBezTo>
                <a:cubicBezTo>
                  <a:pt x="8459215" y="491830"/>
                  <a:pt x="8423043" y="480201"/>
                  <a:pt x="8400723" y="490497"/>
                </a:cubicBezTo>
                <a:cubicBezTo>
                  <a:pt x="8378403" y="500793"/>
                  <a:pt x="8348669" y="488697"/>
                  <a:pt x="8305800" y="490497"/>
                </a:cubicBezTo>
                <a:cubicBezTo>
                  <a:pt x="8262931" y="492297"/>
                  <a:pt x="7870444" y="474846"/>
                  <a:pt x="7712528" y="490497"/>
                </a:cubicBezTo>
                <a:cubicBezTo>
                  <a:pt x="7554612" y="506148"/>
                  <a:pt x="7396374" y="454522"/>
                  <a:pt x="7119257" y="490497"/>
                </a:cubicBezTo>
                <a:cubicBezTo>
                  <a:pt x="6842140" y="526472"/>
                  <a:pt x="6938045" y="460198"/>
                  <a:pt x="6858217" y="490497"/>
                </a:cubicBezTo>
                <a:cubicBezTo>
                  <a:pt x="6778389" y="520796"/>
                  <a:pt x="6531173" y="479982"/>
                  <a:pt x="6431062" y="490497"/>
                </a:cubicBezTo>
                <a:cubicBezTo>
                  <a:pt x="6330952" y="501012"/>
                  <a:pt x="6119315" y="453863"/>
                  <a:pt x="5837791" y="490497"/>
                </a:cubicBezTo>
                <a:cubicBezTo>
                  <a:pt x="5556267" y="527131"/>
                  <a:pt x="5387130" y="475728"/>
                  <a:pt x="5244519" y="490497"/>
                </a:cubicBezTo>
                <a:cubicBezTo>
                  <a:pt x="5101908" y="505266"/>
                  <a:pt x="4771348" y="451271"/>
                  <a:pt x="4319016" y="490497"/>
                </a:cubicBezTo>
                <a:cubicBezTo>
                  <a:pt x="3866684" y="529723"/>
                  <a:pt x="4148030" y="459497"/>
                  <a:pt x="4057976" y="490497"/>
                </a:cubicBezTo>
                <a:cubicBezTo>
                  <a:pt x="3967922" y="521497"/>
                  <a:pt x="3924325" y="479608"/>
                  <a:pt x="3796937" y="490497"/>
                </a:cubicBezTo>
                <a:cubicBezTo>
                  <a:pt x="3669549" y="501386"/>
                  <a:pt x="3308961" y="385250"/>
                  <a:pt x="2871434" y="490497"/>
                </a:cubicBezTo>
                <a:cubicBezTo>
                  <a:pt x="2433907" y="595744"/>
                  <a:pt x="2818792" y="483417"/>
                  <a:pt x="2776510" y="490497"/>
                </a:cubicBezTo>
                <a:cubicBezTo>
                  <a:pt x="2734228" y="497577"/>
                  <a:pt x="2450901" y="487592"/>
                  <a:pt x="2183239" y="490497"/>
                </a:cubicBezTo>
                <a:cubicBezTo>
                  <a:pt x="1915577" y="493402"/>
                  <a:pt x="1860147" y="456558"/>
                  <a:pt x="1756083" y="490497"/>
                </a:cubicBezTo>
                <a:cubicBezTo>
                  <a:pt x="1652019" y="524436"/>
                  <a:pt x="1700050" y="485798"/>
                  <a:pt x="1661160" y="490497"/>
                </a:cubicBezTo>
                <a:cubicBezTo>
                  <a:pt x="1622270" y="495196"/>
                  <a:pt x="1225876" y="443691"/>
                  <a:pt x="901773" y="490497"/>
                </a:cubicBezTo>
                <a:cubicBezTo>
                  <a:pt x="577670" y="537303"/>
                  <a:pt x="718351" y="490088"/>
                  <a:pt x="640733" y="490497"/>
                </a:cubicBezTo>
                <a:cubicBezTo>
                  <a:pt x="563115" y="490906"/>
                  <a:pt x="588201" y="489519"/>
                  <a:pt x="545810" y="490497"/>
                </a:cubicBezTo>
                <a:cubicBezTo>
                  <a:pt x="503419" y="491475"/>
                  <a:pt x="185902" y="454672"/>
                  <a:pt x="0" y="490497"/>
                </a:cubicBezTo>
                <a:cubicBezTo>
                  <a:pt x="-43086" y="255403"/>
                  <a:pt x="1669" y="133651"/>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99"/>
            <a:r>
              <a:rPr lang="en-US" sz="2400" b="1" dirty="0">
                <a:solidFill>
                  <a:srgbClr val="000000"/>
                </a:solidFill>
                <a:latin typeface="Tenorite" panose="00000500000000000000" pitchFamily="2" charset="0"/>
              </a:rPr>
              <a:t>It’s important to recognize that mental health changes may show up in may ways.</a:t>
            </a:r>
            <a:endParaRPr lang="en-US" sz="2400" dirty="0">
              <a:solidFill>
                <a:srgbClr val="000000"/>
              </a:solidFill>
              <a:latin typeface="Tenorite" panose="00000500000000000000" pitchFamily="2" charset="0"/>
            </a:endParaRPr>
          </a:p>
        </p:txBody>
      </p:sp>
      <p:sp>
        <p:nvSpPr>
          <p:cNvPr id="4" name="Rectangle 3">
            <a:extLst>
              <a:ext uri="{FF2B5EF4-FFF2-40B4-BE49-F238E27FC236}">
                <a16:creationId xmlns:a16="http://schemas.microsoft.com/office/drawing/2014/main" id="{0D1687A8-2B83-6359-CD5F-7E21729B6DD2}"/>
              </a:ext>
            </a:extLst>
          </p:cNvPr>
          <p:cNvSpPr/>
          <p:nvPr/>
        </p:nvSpPr>
        <p:spPr>
          <a:xfrm rot="21332067">
            <a:off x="557458" y="8415801"/>
            <a:ext cx="1856512" cy="403279"/>
          </a:xfrm>
          <a:custGeom>
            <a:avLst/>
            <a:gdLst>
              <a:gd name="csX0" fmla="*/ 0 w 1856512"/>
              <a:gd name="csY0" fmla="*/ 0 h 403279"/>
              <a:gd name="csX1" fmla="*/ 464128 w 1856512"/>
              <a:gd name="csY1" fmla="*/ 0 h 403279"/>
              <a:gd name="csX2" fmla="*/ 891126 w 1856512"/>
              <a:gd name="csY2" fmla="*/ 0 h 403279"/>
              <a:gd name="csX3" fmla="*/ 1392384 w 1856512"/>
              <a:gd name="csY3" fmla="*/ 0 h 403279"/>
              <a:gd name="csX4" fmla="*/ 1856512 w 1856512"/>
              <a:gd name="csY4" fmla="*/ 0 h 403279"/>
              <a:gd name="csX5" fmla="*/ 1856512 w 1856512"/>
              <a:gd name="csY5" fmla="*/ 403279 h 403279"/>
              <a:gd name="csX6" fmla="*/ 1448079 w 1856512"/>
              <a:gd name="csY6" fmla="*/ 403279 h 403279"/>
              <a:gd name="csX7" fmla="*/ 1002516 w 1856512"/>
              <a:gd name="csY7" fmla="*/ 403279 h 403279"/>
              <a:gd name="csX8" fmla="*/ 519823 w 1856512"/>
              <a:gd name="csY8" fmla="*/ 403279 h 403279"/>
              <a:gd name="csX9" fmla="*/ 0 w 1856512"/>
              <a:gd name="csY9" fmla="*/ 403279 h 403279"/>
              <a:gd name="csX10" fmla="*/ 0 w 1856512"/>
              <a:gd name="csY10" fmla="*/ 0 h 403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6512" h="403279" fill="none" extrusionOk="0">
                <a:moveTo>
                  <a:pt x="0" y="0"/>
                </a:moveTo>
                <a:cubicBezTo>
                  <a:pt x="113889" y="-21103"/>
                  <a:pt x="364880" y="55451"/>
                  <a:pt x="464128" y="0"/>
                </a:cubicBezTo>
                <a:cubicBezTo>
                  <a:pt x="563376" y="-55451"/>
                  <a:pt x="761839" y="26393"/>
                  <a:pt x="891126" y="0"/>
                </a:cubicBezTo>
                <a:cubicBezTo>
                  <a:pt x="1020413" y="-26393"/>
                  <a:pt x="1219386" y="24982"/>
                  <a:pt x="1392384" y="0"/>
                </a:cubicBezTo>
                <a:cubicBezTo>
                  <a:pt x="1565382" y="-24982"/>
                  <a:pt x="1637422" y="13193"/>
                  <a:pt x="1856512" y="0"/>
                </a:cubicBezTo>
                <a:cubicBezTo>
                  <a:pt x="1866507" y="186371"/>
                  <a:pt x="1850916" y="225801"/>
                  <a:pt x="1856512" y="403279"/>
                </a:cubicBezTo>
                <a:cubicBezTo>
                  <a:pt x="1681973" y="423396"/>
                  <a:pt x="1618260" y="375567"/>
                  <a:pt x="1448079" y="403279"/>
                </a:cubicBezTo>
                <a:cubicBezTo>
                  <a:pt x="1277898" y="430991"/>
                  <a:pt x="1173553" y="355149"/>
                  <a:pt x="1002516" y="403279"/>
                </a:cubicBezTo>
                <a:cubicBezTo>
                  <a:pt x="831479" y="451409"/>
                  <a:pt x="683605" y="396511"/>
                  <a:pt x="519823" y="403279"/>
                </a:cubicBezTo>
                <a:cubicBezTo>
                  <a:pt x="356041" y="410047"/>
                  <a:pt x="252536" y="359016"/>
                  <a:pt x="0" y="403279"/>
                </a:cubicBezTo>
                <a:cubicBezTo>
                  <a:pt x="-19777" y="307245"/>
                  <a:pt x="22443" y="85957"/>
                  <a:pt x="0" y="0"/>
                </a:cubicBezTo>
                <a:close/>
              </a:path>
              <a:path w="1856512" h="403279" stroke="0" extrusionOk="0">
                <a:moveTo>
                  <a:pt x="0" y="0"/>
                </a:moveTo>
                <a:cubicBezTo>
                  <a:pt x="172089" y="-32258"/>
                  <a:pt x="361504" y="25597"/>
                  <a:pt x="501258" y="0"/>
                </a:cubicBezTo>
                <a:cubicBezTo>
                  <a:pt x="641012" y="-25597"/>
                  <a:pt x="875006" y="20288"/>
                  <a:pt x="983951" y="0"/>
                </a:cubicBezTo>
                <a:cubicBezTo>
                  <a:pt x="1092896" y="-20288"/>
                  <a:pt x="1257082" y="49591"/>
                  <a:pt x="1448079" y="0"/>
                </a:cubicBezTo>
                <a:cubicBezTo>
                  <a:pt x="1639076" y="-49591"/>
                  <a:pt x="1712546" y="35475"/>
                  <a:pt x="1856512" y="0"/>
                </a:cubicBezTo>
                <a:cubicBezTo>
                  <a:pt x="1891797" y="133738"/>
                  <a:pt x="1846515" y="208145"/>
                  <a:pt x="1856512" y="403279"/>
                </a:cubicBezTo>
                <a:cubicBezTo>
                  <a:pt x="1650313" y="459369"/>
                  <a:pt x="1559426" y="372568"/>
                  <a:pt x="1373819" y="403279"/>
                </a:cubicBezTo>
                <a:cubicBezTo>
                  <a:pt x="1188212" y="433990"/>
                  <a:pt x="1042726" y="365820"/>
                  <a:pt x="909691" y="403279"/>
                </a:cubicBezTo>
                <a:cubicBezTo>
                  <a:pt x="776656" y="440738"/>
                  <a:pt x="667378" y="401575"/>
                  <a:pt x="464128" y="403279"/>
                </a:cubicBezTo>
                <a:cubicBezTo>
                  <a:pt x="260878" y="404983"/>
                  <a:pt x="116584" y="355558"/>
                  <a:pt x="0" y="403279"/>
                </a:cubicBezTo>
                <a:cubicBezTo>
                  <a:pt x="-4022" y="234604"/>
                  <a:pt x="39137" y="982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99"/>
            <a:r>
              <a:rPr lang="en-US" sz="2800" b="1" dirty="0">
                <a:solidFill>
                  <a:srgbClr val="000000"/>
                </a:solidFill>
                <a:latin typeface="Tenorite" panose="00000500000000000000" pitchFamily="2" charset="0"/>
              </a:rPr>
              <a:t>Key point! </a:t>
            </a:r>
          </a:p>
        </p:txBody>
      </p:sp>
      <p:pic>
        <p:nvPicPr>
          <p:cNvPr id="6" name="Picture 5">
            <a:extLst>
              <a:ext uri="{FF2B5EF4-FFF2-40B4-BE49-F238E27FC236}">
                <a16:creationId xmlns:a16="http://schemas.microsoft.com/office/drawing/2014/main" id="{F9C0FC19-E672-C453-7DDF-D5AF4EBEAC85}"/>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346315" y="8065008"/>
            <a:ext cx="1104863" cy="1104863"/>
          </a:xfrm>
          <a:prstGeom prst="rect">
            <a:avLst/>
          </a:prstGeom>
        </p:spPr>
      </p:pic>
      <p:sp>
        <p:nvSpPr>
          <p:cNvPr id="7" name="TextBox 6">
            <a:extLst>
              <a:ext uri="{FF2B5EF4-FFF2-40B4-BE49-F238E27FC236}">
                <a16:creationId xmlns:a16="http://schemas.microsoft.com/office/drawing/2014/main" id="{96765A58-D5CB-DF60-C995-CF46E6E95236}"/>
              </a:ext>
            </a:extLst>
          </p:cNvPr>
          <p:cNvSpPr txBox="1"/>
          <p:nvPr/>
        </p:nvSpPr>
        <p:spPr>
          <a:xfrm>
            <a:off x="304799" y="9443232"/>
            <a:ext cx="16865600" cy="461665"/>
          </a:xfrm>
          <a:prstGeom prst="rect">
            <a:avLst/>
          </a:prstGeom>
          <a:noFill/>
        </p:spPr>
        <p:txBody>
          <a:bodyPr wrap="square" numCol="1" rtlCol="0">
            <a:spAutoFit/>
          </a:bodyPr>
          <a:lstStyle/>
          <a:p>
            <a:pPr defTabSz="291465"/>
            <a:r>
              <a:rPr lang="en-US" sz="800" dirty="0">
                <a:solidFill>
                  <a:schemeClr val="tx1">
                    <a:lumMod val="65000"/>
                    <a:lumOff val="35000"/>
                  </a:schemeClr>
                </a:solidFill>
                <a:latin typeface="Tenorite" panose="00000500000000000000" pitchFamily="2" charset="0"/>
              </a:rPr>
              <a:t>1. To P, et al. The impact of wildfires on mental health: a scoping review. Behavioral Sciences. 2021. 2. Jung YS, et al. Fine particulate matter from 2020 California wildfires and mental health–related emergency department visits. JAMA Network Open. 2025. 3. Casey JA, et al. The 2025 Los Angeles Wildfires and Outpatient Acute Healthcare Utilization. </a:t>
            </a:r>
            <a:r>
              <a:rPr lang="en-US" sz="800" dirty="0" err="1">
                <a:solidFill>
                  <a:schemeClr val="tx1">
                    <a:lumMod val="65000"/>
                    <a:lumOff val="35000"/>
                  </a:schemeClr>
                </a:solidFill>
                <a:latin typeface="Tenorite" panose="00000500000000000000" pitchFamily="2" charset="0"/>
              </a:rPr>
              <a:t>medRxiv</a:t>
            </a:r>
            <a:r>
              <a:rPr lang="en-US" sz="800" dirty="0">
                <a:solidFill>
                  <a:schemeClr val="tx1">
                    <a:lumMod val="65000"/>
                    <a:lumOff val="35000"/>
                  </a:schemeClr>
                </a:solidFill>
                <a:latin typeface="Tenorite" panose="00000500000000000000" pitchFamily="2" charset="0"/>
              </a:rPr>
              <a:t>. 2025  4. Elser H, et al. Wildfire smoke exposure and incident dementia. JAMA Neurology. 2025 5. Adu Mk et al. Children’s psychological reactions to wildfires: a review of recent literature. Current Psychiatry Reports. 2023. 6. </a:t>
            </a:r>
            <a:r>
              <a:rPr lang="en-US" sz="800" dirty="0" err="1">
                <a:solidFill>
                  <a:schemeClr val="tx1">
                    <a:lumMod val="65000"/>
                    <a:lumOff val="35000"/>
                  </a:schemeClr>
                </a:solidFill>
                <a:latin typeface="Tenorite" panose="00000500000000000000" pitchFamily="2" charset="0"/>
              </a:rPr>
              <a:t>Heanoy</a:t>
            </a:r>
            <a:r>
              <a:rPr lang="en-US" sz="800" dirty="0">
                <a:solidFill>
                  <a:schemeClr val="tx1">
                    <a:lumMod val="65000"/>
                    <a:lumOff val="35000"/>
                  </a:schemeClr>
                </a:solidFill>
                <a:latin typeface="Tenorite" panose="00000500000000000000" pitchFamily="2" charset="0"/>
              </a:rPr>
              <a:t> EZ, et al. Impact of natural disasters on mental health: Evidence and implications. In Healthcare 2024. 7. Li A, et al. Vulnerability and recovery: long-term mental and physical health trajectories following climate-related disasters. Social Science &amp; Medicine. 2023</a:t>
            </a:r>
          </a:p>
        </p:txBody>
      </p:sp>
      <p:pic>
        <p:nvPicPr>
          <p:cNvPr id="8" name="Picture 7">
            <a:extLst>
              <a:ext uri="{FF2B5EF4-FFF2-40B4-BE49-F238E27FC236}">
                <a16:creationId xmlns:a16="http://schemas.microsoft.com/office/drawing/2014/main" id="{3FA1ADD6-C2E2-D750-B0B4-260A1253DBD4}"/>
              </a:ext>
            </a:extLst>
          </p:cNvPr>
          <p:cNvPicPr>
            <a:picLocks noChangeAspect="1"/>
          </p:cNvPicPr>
          <p:nvPr/>
        </p:nvPicPr>
        <p:blipFill>
          <a:blip r:embed="rId4"/>
          <a:srcRect b="13435"/>
          <a:stretch>
            <a:fillRect/>
          </a:stretch>
        </p:blipFill>
        <p:spPr>
          <a:xfrm>
            <a:off x="15975488" y="360911"/>
            <a:ext cx="1654098" cy="1431873"/>
          </a:xfrm>
          <a:prstGeom prst="rect">
            <a:avLst/>
          </a:prstGeom>
        </p:spPr>
      </p:pic>
    </p:spTree>
    <p:extLst>
      <p:ext uri="{BB962C8B-B14F-4D97-AF65-F5344CB8AC3E}">
        <p14:creationId xmlns:p14="http://schemas.microsoft.com/office/powerpoint/2010/main" val="119276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F9D68-C0CF-238C-E3C3-7B7D1EB40FC8}"/>
            </a:ext>
          </a:extLst>
        </p:cNvPr>
        <p:cNvGrpSpPr/>
        <p:nvPr/>
      </p:nvGrpSpPr>
      <p:grpSpPr>
        <a:xfrm>
          <a:off x="0" y="0"/>
          <a:ext cx="0" cy="0"/>
          <a:chOff x="0" y="0"/>
          <a:chExt cx="0" cy="0"/>
        </a:xfrm>
      </p:grpSpPr>
      <p:sp>
        <p:nvSpPr>
          <p:cNvPr id="66" name="TextBox 5">
            <a:extLst>
              <a:ext uri="{FF2B5EF4-FFF2-40B4-BE49-F238E27FC236}">
                <a16:creationId xmlns:a16="http://schemas.microsoft.com/office/drawing/2014/main" id="{4076C353-71DA-92C6-E75D-0CC8582D8306}"/>
              </a:ext>
            </a:extLst>
          </p:cNvPr>
          <p:cNvSpPr txBox="1">
            <a:spLocks noGrp="1"/>
          </p:cNvSpPr>
          <p:nvPr>
            <p:ph type="title" idx="4294967295"/>
          </p:nvPr>
        </p:nvSpPr>
        <p:spPr>
          <a:xfrm>
            <a:off x="558800" y="338839"/>
            <a:ext cx="16763999" cy="5770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ts val="4487"/>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Who is most at risk for the mental health effects of fires?</a:t>
            </a:r>
          </a:p>
        </p:txBody>
      </p:sp>
      <p:sp>
        <p:nvSpPr>
          <p:cNvPr id="5" name="TextBox 4">
            <a:extLst>
              <a:ext uri="{FF2B5EF4-FFF2-40B4-BE49-F238E27FC236}">
                <a16:creationId xmlns:a16="http://schemas.microsoft.com/office/drawing/2014/main" id="{31EE1A8D-1B8E-6785-8F10-CC47BA4B83FA}"/>
              </a:ext>
            </a:extLst>
          </p:cNvPr>
          <p:cNvSpPr txBox="1"/>
          <p:nvPr/>
        </p:nvSpPr>
        <p:spPr>
          <a:xfrm>
            <a:off x="406400" y="1191218"/>
            <a:ext cx="16763999" cy="830997"/>
          </a:xfrm>
          <a:prstGeom prst="rect">
            <a:avLst/>
          </a:prstGeom>
          <a:noFill/>
        </p:spPr>
        <p:txBody>
          <a:bodyPr wrap="square" rtlCol="0">
            <a:spAutoFit/>
          </a:bodyPr>
          <a:lstStyle/>
          <a:p>
            <a:pPr>
              <a:buClr>
                <a:schemeClr val="accent6">
                  <a:lumMod val="50000"/>
                </a:schemeClr>
              </a:buClr>
            </a:pPr>
            <a:r>
              <a:rPr lang="en-US" sz="2400" dirty="0">
                <a:latin typeface="Tenorite" panose="00000500000000000000" pitchFamily="2" charset="0"/>
              </a:rPr>
              <a:t>Anyone can experience mental health impacts even if they were not directly in the fire zone. Some people may need extra support or face more impacts, especially:</a:t>
            </a:r>
          </a:p>
        </p:txBody>
      </p:sp>
      <p:sp>
        <p:nvSpPr>
          <p:cNvPr id="60" name="Slide Number Placeholder 13">
            <a:extLst>
              <a:ext uri="{FF2B5EF4-FFF2-40B4-BE49-F238E27FC236}">
                <a16:creationId xmlns:a16="http://schemas.microsoft.com/office/drawing/2014/main" id="{8E44141A-2EE6-6F05-857E-FBCCCCBE6CEE}"/>
              </a:ext>
            </a:extLst>
          </p:cNvPr>
          <p:cNvSpPr txBox="1">
            <a:spLocks/>
          </p:cNvSpPr>
          <p:nvPr/>
        </p:nvSpPr>
        <p:spPr>
          <a:xfrm>
            <a:off x="17322799" y="9593105"/>
            <a:ext cx="255987" cy="232767"/>
          </a:xfrm>
          <a:prstGeom prst="rect">
            <a:avLst/>
          </a:prstGeom>
        </p:spPr>
        <p:txBody>
          <a:bodyPr vert="horz" lIns="91440" tIns="45720" rIns="91440" bIns="45720" rtlCol="0" anchor="ctr"/>
          <a:lstStyle>
            <a:defPPr>
              <a:defRPr lang="en-US"/>
            </a:defPPr>
            <a:lvl1pPr marL="0" algn="r" defTabSz="914400" rtl="0" eaLnBrk="1" latinLnBrk="0" hangingPunct="1">
              <a:defRPr sz="669"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91499">
              <a:defRPr/>
            </a:pPr>
            <a:fld id="{6D22F896-40B5-4ADD-8801-0D06FADFA095}" type="slidenum">
              <a:rPr lang="en-US" sz="1400">
                <a:solidFill>
                  <a:srgbClr val="000000"/>
                </a:solidFill>
                <a:latin typeface="Calibri" panose="020F0502020204030204"/>
              </a:rPr>
              <a:pPr defTabSz="291499">
                <a:defRPr/>
              </a:pPr>
              <a:t>4</a:t>
            </a:fld>
            <a:endParaRPr lang="en-US" sz="1400" dirty="0">
              <a:solidFill>
                <a:srgbClr val="000000"/>
              </a:solidFill>
              <a:latin typeface="Calibri" panose="020F0502020204030204"/>
            </a:endParaRPr>
          </a:p>
        </p:txBody>
      </p:sp>
      <p:sp>
        <p:nvSpPr>
          <p:cNvPr id="2" name="TextBox 1">
            <a:extLst>
              <a:ext uri="{FF2B5EF4-FFF2-40B4-BE49-F238E27FC236}">
                <a16:creationId xmlns:a16="http://schemas.microsoft.com/office/drawing/2014/main" id="{1B13E864-EE92-6A2C-36DF-B168DA5FEE5E}"/>
              </a:ext>
            </a:extLst>
          </p:cNvPr>
          <p:cNvSpPr txBox="1"/>
          <p:nvPr/>
        </p:nvSpPr>
        <p:spPr>
          <a:xfrm>
            <a:off x="1168400" y="2134911"/>
            <a:ext cx="13639800" cy="5801588"/>
          </a:xfrm>
          <a:prstGeom prst="rect">
            <a:avLst/>
          </a:prstGeom>
          <a:noFill/>
        </p:spPr>
        <p:txBody>
          <a:bodyPr wrap="square" numCol="1">
            <a:spAutoFit/>
          </a:bodyPr>
          <a:lstStyle/>
          <a:p>
            <a:pPr marL="287338" indent="-287338">
              <a:spcAft>
                <a:spcPts val="600"/>
              </a:spcAft>
              <a:buClr>
                <a:schemeClr val="accent6">
                  <a:lumMod val="50000"/>
                </a:schemeClr>
              </a:buClr>
              <a:buFont typeface="Arial" panose="020B0604020202020204" pitchFamily="34" charset="0"/>
              <a:buChar char="•"/>
            </a:pPr>
            <a:r>
              <a:rPr lang="en-US" sz="2800" dirty="0">
                <a:latin typeface="Tenorite" panose="00000500000000000000" pitchFamily="2" charset="0"/>
              </a:rPr>
              <a:t>People with </a:t>
            </a:r>
            <a:r>
              <a:rPr lang="en-US" sz="2800" b="1" dirty="0">
                <a:latin typeface="Tenorite" panose="00000500000000000000" pitchFamily="2" charset="0"/>
              </a:rPr>
              <a:t>direct loss, exposure, or injuries: </a:t>
            </a:r>
            <a:r>
              <a:rPr lang="en-US" sz="2800" dirty="0">
                <a:latin typeface="Tenorite" panose="00000500000000000000" pitchFamily="2" charset="0"/>
              </a:rPr>
              <a:t>Lost homes, loved ones, housing changes, or health changes.</a:t>
            </a:r>
          </a:p>
          <a:p>
            <a:pPr marL="287338" indent="-287338">
              <a:spcAft>
                <a:spcPts val="600"/>
              </a:spcAft>
              <a:buClr>
                <a:schemeClr val="accent6">
                  <a:lumMod val="50000"/>
                </a:schemeClr>
              </a:buClr>
              <a:buFont typeface="Arial" panose="020B0604020202020204" pitchFamily="34" charset="0"/>
              <a:buChar char="•"/>
            </a:pPr>
            <a:r>
              <a:rPr lang="en-US" sz="2800" dirty="0">
                <a:latin typeface="Tenorite" panose="00000500000000000000" pitchFamily="2" charset="0"/>
              </a:rPr>
              <a:t>People with previous </a:t>
            </a:r>
            <a:r>
              <a:rPr lang="en-US" sz="2800" b="1" dirty="0">
                <a:latin typeface="Tenorite" panose="00000500000000000000" pitchFamily="2" charset="0"/>
              </a:rPr>
              <a:t>Health Issues</a:t>
            </a:r>
            <a:r>
              <a:rPr lang="en-US" sz="2800" dirty="0">
                <a:latin typeface="Tenorite" panose="00000500000000000000" pitchFamily="2" charset="0"/>
              </a:rPr>
              <a:t>: People already sick or dealing with mental health challenges.</a:t>
            </a:r>
          </a:p>
          <a:p>
            <a:pPr marL="287338" indent="-287338">
              <a:spcAft>
                <a:spcPts val="600"/>
              </a:spcAft>
              <a:buClr>
                <a:schemeClr val="accent6">
                  <a:lumMod val="50000"/>
                </a:schemeClr>
              </a:buClr>
              <a:buFont typeface="Arial" panose="020B0604020202020204" pitchFamily="34" charset="0"/>
              <a:buChar char="•"/>
            </a:pPr>
            <a:r>
              <a:rPr lang="en-US" sz="2800" dirty="0">
                <a:latin typeface="Tenorite" panose="00000500000000000000" pitchFamily="2" charset="0"/>
              </a:rPr>
              <a:t>People with </a:t>
            </a:r>
            <a:r>
              <a:rPr lang="en-US" sz="2800" b="1" dirty="0">
                <a:latin typeface="Tenorite" panose="00000500000000000000" pitchFamily="2" charset="0"/>
              </a:rPr>
              <a:t>past traumas </a:t>
            </a:r>
            <a:r>
              <a:rPr lang="en-US" sz="2800" dirty="0">
                <a:latin typeface="Tenorite" panose="00000500000000000000" pitchFamily="2" charset="0"/>
              </a:rPr>
              <a:t>(or previous fires)</a:t>
            </a:r>
          </a:p>
          <a:p>
            <a:pPr marL="287338" indent="-287338">
              <a:spcAft>
                <a:spcPts val="600"/>
              </a:spcAft>
              <a:buClr>
                <a:schemeClr val="accent6">
                  <a:lumMod val="50000"/>
                </a:schemeClr>
              </a:buClr>
              <a:buFont typeface="Arial" panose="020B0604020202020204" pitchFamily="34" charset="0"/>
              <a:buChar char="•"/>
            </a:pPr>
            <a:r>
              <a:rPr lang="en-US" sz="2800" b="1" dirty="0">
                <a:latin typeface="Tenorite" panose="00000500000000000000" pitchFamily="2" charset="0"/>
              </a:rPr>
              <a:t>Racial or ethnic minorities</a:t>
            </a:r>
            <a:r>
              <a:rPr lang="en-US" sz="2800" dirty="0">
                <a:latin typeface="Tenorite" panose="00000500000000000000" pitchFamily="2" charset="0"/>
              </a:rPr>
              <a:t>: People facing barriers in access to resources and care, economic barriers, and higher exposures or impacts.</a:t>
            </a:r>
          </a:p>
          <a:p>
            <a:pPr marL="287338" indent="-287338">
              <a:spcAft>
                <a:spcPts val="600"/>
              </a:spcAft>
              <a:buClr>
                <a:schemeClr val="accent6">
                  <a:lumMod val="50000"/>
                </a:schemeClr>
              </a:buClr>
              <a:buFont typeface="Arial" panose="020B0604020202020204" pitchFamily="34" charset="0"/>
              <a:buChar char="•"/>
            </a:pPr>
            <a:r>
              <a:rPr lang="en-US" sz="2800" dirty="0">
                <a:latin typeface="Tenorite" panose="00000500000000000000" pitchFamily="2" charset="0"/>
              </a:rPr>
              <a:t>People with </a:t>
            </a:r>
            <a:r>
              <a:rPr lang="en-US" sz="2800" b="1" dirty="0">
                <a:latin typeface="Tenorite" panose="00000500000000000000" pitchFamily="2" charset="0"/>
              </a:rPr>
              <a:t>fewer resources, including</a:t>
            </a:r>
            <a:r>
              <a:rPr lang="en-US" sz="2800" dirty="0">
                <a:latin typeface="Tenorite" panose="00000500000000000000" pitchFamily="2" charset="0"/>
              </a:rPr>
              <a:t> unstable housing, job loss, limited transportation, or less access to services. </a:t>
            </a:r>
          </a:p>
          <a:p>
            <a:pPr marL="287338" indent="-287338">
              <a:spcAft>
                <a:spcPts val="600"/>
              </a:spcAft>
              <a:buClr>
                <a:schemeClr val="accent6">
                  <a:lumMod val="50000"/>
                </a:schemeClr>
              </a:buClr>
              <a:buFont typeface="Arial" panose="020B0604020202020204" pitchFamily="34" charset="0"/>
              <a:buChar char="•"/>
            </a:pPr>
            <a:r>
              <a:rPr lang="en-US" sz="2800" b="1" dirty="0">
                <a:latin typeface="Tenorite" panose="00000500000000000000" pitchFamily="2" charset="0"/>
              </a:rPr>
              <a:t>Workers</a:t>
            </a:r>
            <a:r>
              <a:rPr lang="en-US" sz="2800" dirty="0">
                <a:latin typeface="Tenorite" panose="00000500000000000000" pitchFamily="2" charset="0"/>
              </a:rPr>
              <a:t>, such as firefighters, cleanup crews, caretakers, therapists, or other helpers.</a:t>
            </a:r>
          </a:p>
          <a:p>
            <a:pPr marL="287338" indent="-287338">
              <a:spcAft>
                <a:spcPts val="600"/>
              </a:spcAft>
              <a:buClr>
                <a:schemeClr val="accent6">
                  <a:lumMod val="50000"/>
                </a:schemeClr>
              </a:buClr>
              <a:buFont typeface="Arial" panose="020B0604020202020204" pitchFamily="34" charset="0"/>
              <a:buChar char="•"/>
            </a:pPr>
            <a:r>
              <a:rPr lang="en-US" sz="2800" b="1" dirty="0">
                <a:latin typeface="Tenorite" panose="00000500000000000000" pitchFamily="2" charset="0"/>
              </a:rPr>
              <a:t>Women, youth </a:t>
            </a:r>
            <a:r>
              <a:rPr lang="en-US" sz="2800" dirty="0">
                <a:latin typeface="Tenorite" panose="00000500000000000000" pitchFamily="2" charset="0"/>
              </a:rPr>
              <a:t>(including children and adolescents), or </a:t>
            </a:r>
            <a:r>
              <a:rPr lang="en-US" sz="2800" b="1" dirty="0">
                <a:latin typeface="Tenorite" panose="00000500000000000000" pitchFamily="2" charset="0"/>
              </a:rPr>
              <a:t>older adults</a:t>
            </a:r>
          </a:p>
          <a:p>
            <a:pPr marL="287338" indent="-287338">
              <a:spcAft>
                <a:spcPts val="600"/>
              </a:spcAft>
              <a:buClr>
                <a:schemeClr val="accent6">
                  <a:lumMod val="50000"/>
                </a:schemeClr>
              </a:buClr>
              <a:buFont typeface="Arial" panose="020B0604020202020204" pitchFamily="34" charset="0"/>
              <a:buChar char="•"/>
            </a:pPr>
            <a:r>
              <a:rPr lang="en-US" sz="2800" b="1" dirty="0">
                <a:latin typeface="Tenorite" panose="00000500000000000000" pitchFamily="2" charset="0"/>
              </a:rPr>
              <a:t>People in several of these groups </a:t>
            </a:r>
            <a:r>
              <a:rPr lang="en-US" sz="2800" dirty="0">
                <a:latin typeface="Tenorite" panose="00000500000000000000" pitchFamily="2" charset="0"/>
              </a:rPr>
              <a:t>may face increased stress and barriers to support. </a:t>
            </a:r>
          </a:p>
        </p:txBody>
      </p:sp>
      <p:sp>
        <p:nvSpPr>
          <p:cNvPr id="13" name="TextBox 12">
            <a:extLst>
              <a:ext uri="{FF2B5EF4-FFF2-40B4-BE49-F238E27FC236}">
                <a16:creationId xmlns:a16="http://schemas.microsoft.com/office/drawing/2014/main" id="{39505B63-0203-0EB9-A2EA-E319626FEF71}"/>
              </a:ext>
            </a:extLst>
          </p:cNvPr>
          <p:cNvSpPr txBox="1"/>
          <p:nvPr/>
        </p:nvSpPr>
        <p:spPr>
          <a:xfrm>
            <a:off x="558801" y="8336937"/>
            <a:ext cx="16611598" cy="954107"/>
          </a:xfrm>
          <a:prstGeom prst="rect">
            <a:avLst/>
          </a:prstGeom>
          <a:solidFill>
            <a:schemeClr val="bg2"/>
          </a:solidFill>
        </p:spPr>
        <p:txBody>
          <a:bodyPr wrap="square">
            <a:spAutoFit/>
          </a:bodyPr>
          <a:lstStyle/>
          <a:p>
            <a:pPr algn="ctr"/>
            <a:r>
              <a:rPr lang="en-US" sz="2800" dirty="0">
                <a:solidFill>
                  <a:srgbClr val="0070C0"/>
                </a:solidFill>
                <a:latin typeface="Tenorite" panose="00000500000000000000" pitchFamily="2" charset="0"/>
              </a:rPr>
              <a:t>Discussion: </a:t>
            </a:r>
            <a:r>
              <a:rPr lang="en-US" sz="2800" dirty="0">
                <a:solidFill>
                  <a:schemeClr val="tx1"/>
                </a:solidFill>
                <a:latin typeface="Tenorite" panose="00000500000000000000" pitchFamily="2" charset="0"/>
              </a:rPr>
              <a:t>Have you ever felt any mental health changes during smoke events from wildfires or fires? Who </a:t>
            </a:r>
            <a:r>
              <a:rPr lang="en-US" sz="2800" dirty="0">
                <a:latin typeface="Tenorite" panose="00000500000000000000" pitchFamily="2" charset="0"/>
              </a:rPr>
              <a:t>in your family or community is more vulnerable to mental health </a:t>
            </a:r>
            <a:r>
              <a:rPr lang="en-US" sz="2800" dirty="0" err="1">
                <a:latin typeface="Tenorite" panose="00000500000000000000" pitchFamily="2" charset="0"/>
              </a:rPr>
              <a:t>health</a:t>
            </a:r>
            <a:r>
              <a:rPr lang="en-US" sz="2800" dirty="0">
                <a:latin typeface="Tenorite" panose="00000500000000000000" pitchFamily="2" charset="0"/>
              </a:rPr>
              <a:t> effects of fire smoke?</a:t>
            </a:r>
            <a:r>
              <a:rPr lang="en-US" sz="2800" dirty="0">
                <a:solidFill>
                  <a:schemeClr val="tx1"/>
                </a:solidFill>
                <a:latin typeface="Tenorite" panose="00000500000000000000" pitchFamily="2" charset="0"/>
              </a:rPr>
              <a:t> </a:t>
            </a:r>
            <a:endParaRPr lang="en-US" sz="2800" dirty="0"/>
          </a:p>
        </p:txBody>
      </p:sp>
      <p:sp>
        <p:nvSpPr>
          <p:cNvPr id="11" name="TextBox 10">
            <a:extLst>
              <a:ext uri="{FF2B5EF4-FFF2-40B4-BE49-F238E27FC236}">
                <a16:creationId xmlns:a16="http://schemas.microsoft.com/office/drawing/2014/main" id="{24CCCEC7-96FA-99C8-8C37-3F03ED854B87}"/>
              </a:ext>
            </a:extLst>
          </p:cNvPr>
          <p:cNvSpPr txBox="1"/>
          <p:nvPr/>
        </p:nvSpPr>
        <p:spPr>
          <a:xfrm>
            <a:off x="304799" y="9443232"/>
            <a:ext cx="16865600" cy="461665"/>
          </a:xfrm>
          <a:prstGeom prst="rect">
            <a:avLst/>
          </a:prstGeom>
          <a:noFill/>
        </p:spPr>
        <p:txBody>
          <a:bodyPr wrap="square" numCol="1" rtlCol="0">
            <a:spAutoFit/>
          </a:bodyPr>
          <a:lstStyle/>
          <a:p>
            <a:pPr defTabSz="291465"/>
            <a:r>
              <a:rPr lang="en-US" sz="800" dirty="0">
                <a:solidFill>
                  <a:schemeClr val="tx1">
                    <a:lumMod val="65000"/>
                    <a:lumOff val="35000"/>
                  </a:schemeClr>
                </a:solidFill>
                <a:latin typeface="Tenorite" panose="00000500000000000000" pitchFamily="2" charset="0"/>
              </a:rPr>
              <a:t>1. To P, et al. The impact of wildfires on mental health: a scoping review. Behavioral Sciences. 2021. 2. Jung YS, et al. Fine particulate matter from 2020 California wildfires and mental health–related emergency department visits. JAMA Network Open. 2025. 3. Casey JA, et al. The 2025 Los Angeles Wildfires and Outpatient Acute Healthcare Utilization. </a:t>
            </a:r>
            <a:r>
              <a:rPr lang="en-US" sz="800" dirty="0" err="1">
                <a:solidFill>
                  <a:schemeClr val="tx1">
                    <a:lumMod val="65000"/>
                    <a:lumOff val="35000"/>
                  </a:schemeClr>
                </a:solidFill>
                <a:latin typeface="Tenorite" panose="00000500000000000000" pitchFamily="2" charset="0"/>
              </a:rPr>
              <a:t>medRxiv</a:t>
            </a:r>
            <a:r>
              <a:rPr lang="en-US" sz="800" dirty="0">
                <a:solidFill>
                  <a:schemeClr val="tx1">
                    <a:lumMod val="65000"/>
                    <a:lumOff val="35000"/>
                  </a:schemeClr>
                </a:solidFill>
                <a:latin typeface="Tenorite" panose="00000500000000000000" pitchFamily="2" charset="0"/>
              </a:rPr>
              <a:t>. 2025  4. Elser H, et al. Wildfire smoke exposure and incident dementia. JAMA Neurology. 2025 5. Adu Mk et al. Children’s psychological reactions to wildfires: a review of recent literature. Current Psychiatry Reports. 2023. 6. </a:t>
            </a:r>
            <a:r>
              <a:rPr lang="en-US" sz="800" dirty="0" err="1">
                <a:solidFill>
                  <a:schemeClr val="tx1">
                    <a:lumMod val="65000"/>
                    <a:lumOff val="35000"/>
                  </a:schemeClr>
                </a:solidFill>
                <a:latin typeface="Tenorite" panose="00000500000000000000" pitchFamily="2" charset="0"/>
              </a:rPr>
              <a:t>Heanoy</a:t>
            </a:r>
            <a:r>
              <a:rPr lang="en-US" sz="800" dirty="0">
                <a:solidFill>
                  <a:schemeClr val="tx1">
                    <a:lumMod val="65000"/>
                    <a:lumOff val="35000"/>
                  </a:schemeClr>
                </a:solidFill>
                <a:latin typeface="Tenorite" panose="00000500000000000000" pitchFamily="2" charset="0"/>
              </a:rPr>
              <a:t> EZ, et al. Impact of natural disasters on mental health: Evidence and implications. In Healthcare 2024. 7. Li A, et al. Vulnerability and recovery: long-term mental and physical health trajectories following climate-related disasters. Social Science &amp; Medicine. 2023</a:t>
            </a:r>
          </a:p>
        </p:txBody>
      </p:sp>
      <p:pic>
        <p:nvPicPr>
          <p:cNvPr id="4" name="Graphic 3" descr="Brain in head outline">
            <a:extLst>
              <a:ext uri="{FF2B5EF4-FFF2-40B4-BE49-F238E27FC236}">
                <a16:creationId xmlns:a16="http://schemas.microsoft.com/office/drawing/2014/main" id="{E9DC15BE-B6FF-8991-19A6-C74E1B3E9B4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915109" y="2168778"/>
            <a:ext cx="1823491" cy="1823491"/>
          </a:xfrm>
          <a:prstGeom prst="rect">
            <a:avLst/>
          </a:prstGeom>
        </p:spPr>
      </p:pic>
    </p:spTree>
    <p:extLst>
      <p:ext uri="{BB962C8B-B14F-4D97-AF65-F5344CB8AC3E}">
        <p14:creationId xmlns:p14="http://schemas.microsoft.com/office/powerpoint/2010/main" val="1879473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32723-6DF6-7F4B-479E-6733F88A57C7}"/>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9D82C1E-D292-F4ED-089D-331668E852E7}"/>
              </a:ext>
            </a:extLst>
          </p:cNvPr>
          <p:cNvSpPr>
            <a:spLocks noGrp="1"/>
          </p:cNvSpPr>
          <p:nvPr>
            <p:ph type="sldNum" sz="quarter" idx="12"/>
          </p:nvPr>
        </p:nvSpPr>
        <p:spPr>
          <a:xfrm>
            <a:off x="15684243" y="9683005"/>
            <a:ext cx="2133600" cy="365125"/>
          </a:xfrm>
        </p:spPr>
        <p:txBody>
          <a:bodyPr/>
          <a:lstStyle/>
          <a:p>
            <a:fld id="{6D22F896-40B5-4ADD-8801-0D06FADFA095}" type="slidenum">
              <a:rPr lang="en-US" sz="900" smtClean="0"/>
              <a:t>5</a:t>
            </a:fld>
            <a:endParaRPr lang="en-US" sz="900" dirty="0"/>
          </a:p>
        </p:txBody>
      </p:sp>
      <p:sp>
        <p:nvSpPr>
          <p:cNvPr id="6" name="TextBox 5">
            <a:extLst>
              <a:ext uri="{FF2B5EF4-FFF2-40B4-BE49-F238E27FC236}">
                <a16:creationId xmlns:a16="http://schemas.microsoft.com/office/drawing/2014/main" id="{22B8C140-31E7-51FC-685D-6D7ED3FA0DDE}"/>
              </a:ext>
            </a:extLst>
          </p:cNvPr>
          <p:cNvSpPr txBox="1"/>
          <p:nvPr/>
        </p:nvSpPr>
        <p:spPr>
          <a:xfrm>
            <a:off x="482600" y="420984"/>
            <a:ext cx="16916400" cy="577081"/>
          </a:xfrm>
          <a:prstGeom prst="rect">
            <a:avLst/>
          </a:prstGeom>
        </p:spPr>
        <p:txBody>
          <a:bodyPr wrap="square" lIns="0" tIns="0" rIns="0" bIns="0" rtlCol="0" anchor="t">
            <a:spAutoFit/>
          </a:bodyPr>
          <a:lstStyle/>
          <a:p>
            <a:pPr algn="ct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Community emotions after a fire</a:t>
            </a:r>
          </a:p>
        </p:txBody>
      </p:sp>
      <p:sp>
        <p:nvSpPr>
          <p:cNvPr id="10" name="TextBox 9">
            <a:extLst>
              <a:ext uri="{FF2B5EF4-FFF2-40B4-BE49-F238E27FC236}">
                <a16:creationId xmlns:a16="http://schemas.microsoft.com/office/drawing/2014/main" id="{13DE9455-CA97-3E34-F9E5-6FE0380AF7EF}"/>
              </a:ext>
            </a:extLst>
          </p:cNvPr>
          <p:cNvSpPr txBox="1"/>
          <p:nvPr/>
        </p:nvSpPr>
        <p:spPr>
          <a:xfrm>
            <a:off x="206076" y="9716943"/>
            <a:ext cx="17345324" cy="246221"/>
          </a:xfrm>
          <a:prstGeom prst="rect">
            <a:avLst/>
          </a:prstGeom>
          <a:noFill/>
        </p:spPr>
        <p:txBody>
          <a:bodyPr wrap="square" rtlCol="0">
            <a:spAutoFit/>
          </a:bodyPr>
          <a:lstStyle/>
          <a:p>
            <a:r>
              <a:rPr lang="en-US" sz="1000" dirty="0">
                <a:solidFill>
                  <a:schemeClr val="tx1">
                    <a:lumMod val="65000"/>
                    <a:lumOff val="35000"/>
                  </a:schemeClr>
                </a:solidFill>
                <a:latin typeface="Tenorite" panose="00000500000000000000" pitchFamily="2" charset="0"/>
              </a:rPr>
              <a:t>Adapted from </a:t>
            </a:r>
            <a:r>
              <a:rPr lang="en-US" sz="1000" dirty="0" err="1">
                <a:solidFill>
                  <a:schemeClr val="tx1">
                    <a:lumMod val="65000"/>
                    <a:lumOff val="35000"/>
                  </a:schemeClr>
                </a:solidFill>
                <a:latin typeface="Tenorite" panose="00000500000000000000" pitchFamily="2" charset="0"/>
              </a:rPr>
              <a:t>Zunin</a:t>
            </a:r>
            <a:r>
              <a:rPr lang="en-US" sz="1000" dirty="0">
                <a:solidFill>
                  <a:schemeClr val="tx1">
                    <a:lumMod val="65000"/>
                    <a:lumOff val="35000"/>
                  </a:schemeClr>
                </a:solidFill>
                <a:latin typeface="Tenorite" panose="00000500000000000000" pitchFamily="2" charset="0"/>
              </a:rPr>
              <a:t> &amp; Myers ‘Six stages of psychological response to a disaster’ as cited in Training Manual for Mental Health and Human Service Workers in Major Disasters, U.S. Department of Health and Human Services (2000)</a:t>
            </a:r>
          </a:p>
        </p:txBody>
      </p:sp>
      <p:sp>
        <p:nvSpPr>
          <p:cNvPr id="1054" name="Content Placeholder 2">
            <a:extLst>
              <a:ext uri="{FF2B5EF4-FFF2-40B4-BE49-F238E27FC236}">
                <a16:creationId xmlns:a16="http://schemas.microsoft.com/office/drawing/2014/main" id="{1F41908A-8CCD-7A44-53E2-7CF7E3BE0106}"/>
              </a:ext>
            </a:extLst>
          </p:cNvPr>
          <p:cNvSpPr txBox="1">
            <a:spLocks/>
          </p:cNvSpPr>
          <p:nvPr/>
        </p:nvSpPr>
        <p:spPr>
          <a:xfrm>
            <a:off x="508367" y="1078829"/>
            <a:ext cx="16890633" cy="1062585"/>
          </a:xfrm>
          <a:prstGeom prst="rect">
            <a:avLst/>
          </a:prstGeom>
          <a:noFill/>
        </p:spPr>
        <p:txBody>
          <a:bodyPr vert="horz" lIns="0" tIns="45720" rIns="0" bIns="45720" rtlCol="0">
            <a:noAutofit/>
          </a:bodyPr>
          <a:lstStyle>
            <a:lvl1pPr marL="58293" indent="-58293" algn="l" defTabSz="582930"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31"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17"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03"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589"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a:lstStyle>
          <a:p>
            <a:pPr marL="0" indent="0">
              <a:buClr>
                <a:schemeClr val="tx2">
                  <a:lumMod val="75000"/>
                </a:schemeClr>
              </a:buClr>
              <a:buNone/>
            </a:pPr>
            <a:r>
              <a:rPr lang="en-US" sz="2400" dirty="0"/>
              <a:t>The figure below illustrates potential emotional highs and lows within the community following a disaster, such as a large fire. This may not exactly match an individual’s emotional journey, but it serves as an example of common community-wide emotional fluctuations.</a:t>
            </a:r>
          </a:p>
        </p:txBody>
      </p:sp>
      <p:sp>
        <p:nvSpPr>
          <p:cNvPr id="1055" name="TextBox 1054">
            <a:extLst>
              <a:ext uri="{FF2B5EF4-FFF2-40B4-BE49-F238E27FC236}">
                <a16:creationId xmlns:a16="http://schemas.microsoft.com/office/drawing/2014/main" id="{EA6499AB-75A3-AD45-E2BA-14F4894ECD21}"/>
              </a:ext>
            </a:extLst>
          </p:cNvPr>
          <p:cNvSpPr txBox="1"/>
          <p:nvPr/>
        </p:nvSpPr>
        <p:spPr>
          <a:xfrm>
            <a:off x="10007599" y="2204035"/>
            <a:ext cx="7788473" cy="7478970"/>
          </a:xfrm>
          <a:prstGeom prst="rect">
            <a:avLst/>
          </a:prstGeom>
          <a:noFill/>
        </p:spPr>
        <p:txBody>
          <a:bodyPr wrap="square" rtlCol="0">
            <a:spAutoFit/>
          </a:bodyPr>
          <a:lstStyle/>
          <a:p>
            <a:r>
              <a:rPr lang="en-US" sz="2400" b="1" dirty="0">
                <a:latin typeface="Tenorite" panose="00000500000000000000" pitchFamily="2" charset="0"/>
              </a:rPr>
              <a:t>What may be helpful to understand from this figure</a:t>
            </a:r>
            <a:r>
              <a:rPr lang="en-US" sz="2400" dirty="0">
                <a:latin typeface="Tenorite" panose="00000500000000000000" pitchFamily="2" charset="0"/>
              </a:rPr>
              <a:t>:</a:t>
            </a:r>
          </a:p>
          <a:p>
            <a:pPr marL="285750" indent="-285750">
              <a:buFont typeface="Arial" panose="020B0604020202020204" pitchFamily="34" charset="0"/>
              <a:buChar char="•"/>
            </a:pPr>
            <a:r>
              <a:rPr lang="en-US" sz="2400" dirty="0">
                <a:latin typeface="Tenorite" panose="00000500000000000000" pitchFamily="2" charset="0"/>
              </a:rPr>
              <a:t>Recovery is not a straight line. People and communities may feel strong, exhausted, discouraged, and hopeful at different points; expect ups and downs long after the disaster. Emotional recovery is an ongoing, long-term journey. </a:t>
            </a:r>
          </a:p>
          <a:p>
            <a:pPr marL="285750" indent="-285750">
              <a:buFont typeface="Arial" panose="020B0604020202020204" pitchFamily="34" charset="0"/>
              <a:buChar char="•"/>
            </a:pPr>
            <a:r>
              <a:rPr lang="en-US" sz="2400" dirty="0">
                <a:latin typeface="Tenorite" panose="00000500000000000000" pitchFamily="2" charset="0"/>
              </a:rPr>
              <a:t>Emotions and timelines can vary widely across people, losses, and situations.  </a:t>
            </a:r>
          </a:p>
          <a:p>
            <a:pPr marL="285750" indent="-285750">
              <a:buFont typeface="Arial" panose="020B0604020202020204" pitchFamily="34" charset="0"/>
              <a:buChar char="•"/>
            </a:pPr>
            <a:r>
              <a:rPr lang="en-US" sz="2400" dirty="0">
                <a:latin typeface="Tenorite" panose="00000500000000000000" pitchFamily="2" charset="0"/>
              </a:rPr>
              <a:t>Secondary stressors (related to living life, such as housing impacts) can create high levels of continuing stress and effort in emotional adjustment. </a:t>
            </a:r>
          </a:p>
          <a:p>
            <a:pPr marL="285750" indent="-285750">
              <a:buFont typeface="Arial" panose="020B0604020202020204" pitchFamily="34" charset="0"/>
              <a:buChar char="•"/>
            </a:pPr>
            <a:r>
              <a:rPr lang="en-US" sz="2400" dirty="0">
                <a:latin typeface="Tenorite" panose="00000500000000000000" pitchFamily="2" charset="0"/>
              </a:rPr>
              <a:t>Fire anniversaries, smoky days, evacuation alerts, insurance deadlines, rebuilding delays, or other triggers can bring feelings back.</a:t>
            </a:r>
          </a:p>
          <a:p>
            <a:pPr marL="285750" indent="-285750">
              <a:buFont typeface="Arial" panose="020B0604020202020204" pitchFamily="34" charset="0"/>
              <a:buChar char="•"/>
            </a:pPr>
            <a:r>
              <a:rPr lang="en-US" sz="2400" dirty="0">
                <a:latin typeface="Tenorite" panose="00000500000000000000" pitchFamily="2" charset="0"/>
              </a:rPr>
              <a:t>Additional stressors and factors can compound. Examples: </a:t>
            </a:r>
          </a:p>
          <a:p>
            <a:pPr marL="568325" lvl="1" indent="-222250">
              <a:buFont typeface="Arial" panose="020B0604020202020204" pitchFamily="34" charset="0"/>
              <a:buChar char="•"/>
            </a:pPr>
            <a:r>
              <a:rPr lang="en-US" sz="2400" dirty="0">
                <a:latin typeface="Tenorite" panose="00000500000000000000" pitchFamily="2" charset="0"/>
              </a:rPr>
              <a:t>A child losing their home and their school</a:t>
            </a:r>
          </a:p>
          <a:p>
            <a:pPr marL="568325" lvl="1" indent="-222250">
              <a:buFont typeface="Arial" panose="020B0604020202020204" pitchFamily="34" charset="0"/>
              <a:buChar char="•"/>
            </a:pPr>
            <a:r>
              <a:rPr lang="en-US" sz="2400" dirty="0">
                <a:latin typeface="Tenorite" panose="00000500000000000000" pitchFamily="2" charset="0"/>
              </a:rPr>
              <a:t>A person may be dealing with wildfire damage, housing problems, insurance claims, family illness, and another fire season approaching… plus more. </a:t>
            </a:r>
          </a:p>
        </p:txBody>
      </p:sp>
      <p:sp>
        <p:nvSpPr>
          <p:cNvPr id="1056" name="Rectangle 1055">
            <a:extLst>
              <a:ext uri="{FF2B5EF4-FFF2-40B4-BE49-F238E27FC236}">
                <a16:creationId xmlns:a16="http://schemas.microsoft.com/office/drawing/2014/main" id="{164FCBE8-BA58-1BA4-8FE6-165FA7570B04}"/>
              </a:ext>
            </a:extLst>
          </p:cNvPr>
          <p:cNvSpPr/>
          <p:nvPr/>
        </p:nvSpPr>
        <p:spPr>
          <a:xfrm>
            <a:off x="615250" y="8450573"/>
            <a:ext cx="9392349" cy="1205450"/>
          </a:xfrm>
          <a:custGeom>
            <a:avLst/>
            <a:gdLst>
              <a:gd name="csX0" fmla="*/ 0 w 9392349"/>
              <a:gd name="csY0" fmla="*/ 0 h 1205450"/>
              <a:gd name="csX1" fmla="*/ 305251 w 9392349"/>
              <a:gd name="csY1" fmla="*/ 0 h 1205450"/>
              <a:gd name="csX2" fmla="*/ 1080120 w 9392349"/>
              <a:gd name="csY2" fmla="*/ 0 h 1205450"/>
              <a:gd name="csX3" fmla="*/ 1573218 w 9392349"/>
              <a:gd name="csY3" fmla="*/ 0 h 1205450"/>
              <a:gd name="csX4" fmla="*/ 2160240 w 9392349"/>
              <a:gd name="csY4" fmla="*/ 0 h 1205450"/>
              <a:gd name="csX5" fmla="*/ 2935109 w 9392349"/>
              <a:gd name="csY5" fmla="*/ 0 h 1205450"/>
              <a:gd name="csX6" fmla="*/ 3334284 w 9392349"/>
              <a:gd name="csY6" fmla="*/ 0 h 1205450"/>
              <a:gd name="csX7" fmla="*/ 3639535 w 9392349"/>
              <a:gd name="csY7" fmla="*/ 0 h 1205450"/>
              <a:gd name="csX8" fmla="*/ 4320481 w 9392349"/>
              <a:gd name="csY8" fmla="*/ 0 h 1205450"/>
              <a:gd name="csX9" fmla="*/ 5095349 w 9392349"/>
              <a:gd name="csY9" fmla="*/ 0 h 1205450"/>
              <a:gd name="csX10" fmla="*/ 5870218 w 9392349"/>
              <a:gd name="csY10" fmla="*/ 0 h 1205450"/>
              <a:gd name="csX11" fmla="*/ 6175469 w 9392349"/>
              <a:gd name="csY11" fmla="*/ 0 h 1205450"/>
              <a:gd name="csX12" fmla="*/ 6668568 w 9392349"/>
              <a:gd name="csY12" fmla="*/ 0 h 1205450"/>
              <a:gd name="csX13" fmla="*/ 6973819 w 9392349"/>
              <a:gd name="csY13" fmla="*/ 0 h 1205450"/>
              <a:gd name="csX14" fmla="*/ 7560841 w 9392349"/>
              <a:gd name="csY14" fmla="*/ 0 h 1205450"/>
              <a:gd name="csX15" fmla="*/ 7960016 w 9392349"/>
              <a:gd name="csY15" fmla="*/ 0 h 1205450"/>
              <a:gd name="csX16" fmla="*/ 8359191 w 9392349"/>
              <a:gd name="csY16" fmla="*/ 0 h 1205450"/>
              <a:gd name="csX17" fmla="*/ 8852289 w 9392349"/>
              <a:gd name="csY17" fmla="*/ 0 h 1205450"/>
              <a:gd name="csX18" fmla="*/ 9392349 w 9392349"/>
              <a:gd name="csY18" fmla="*/ 0 h 1205450"/>
              <a:gd name="csX19" fmla="*/ 9392349 w 9392349"/>
              <a:gd name="csY19" fmla="*/ 401817 h 1205450"/>
              <a:gd name="csX20" fmla="*/ 9392349 w 9392349"/>
              <a:gd name="csY20" fmla="*/ 779524 h 1205450"/>
              <a:gd name="csX21" fmla="*/ 9392349 w 9392349"/>
              <a:gd name="csY21" fmla="*/ 1205450 h 1205450"/>
              <a:gd name="csX22" fmla="*/ 8617480 w 9392349"/>
              <a:gd name="csY22" fmla="*/ 1205450 h 1205450"/>
              <a:gd name="csX23" fmla="*/ 8312229 w 9392349"/>
              <a:gd name="csY23" fmla="*/ 1205450 h 1205450"/>
              <a:gd name="csX24" fmla="*/ 7631284 w 9392349"/>
              <a:gd name="csY24" fmla="*/ 1205450 h 1205450"/>
              <a:gd name="csX25" fmla="*/ 6950338 w 9392349"/>
              <a:gd name="csY25" fmla="*/ 1205450 h 1205450"/>
              <a:gd name="csX26" fmla="*/ 6175469 w 9392349"/>
              <a:gd name="csY26" fmla="*/ 1205450 h 1205450"/>
              <a:gd name="csX27" fmla="*/ 5870218 w 9392349"/>
              <a:gd name="csY27" fmla="*/ 1205450 h 1205450"/>
              <a:gd name="csX28" fmla="*/ 5564967 w 9392349"/>
              <a:gd name="csY28" fmla="*/ 1205450 h 1205450"/>
              <a:gd name="csX29" fmla="*/ 5259715 w 9392349"/>
              <a:gd name="csY29" fmla="*/ 1205450 h 1205450"/>
              <a:gd name="csX30" fmla="*/ 4860541 w 9392349"/>
              <a:gd name="csY30" fmla="*/ 1205450 h 1205450"/>
              <a:gd name="csX31" fmla="*/ 4273519 w 9392349"/>
              <a:gd name="csY31" fmla="*/ 1205450 h 1205450"/>
              <a:gd name="csX32" fmla="*/ 3874344 w 9392349"/>
              <a:gd name="csY32" fmla="*/ 1205450 h 1205450"/>
              <a:gd name="csX33" fmla="*/ 3099475 w 9392349"/>
              <a:gd name="csY33" fmla="*/ 1205450 h 1205450"/>
              <a:gd name="csX34" fmla="*/ 2606377 w 9392349"/>
              <a:gd name="csY34" fmla="*/ 1205450 h 1205450"/>
              <a:gd name="csX35" fmla="*/ 2113279 w 9392349"/>
              <a:gd name="csY35" fmla="*/ 1205450 h 1205450"/>
              <a:gd name="csX36" fmla="*/ 1620180 w 9392349"/>
              <a:gd name="csY36" fmla="*/ 1205450 h 1205450"/>
              <a:gd name="csX37" fmla="*/ 939235 w 9392349"/>
              <a:gd name="csY37" fmla="*/ 1205450 h 1205450"/>
              <a:gd name="csX38" fmla="*/ 633984 w 9392349"/>
              <a:gd name="csY38" fmla="*/ 1205450 h 1205450"/>
              <a:gd name="csX39" fmla="*/ 0 w 9392349"/>
              <a:gd name="csY39" fmla="*/ 1205450 h 1205450"/>
              <a:gd name="csX40" fmla="*/ 0 w 9392349"/>
              <a:gd name="csY40" fmla="*/ 839797 h 1205450"/>
              <a:gd name="csX41" fmla="*/ 0 w 9392349"/>
              <a:gd name="csY41" fmla="*/ 425926 h 1205450"/>
              <a:gd name="csX42" fmla="*/ 0 w 9392349"/>
              <a:gd name="csY42" fmla="*/ 0 h 12054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9392349" h="1205450" fill="none" extrusionOk="0">
                <a:moveTo>
                  <a:pt x="0" y="0"/>
                </a:moveTo>
                <a:cubicBezTo>
                  <a:pt x="133818" y="-24910"/>
                  <a:pt x="178596" y="13117"/>
                  <a:pt x="305251" y="0"/>
                </a:cubicBezTo>
                <a:cubicBezTo>
                  <a:pt x="431906" y="-13117"/>
                  <a:pt x="923442" y="58356"/>
                  <a:pt x="1080120" y="0"/>
                </a:cubicBezTo>
                <a:cubicBezTo>
                  <a:pt x="1236798" y="-58356"/>
                  <a:pt x="1402708" y="20223"/>
                  <a:pt x="1573218" y="0"/>
                </a:cubicBezTo>
                <a:cubicBezTo>
                  <a:pt x="1743728" y="-20223"/>
                  <a:pt x="1977597" y="51025"/>
                  <a:pt x="2160240" y="0"/>
                </a:cubicBezTo>
                <a:cubicBezTo>
                  <a:pt x="2342883" y="-51025"/>
                  <a:pt x="2638808" y="3672"/>
                  <a:pt x="2935109" y="0"/>
                </a:cubicBezTo>
                <a:cubicBezTo>
                  <a:pt x="3231410" y="-3672"/>
                  <a:pt x="3143524" y="23124"/>
                  <a:pt x="3334284" y="0"/>
                </a:cubicBezTo>
                <a:cubicBezTo>
                  <a:pt x="3525045" y="-23124"/>
                  <a:pt x="3534228" y="3683"/>
                  <a:pt x="3639535" y="0"/>
                </a:cubicBezTo>
                <a:cubicBezTo>
                  <a:pt x="3744842" y="-3683"/>
                  <a:pt x="4106957" y="62250"/>
                  <a:pt x="4320481" y="0"/>
                </a:cubicBezTo>
                <a:cubicBezTo>
                  <a:pt x="4534005" y="-62250"/>
                  <a:pt x="4869996" y="42515"/>
                  <a:pt x="5095349" y="0"/>
                </a:cubicBezTo>
                <a:cubicBezTo>
                  <a:pt x="5320702" y="-42515"/>
                  <a:pt x="5567729" y="19648"/>
                  <a:pt x="5870218" y="0"/>
                </a:cubicBezTo>
                <a:cubicBezTo>
                  <a:pt x="6172707" y="-19648"/>
                  <a:pt x="6056717" y="12509"/>
                  <a:pt x="6175469" y="0"/>
                </a:cubicBezTo>
                <a:cubicBezTo>
                  <a:pt x="6294221" y="-12509"/>
                  <a:pt x="6458207" y="10910"/>
                  <a:pt x="6668568" y="0"/>
                </a:cubicBezTo>
                <a:cubicBezTo>
                  <a:pt x="6878929" y="-10910"/>
                  <a:pt x="6892234" y="28107"/>
                  <a:pt x="6973819" y="0"/>
                </a:cubicBezTo>
                <a:cubicBezTo>
                  <a:pt x="7055404" y="-28107"/>
                  <a:pt x="7438010" y="54680"/>
                  <a:pt x="7560841" y="0"/>
                </a:cubicBezTo>
                <a:cubicBezTo>
                  <a:pt x="7683672" y="-54680"/>
                  <a:pt x="7874081" y="24574"/>
                  <a:pt x="7960016" y="0"/>
                </a:cubicBezTo>
                <a:cubicBezTo>
                  <a:pt x="8045952" y="-24574"/>
                  <a:pt x="8197231" y="15380"/>
                  <a:pt x="8359191" y="0"/>
                </a:cubicBezTo>
                <a:cubicBezTo>
                  <a:pt x="8521152" y="-15380"/>
                  <a:pt x="8699644" y="57432"/>
                  <a:pt x="8852289" y="0"/>
                </a:cubicBezTo>
                <a:cubicBezTo>
                  <a:pt x="9004934" y="-57432"/>
                  <a:pt x="9174322" y="3211"/>
                  <a:pt x="9392349" y="0"/>
                </a:cubicBezTo>
                <a:cubicBezTo>
                  <a:pt x="9411490" y="124457"/>
                  <a:pt x="9380343" y="313796"/>
                  <a:pt x="9392349" y="401817"/>
                </a:cubicBezTo>
                <a:cubicBezTo>
                  <a:pt x="9404355" y="489838"/>
                  <a:pt x="9388939" y="658062"/>
                  <a:pt x="9392349" y="779524"/>
                </a:cubicBezTo>
                <a:cubicBezTo>
                  <a:pt x="9395759" y="900986"/>
                  <a:pt x="9348287" y="1093730"/>
                  <a:pt x="9392349" y="1205450"/>
                </a:cubicBezTo>
                <a:cubicBezTo>
                  <a:pt x="9107677" y="1218214"/>
                  <a:pt x="8790897" y="1120733"/>
                  <a:pt x="8617480" y="1205450"/>
                </a:cubicBezTo>
                <a:cubicBezTo>
                  <a:pt x="8444063" y="1290167"/>
                  <a:pt x="8404167" y="1176205"/>
                  <a:pt x="8312229" y="1205450"/>
                </a:cubicBezTo>
                <a:cubicBezTo>
                  <a:pt x="8220291" y="1234695"/>
                  <a:pt x="7955534" y="1197907"/>
                  <a:pt x="7631284" y="1205450"/>
                </a:cubicBezTo>
                <a:cubicBezTo>
                  <a:pt x="7307035" y="1212993"/>
                  <a:pt x="7127109" y="1164849"/>
                  <a:pt x="6950338" y="1205450"/>
                </a:cubicBezTo>
                <a:cubicBezTo>
                  <a:pt x="6773567" y="1246051"/>
                  <a:pt x="6520657" y="1126585"/>
                  <a:pt x="6175469" y="1205450"/>
                </a:cubicBezTo>
                <a:cubicBezTo>
                  <a:pt x="5830281" y="1284315"/>
                  <a:pt x="5985385" y="1189941"/>
                  <a:pt x="5870218" y="1205450"/>
                </a:cubicBezTo>
                <a:cubicBezTo>
                  <a:pt x="5755051" y="1220959"/>
                  <a:pt x="5655123" y="1178228"/>
                  <a:pt x="5564967" y="1205450"/>
                </a:cubicBezTo>
                <a:cubicBezTo>
                  <a:pt x="5474811" y="1232672"/>
                  <a:pt x="5375276" y="1202718"/>
                  <a:pt x="5259715" y="1205450"/>
                </a:cubicBezTo>
                <a:cubicBezTo>
                  <a:pt x="5144154" y="1208182"/>
                  <a:pt x="5026708" y="1185201"/>
                  <a:pt x="4860541" y="1205450"/>
                </a:cubicBezTo>
                <a:cubicBezTo>
                  <a:pt x="4694374" y="1225699"/>
                  <a:pt x="4406898" y="1184290"/>
                  <a:pt x="4273519" y="1205450"/>
                </a:cubicBezTo>
                <a:cubicBezTo>
                  <a:pt x="4140140" y="1226610"/>
                  <a:pt x="4050414" y="1188329"/>
                  <a:pt x="3874344" y="1205450"/>
                </a:cubicBezTo>
                <a:cubicBezTo>
                  <a:pt x="3698275" y="1222571"/>
                  <a:pt x="3471447" y="1151551"/>
                  <a:pt x="3099475" y="1205450"/>
                </a:cubicBezTo>
                <a:cubicBezTo>
                  <a:pt x="2727503" y="1259349"/>
                  <a:pt x="2750664" y="1149981"/>
                  <a:pt x="2606377" y="1205450"/>
                </a:cubicBezTo>
                <a:cubicBezTo>
                  <a:pt x="2462090" y="1260919"/>
                  <a:pt x="2297502" y="1166861"/>
                  <a:pt x="2113279" y="1205450"/>
                </a:cubicBezTo>
                <a:cubicBezTo>
                  <a:pt x="1929056" y="1244039"/>
                  <a:pt x="1845107" y="1185617"/>
                  <a:pt x="1620180" y="1205450"/>
                </a:cubicBezTo>
                <a:cubicBezTo>
                  <a:pt x="1395253" y="1225283"/>
                  <a:pt x="1082256" y="1187590"/>
                  <a:pt x="939235" y="1205450"/>
                </a:cubicBezTo>
                <a:cubicBezTo>
                  <a:pt x="796215" y="1223310"/>
                  <a:pt x="708834" y="1193016"/>
                  <a:pt x="633984" y="1205450"/>
                </a:cubicBezTo>
                <a:cubicBezTo>
                  <a:pt x="559134" y="1217884"/>
                  <a:pt x="135139" y="1182614"/>
                  <a:pt x="0" y="1205450"/>
                </a:cubicBezTo>
                <a:cubicBezTo>
                  <a:pt x="-14344" y="1063939"/>
                  <a:pt x="182" y="1013102"/>
                  <a:pt x="0" y="839797"/>
                </a:cubicBezTo>
                <a:cubicBezTo>
                  <a:pt x="-182" y="666492"/>
                  <a:pt x="43135" y="513270"/>
                  <a:pt x="0" y="425926"/>
                </a:cubicBezTo>
                <a:cubicBezTo>
                  <a:pt x="-43135" y="338582"/>
                  <a:pt x="26583" y="100234"/>
                  <a:pt x="0" y="0"/>
                </a:cubicBezTo>
                <a:close/>
              </a:path>
              <a:path w="9392349" h="1205450" stroke="0" extrusionOk="0">
                <a:moveTo>
                  <a:pt x="0" y="0"/>
                </a:moveTo>
                <a:cubicBezTo>
                  <a:pt x="198804" y="-32504"/>
                  <a:pt x="387744" y="40292"/>
                  <a:pt x="680945" y="0"/>
                </a:cubicBezTo>
                <a:cubicBezTo>
                  <a:pt x="974147" y="-40292"/>
                  <a:pt x="969422" y="20081"/>
                  <a:pt x="1080120" y="0"/>
                </a:cubicBezTo>
                <a:cubicBezTo>
                  <a:pt x="1190818" y="-20081"/>
                  <a:pt x="1449431" y="32339"/>
                  <a:pt x="1667142" y="0"/>
                </a:cubicBezTo>
                <a:cubicBezTo>
                  <a:pt x="1884853" y="-32339"/>
                  <a:pt x="2066439" y="14432"/>
                  <a:pt x="2348087" y="0"/>
                </a:cubicBezTo>
                <a:cubicBezTo>
                  <a:pt x="2629735" y="-14432"/>
                  <a:pt x="2525409" y="33150"/>
                  <a:pt x="2653339" y="0"/>
                </a:cubicBezTo>
                <a:cubicBezTo>
                  <a:pt x="2781269" y="-33150"/>
                  <a:pt x="3268780" y="16240"/>
                  <a:pt x="3428207" y="0"/>
                </a:cubicBezTo>
                <a:cubicBezTo>
                  <a:pt x="3587634" y="-16240"/>
                  <a:pt x="3805772" y="51467"/>
                  <a:pt x="3921306" y="0"/>
                </a:cubicBezTo>
                <a:cubicBezTo>
                  <a:pt x="4036840" y="-51467"/>
                  <a:pt x="4178826" y="28951"/>
                  <a:pt x="4414404" y="0"/>
                </a:cubicBezTo>
                <a:cubicBezTo>
                  <a:pt x="4649982" y="-28951"/>
                  <a:pt x="4716691" y="19436"/>
                  <a:pt x="5001426" y="0"/>
                </a:cubicBezTo>
                <a:cubicBezTo>
                  <a:pt x="5286161" y="-19436"/>
                  <a:pt x="5445445" y="64511"/>
                  <a:pt x="5588448" y="0"/>
                </a:cubicBezTo>
                <a:cubicBezTo>
                  <a:pt x="5731451" y="-64511"/>
                  <a:pt x="5953635" y="69511"/>
                  <a:pt x="6175469" y="0"/>
                </a:cubicBezTo>
                <a:cubicBezTo>
                  <a:pt x="6397303" y="-69511"/>
                  <a:pt x="6634212" y="63296"/>
                  <a:pt x="6762491" y="0"/>
                </a:cubicBezTo>
                <a:cubicBezTo>
                  <a:pt x="6890770" y="-63296"/>
                  <a:pt x="6995854" y="27368"/>
                  <a:pt x="7067743" y="0"/>
                </a:cubicBezTo>
                <a:cubicBezTo>
                  <a:pt x="7139632" y="-27368"/>
                  <a:pt x="7341274" y="48390"/>
                  <a:pt x="7560841" y="0"/>
                </a:cubicBezTo>
                <a:cubicBezTo>
                  <a:pt x="7780408" y="-48390"/>
                  <a:pt x="8030841" y="70740"/>
                  <a:pt x="8335710" y="0"/>
                </a:cubicBezTo>
                <a:cubicBezTo>
                  <a:pt x="8640579" y="-70740"/>
                  <a:pt x="8522039" y="3981"/>
                  <a:pt x="8640961" y="0"/>
                </a:cubicBezTo>
                <a:cubicBezTo>
                  <a:pt x="8759883" y="-3981"/>
                  <a:pt x="9062700" y="55476"/>
                  <a:pt x="9392349" y="0"/>
                </a:cubicBezTo>
                <a:cubicBezTo>
                  <a:pt x="9397006" y="108777"/>
                  <a:pt x="9364618" y="193629"/>
                  <a:pt x="9392349" y="365653"/>
                </a:cubicBezTo>
                <a:cubicBezTo>
                  <a:pt x="9420080" y="537677"/>
                  <a:pt x="9385759" y="628751"/>
                  <a:pt x="9392349" y="791579"/>
                </a:cubicBezTo>
                <a:cubicBezTo>
                  <a:pt x="9398939" y="954407"/>
                  <a:pt x="9380302" y="1082182"/>
                  <a:pt x="9392349" y="1205450"/>
                </a:cubicBezTo>
                <a:cubicBezTo>
                  <a:pt x="9203330" y="1253453"/>
                  <a:pt x="9049922" y="1168605"/>
                  <a:pt x="8805327" y="1205450"/>
                </a:cubicBezTo>
                <a:cubicBezTo>
                  <a:pt x="8560732" y="1242295"/>
                  <a:pt x="8331871" y="1142608"/>
                  <a:pt x="8124382" y="1205450"/>
                </a:cubicBezTo>
                <a:cubicBezTo>
                  <a:pt x="7916894" y="1268292"/>
                  <a:pt x="7832280" y="1184298"/>
                  <a:pt x="7725207" y="1205450"/>
                </a:cubicBezTo>
                <a:cubicBezTo>
                  <a:pt x="7618134" y="1226602"/>
                  <a:pt x="7434650" y="1170034"/>
                  <a:pt x="7232109" y="1205450"/>
                </a:cubicBezTo>
                <a:cubicBezTo>
                  <a:pt x="7029568" y="1240866"/>
                  <a:pt x="6820730" y="1139086"/>
                  <a:pt x="6551163" y="1205450"/>
                </a:cubicBezTo>
                <a:cubicBezTo>
                  <a:pt x="6281596" y="1271814"/>
                  <a:pt x="6123417" y="1151886"/>
                  <a:pt x="5870218" y="1205450"/>
                </a:cubicBezTo>
                <a:cubicBezTo>
                  <a:pt x="5617020" y="1259014"/>
                  <a:pt x="5675998" y="1192337"/>
                  <a:pt x="5564967" y="1205450"/>
                </a:cubicBezTo>
                <a:cubicBezTo>
                  <a:pt x="5453936" y="1218563"/>
                  <a:pt x="5340066" y="1164178"/>
                  <a:pt x="5165792" y="1205450"/>
                </a:cubicBezTo>
                <a:cubicBezTo>
                  <a:pt x="4991518" y="1246722"/>
                  <a:pt x="4877139" y="1157637"/>
                  <a:pt x="4766617" y="1205450"/>
                </a:cubicBezTo>
                <a:cubicBezTo>
                  <a:pt x="4656095" y="1253263"/>
                  <a:pt x="4483649" y="1165107"/>
                  <a:pt x="4367442" y="1205450"/>
                </a:cubicBezTo>
                <a:cubicBezTo>
                  <a:pt x="4251235" y="1245793"/>
                  <a:pt x="3920772" y="1203526"/>
                  <a:pt x="3780420" y="1205450"/>
                </a:cubicBezTo>
                <a:cubicBezTo>
                  <a:pt x="3640068" y="1207374"/>
                  <a:pt x="3268274" y="1130288"/>
                  <a:pt x="3099475" y="1205450"/>
                </a:cubicBezTo>
                <a:cubicBezTo>
                  <a:pt x="2930677" y="1280612"/>
                  <a:pt x="2777672" y="1173026"/>
                  <a:pt x="2512453" y="1205450"/>
                </a:cubicBezTo>
                <a:cubicBezTo>
                  <a:pt x="2247234" y="1237874"/>
                  <a:pt x="2066648" y="1126150"/>
                  <a:pt x="1737585" y="1205450"/>
                </a:cubicBezTo>
                <a:cubicBezTo>
                  <a:pt x="1408522" y="1284750"/>
                  <a:pt x="1145416" y="1129354"/>
                  <a:pt x="962716" y="1205450"/>
                </a:cubicBezTo>
                <a:cubicBezTo>
                  <a:pt x="780016" y="1281546"/>
                  <a:pt x="196945" y="1191046"/>
                  <a:pt x="0" y="1205450"/>
                </a:cubicBezTo>
                <a:cubicBezTo>
                  <a:pt x="-17212" y="1030092"/>
                  <a:pt x="8526" y="886686"/>
                  <a:pt x="0" y="779524"/>
                </a:cubicBezTo>
                <a:cubicBezTo>
                  <a:pt x="-8526" y="672362"/>
                  <a:pt x="45576" y="556927"/>
                  <a:pt x="0" y="365653"/>
                </a:cubicBezTo>
                <a:cubicBezTo>
                  <a:pt x="-45576" y="174379"/>
                  <a:pt x="32825" y="163603"/>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a:defRPr/>
            </a:pPr>
            <a:r>
              <a:rPr lang="en-US" sz="2400" b="1" kern="0" dirty="0">
                <a:solidFill>
                  <a:srgbClr val="000000"/>
                </a:solidFill>
                <a:latin typeface="Tenorite" panose="00000500000000000000" pitchFamily="2" charset="0"/>
              </a:rPr>
              <a:t>It is normal for emotions to fluctuate, or constantly change, </a:t>
            </a:r>
            <a:r>
              <a:rPr lang="en-US" sz="2400" b="1" i="1" kern="0" dirty="0">
                <a:solidFill>
                  <a:srgbClr val="000000"/>
                </a:solidFill>
                <a:latin typeface="Tenorite" panose="00000500000000000000" pitchFamily="2" charset="0"/>
              </a:rPr>
              <a:t>long after </a:t>
            </a:r>
            <a:r>
              <a:rPr lang="en-US" sz="2400" b="1" kern="0" dirty="0">
                <a:solidFill>
                  <a:srgbClr val="000000"/>
                </a:solidFill>
                <a:latin typeface="Tenorite" panose="00000500000000000000" pitchFamily="2" charset="0"/>
              </a:rPr>
              <a:t>the disaster. Mental health recovery is often a long-term process.  </a:t>
            </a:r>
          </a:p>
        </p:txBody>
      </p:sp>
      <p:sp>
        <p:nvSpPr>
          <p:cNvPr id="1057" name="Rectangle 1056">
            <a:extLst>
              <a:ext uri="{FF2B5EF4-FFF2-40B4-BE49-F238E27FC236}">
                <a16:creationId xmlns:a16="http://schemas.microsoft.com/office/drawing/2014/main" id="{176A65A3-F6DA-1F02-87F3-9DF913BB8FFA}"/>
              </a:ext>
            </a:extLst>
          </p:cNvPr>
          <p:cNvSpPr/>
          <p:nvPr/>
        </p:nvSpPr>
        <p:spPr>
          <a:xfrm rot="21332067">
            <a:off x="541809" y="8088443"/>
            <a:ext cx="2119099" cy="360970"/>
          </a:xfrm>
          <a:custGeom>
            <a:avLst/>
            <a:gdLst>
              <a:gd name="csX0" fmla="*/ 0 w 2119099"/>
              <a:gd name="csY0" fmla="*/ 0 h 360970"/>
              <a:gd name="csX1" fmla="*/ 529775 w 2119099"/>
              <a:gd name="csY1" fmla="*/ 0 h 360970"/>
              <a:gd name="csX2" fmla="*/ 1017168 w 2119099"/>
              <a:gd name="csY2" fmla="*/ 0 h 360970"/>
              <a:gd name="csX3" fmla="*/ 1589324 w 2119099"/>
              <a:gd name="csY3" fmla="*/ 0 h 360970"/>
              <a:gd name="csX4" fmla="*/ 2119099 w 2119099"/>
              <a:gd name="csY4" fmla="*/ 0 h 360970"/>
              <a:gd name="csX5" fmla="*/ 2119099 w 2119099"/>
              <a:gd name="csY5" fmla="*/ 360970 h 360970"/>
              <a:gd name="csX6" fmla="*/ 1652897 w 2119099"/>
              <a:gd name="csY6" fmla="*/ 360970 h 360970"/>
              <a:gd name="csX7" fmla="*/ 1144313 w 2119099"/>
              <a:gd name="csY7" fmla="*/ 360970 h 360970"/>
              <a:gd name="csX8" fmla="*/ 593348 w 2119099"/>
              <a:gd name="csY8" fmla="*/ 360970 h 360970"/>
              <a:gd name="csX9" fmla="*/ 0 w 2119099"/>
              <a:gd name="csY9" fmla="*/ 360970 h 360970"/>
              <a:gd name="csX10" fmla="*/ 0 w 2119099"/>
              <a:gd name="csY10" fmla="*/ 0 h 3609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119099" h="360970" fill="none" extrusionOk="0">
                <a:moveTo>
                  <a:pt x="0" y="0"/>
                </a:moveTo>
                <a:cubicBezTo>
                  <a:pt x="250502" y="-40294"/>
                  <a:pt x="329631" y="35896"/>
                  <a:pt x="529775" y="0"/>
                </a:cubicBezTo>
                <a:cubicBezTo>
                  <a:pt x="729920" y="-35896"/>
                  <a:pt x="866676" y="9164"/>
                  <a:pt x="1017168" y="0"/>
                </a:cubicBezTo>
                <a:cubicBezTo>
                  <a:pt x="1167660" y="-9164"/>
                  <a:pt x="1383502" y="10498"/>
                  <a:pt x="1589324" y="0"/>
                </a:cubicBezTo>
                <a:cubicBezTo>
                  <a:pt x="1795146" y="-10498"/>
                  <a:pt x="1927809" y="7229"/>
                  <a:pt x="2119099" y="0"/>
                </a:cubicBezTo>
                <a:cubicBezTo>
                  <a:pt x="2159556" y="96016"/>
                  <a:pt x="2092012" y="222471"/>
                  <a:pt x="2119099" y="360970"/>
                </a:cubicBezTo>
                <a:cubicBezTo>
                  <a:pt x="1959555" y="397288"/>
                  <a:pt x="1834858" y="347354"/>
                  <a:pt x="1652897" y="360970"/>
                </a:cubicBezTo>
                <a:cubicBezTo>
                  <a:pt x="1470936" y="374586"/>
                  <a:pt x="1315847" y="341751"/>
                  <a:pt x="1144313" y="360970"/>
                </a:cubicBezTo>
                <a:cubicBezTo>
                  <a:pt x="972779" y="380189"/>
                  <a:pt x="756373" y="311101"/>
                  <a:pt x="593348" y="360970"/>
                </a:cubicBezTo>
                <a:cubicBezTo>
                  <a:pt x="430324" y="410839"/>
                  <a:pt x="172427" y="291622"/>
                  <a:pt x="0" y="360970"/>
                </a:cubicBezTo>
                <a:cubicBezTo>
                  <a:pt x="-1620" y="218352"/>
                  <a:pt x="1368" y="86611"/>
                  <a:pt x="0" y="0"/>
                </a:cubicBezTo>
                <a:close/>
              </a:path>
              <a:path w="2119099" h="360970" stroke="0" extrusionOk="0">
                <a:moveTo>
                  <a:pt x="0" y="0"/>
                </a:moveTo>
                <a:cubicBezTo>
                  <a:pt x="157336" y="-15540"/>
                  <a:pt x="292116" y="16653"/>
                  <a:pt x="572157" y="0"/>
                </a:cubicBezTo>
                <a:cubicBezTo>
                  <a:pt x="852198" y="-16653"/>
                  <a:pt x="894325" y="27105"/>
                  <a:pt x="1123122" y="0"/>
                </a:cubicBezTo>
                <a:cubicBezTo>
                  <a:pt x="1351919" y="-27105"/>
                  <a:pt x="1521606" y="59650"/>
                  <a:pt x="1652897" y="0"/>
                </a:cubicBezTo>
                <a:cubicBezTo>
                  <a:pt x="1784189" y="-59650"/>
                  <a:pt x="1988016" y="47592"/>
                  <a:pt x="2119099" y="0"/>
                </a:cubicBezTo>
                <a:cubicBezTo>
                  <a:pt x="2140387" y="146320"/>
                  <a:pt x="2079506" y="231726"/>
                  <a:pt x="2119099" y="360970"/>
                </a:cubicBezTo>
                <a:cubicBezTo>
                  <a:pt x="1889040" y="379653"/>
                  <a:pt x="1838460" y="319928"/>
                  <a:pt x="1568133" y="360970"/>
                </a:cubicBezTo>
                <a:cubicBezTo>
                  <a:pt x="1297806" y="402012"/>
                  <a:pt x="1223156" y="330737"/>
                  <a:pt x="1038359" y="360970"/>
                </a:cubicBezTo>
                <a:cubicBezTo>
                  <a:pt x="853562" y="391203"/>
                  <a:pt x="663490" y="320544"/>
                  <a:pt x="529775" y="360970"/>
                </a:cubicBezTo>
                <a:cubicBezTo>
                  <a:pt x="396060" y="401396"/>
                  <a:pt x="225488" y="315616"/>
                  <a:pt x="0" y="360970"/>
                </a:cubicBezTo>
                <a:cubicBezTo>
                  <a:pt x="-10155" y="230123"/>
                  <a:pt x="14363" y="151248"/>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800" b="1" kern="0" dirty="0">
                <a:solidFill>
                  <a:srgbClr val="000000"/>
                </a:solidFill>
                <a:latin typeface="Tenorite" panose="00000500000000000000" pitchFamily="2" charset="0"/>
              </a:rPr>
              <a:t>Key point: </a:t>
            </a:r>
          </a:p>
        </p:txBody>
      </p:sp>
      <p:pic>
        <p:nvPicPr>
          <p:cNvPr id="2" name="Picture 1">
            <a:extLst>
              <a:ext uri="{FF2B5EF4-FFF2-40B4-BE49-F238E27FC236}">
                <a16:creationId xmlns:a16="http://schemas.microsoft.com/office/drawing/2014/main" id="{E4A7BF38-DD05-D9C3-8C83-6429AA7893D2}"/>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587466" y="7864596"/>
            <a:ext cx="939617" cy="862374"/>
          </a:xfrm>
          <a:prstGeom prst="rect">
            <a:avLst/>
          </a:prstGeom>
        </p:spPr>
      </p:pic>
      <p:pic>
        <p:nvPicPr>
          <p:cNvPr id="13" name="Content Placeholder 54">
            <a:extLst>
              <a:ext uri="{FF2B5EF4-FFF2-40B4-BE49-F238E27FC236}">
                <a16:creationId xmlns:a16="http://schemas.microsoft.com/office/drawing/2014/main" id="{5D3B776B-EE94-5FF1-819D-28694355314C}"/>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482600" y="2410235"/>
            <a:ext cx="9811223" cy="5981383"/>
          </a:xfrm>
          <a:prstGeom prst="rect">
            <a:avLst/>
          </a:prstGeom>
        </p:spPr>
      </p:pic>
      <p:grpSp>
        <p:nvGrpSpPr>
          <p:cNvPr id="14" name="Group 13">
            <a:extLst>
              <a:ext uri="{FF2B5EF4-FFF2-40B4-BE49-F238E27FC236}">
                <a16:creationId xmlns:a16="http://schemas.microsoft.com/office/drawing/2014/main" id="{054F5687-CB5A-55C9-6055-93650DDEFDEA}"/>
              </a:ext>
            </a:extLst>
          </p:cNvPr>
          <p:cNvGrpSpPr/>
          <p:nvPr/>
        </p:nvGrpSpPr>
        <p:grpSpPr>
          <a:xfrm>
            <a:off x="-127000" y="2361596"/>
            <a:ext cx="9997345" cy="5589335"/>
            <a:chOff x="384723" y="1828482"/>
            <a:chExt cx="7002991" cy="3574009"/>
          </a:xfrm>
        </p:grpSpPr>
        <p:sp>
          <p:nvSpPr>
            <p:cNvPr id="15" name="TextBox 14">
              <a:extLst>
                <a:ext uri="{FF2B5EF4-FFF2-40B4-BE49-F238E27FC236}">
                  <a16:creationId xmlns:a16="http://schemas.microsoft.com/office/drawing/2014/main" id="{A08C396F-0E56-36EE-F8F5-1703B35BE9A6}"/>
                </a:ext>
              </a:extLst>
            </p:cNvPr>
            <p:cNvSpPr txBox="1"/>
            <p:nvPr/>
          </p:nvSpPr>
          <p:spPr>
            <a:xfrm>
              <a:off x="384723" y="2063389"/>
              <a:ext cx="1142999" cy="452646"/>
            </a:xfrm>
            <a:prstGeom prst="rect">
              <a:avLst/>
            </a:prstGeom>
            <a:noFill/>
          </p:spPr>
          <p:txBody>
            <a:bodyPr wrap="square" rtlCol="0">
              <a:spAutoFit/>
            </a:bodyPr>
            <a:lstStyle/>
            <a:p>
              <a:pPr algn="ctr"/>
              <a:r>
                <a:rPr lang="en-US" sz="2000" b="1" dirty="0">
                  <a:latin typeface="Tenorite Display" panose="00000500000000000000" pitchFamily="2" charset="0"/>
                </a:rPr>
                <a:t>Emotional Highs</a:t>
              </a:r>
            </a:p>
          </p:txBody>
        </p:sp>
        <p:sp>
          <p:nvSpPr>
            <p:cNvPr id="16" name="TextBox 15">
              <a:extLst>
                <a:ext uri="{FF2B5EF4-FFF2-40B4-BE49-F238E27FC236}">
                  <a16:creationId xmlns:a16="http://schemas.microsoft.com/office/drawing/2014/main" id="{03E7A7D9-73EF-3806-41BF-0E38E9904AEC}"/>
                </a:ext>
              </a:extLst>
            </p:cNvPr>
            <p:cNvSpPr txBox="1"/>
            <p:nvPr/>
          </p:nvSpPr>
          <p:spPr>
            <a:xfrm>
              <a:off x="384723" y="4770376"/>
              <a:ext cx="1142999" cy="452646"/>
            </a:xfrm>
            <a:prstGeom prst="rect">
              <a:avLst/>
            </a:prstGeom>
            <a:noFill/>
          </p:spPr>
          <p:txBody>
            <a:bodyPr wrap="square" rtlCol="0">
              <a:spAutoFit/>
            </a:bodyPr>
            <a:lstStyle/>
            <a:p>
              <a:pPr algn="ctr"/>
              <a:r>
                <a:rPr lang="en-US" sz="2000" b="1" dirty="0">
                  <a:latin typeface="Tenorite Display" panose="00000500000000000000" pitchFamily="2" charset="0"/>
                </a:rPr>
                <a:t>Emotional Lows</a:t>
              </a:r>
            </a:p>
          </p:txBody>
        </p:sp>
        <p:sp>
          <p:nvSpPr>
            <p:cNvPr id="17" name="TextBox 16">
              <a:extLst>
                <a:ext uri="{FF2B5EF4-FFF2-40B4-BE49-F238E27FC236}">
                  <a16:creationId xmlns:a16="http://schemas.microsoft.com/office/drawing/2014/main" id="{B07922A6-3E4B-F031-FF1D-9381CE6A7032}"/>
                </a:ext>
              </a:extLst>
            </p:cNvPr>
            <p:cNvSpPr txBox="1"/>
            <p:nvPr/>
          </p:nvSpPr>
          <p:spPr>
            <a:xfrm>
              <a:off x="2838677" y="4870973"/>
              <a:ext cx="1142999" cy="255844"/>
            </a:xfrm>
            <a:prstGeom prst="rect">
              <a:avLst/>
            </a:prstGeom>
            <a:noFill/>
          </p:spPr>
          <p:txBody>
            <a:bodyPr wrap="square" rtlCol="0">
              <a:spAutoFit/>
            </a:bodyPr>
            <a:lstStyle/>
            <a:p>
              <a:pPr algn="ctr"/>
              <a:r>
                <a:rPr lang="en-US" sz="2000" dirty="0">
                  <a:latin typeface="Tenorite Display" panose="00000500000000000000" pitchFamily="2" charset="0"/>
                </a:rPr>
                <a:t>Inventory</a:t>
              </a:r>
            </a:p>
          </p:txBody>
        </p:sp>
        <p:sp>
          <p:nvSpPr>
            <p:cNvPr id="18" name="TextBox 17">
              <a:extLst>
                <a:ext uri="{FF2B5EF4-FFF2-40B4-BE49-F238E27FC236}">
                  <a16:creationId xmlns:a16="http://schemas.microsoft.com/office/drawing/2014/main" id="{F9FB96CF-C66A-7D9A-5EFF-41142CB5B4EE}"/>
                </a:ext>
              </a:extLst>
            </p:cNvPr>
            <p:cNvSpPr txBox="1"/>
            <p:nvPr/>
          </p:nvSpPr>
          <p:spPr>
            <a:xfrm>
              <a:off x="2024648" y="4868777"/>
              <a:ext cx="1142999" cy="255844"/>
            </a:xfrm>
            <a:prstGeom prst="rect">
              <a:avLst/>
            </a:prstGeom>
            <a:noFill/>
          </p:spPr>
          <p:txBody>
            <a:bodyPr wrap="square" rtlCol="0">
              <a:spAutoFit/>
            </a:bodyPr>
            <a:lstStyle/>
            <a:p>
              <a:pPr algn="ctr"/>
              <a:r>
                <a:rPr lang="en-US" sz="2000" dirty="0">
                  <a:latin typeface="Tenorite Display" panose="00000500000000000000" pitchFamily="2" charset="0"/>
                </a:rPr>
                <a:t>Threat</a:t>
              </a:r>
            </a:p>
          </p:txBody>
        </p:sp>
        <p:sp>
          <p:nvSpPr>
            <p:cNvPr id="19" name="TextBox 18">
              <a:extLst>
                <a:ext uri="{FF2B5EF4-FFF2-40B4-BE49-F238E27FC236}">
                  <a16:creationId xmlns:a16="http://schemas.microsoft.com/office/drawing/2014/main" id="{FF935A7D-5D58-B66F-06BF-734EED8141A5}"/>
                </a:ext>
              </a:extLst>
            </p:cNvPr>
            <p:cNvSpPr txBox="1"/>
            <p:nvPr/>
          </p:nvSpPr>
          <p:spPr>
            <a:xfrm>
              <a:off x="1272128" y="4870973"/>
              <a:ext cx="1142999" cy="255844"/>
            </a:xfrm>
            <a:prstGeom prst="rect">
              <a:avLst/>
            </a:prstGeom>
            <a:noFill/>
          </p:spPr>
          <p:txBody>
            <a:bodyPr wrap="square" rtlCol="0">
              <a:spAutoFit/>
            </a:bodyPr>
            <a:lstStyle/>
            <a:p>
              <a:pPr algn="ctr"/>
              <a:r>
                <a:rPr lang="en-US" sz="2000" dirty="0">
                  <a:latin typeface="Tenorite Display" panose="00000500000000000000" pitchFamily="2" charset="0"/>
                </a:rPr>
                <a:t>Warning</a:t>
              </a:r>
            </a:p>
          </p:txBody>
        </p:sp>
        <p:sp>
          <p:nvSpPr>
            <p:cNvPr id="20" name="TextBox 19">
              <a:extLst>
                <a:ext uri="{FF2B5EF4-FFF2-40B4-BE49-F238E27FC236}">
                  <a16:creationId xmlns:a16="http://schemas.microsoft.com/office/drawing/2014/main" id="{AAE90F8D-392C-AA83-8AF5-0492304CCDD0}"/>
                </a:ext>
              </a:extLst>
            </p:cNvPr>
            <p:cNvSpPr txBox="1"/>
            <p:nvPr/>
          </p:nvSpPr>
          <p:spPr>
            <a:xfrm>
              <a:off x="1209338" y="2862076"/>
              <a:ext cx="1142999" cy="255844"/>
            </a:xfrm>
            <a:prstGeom prst="rect">
              <a:avLst/>
            </a:prstGeom>
            <a:noFill/>
          </p:spPr>
          <p:txBody>
            <a:bodyPr wrap="square" rtlCol="0">
              <a:spAutoFit/>
            </a:bodyPr>
            <a:lstStyle/>
            <a:p>
              <a:pPr algn="ctr"/>
              <a:r>
                <a:rPr lang="en-US" sz="2000" b="1" dirty="0">
                  <a:solidFill>
                    <a:schemeClr val="accent1">
                      <a:lumMod val="50000"/>
                    </a:schemeClr>
                  </a:solidFill>
                  <a:latin typeface="Tenorite Display" panose="00000500000000000000" pitchFamily="2" charset="0"/>
                </a:rPr>
                <a:t>Pre-Fire</a:t>
              </a:r>
            </a:p>
          </p:txBody>
        </p:sp>
        <p:sp>
          <p:nvSpPr>
            <p:cNvPr id="21" name="TextBox 20">
              <a:extLst>
                <a:ext uri="{FF2B5EF4-FFF2-40B4-BE49-F238E27FC236}">
                  <a16:creationId xmlns:a16="http://schemas.microsoft.com/office/drawing/2014/main" id="{8C04FFBE-7290-1E27-3181-C52A8EC9BA4D}"/>
                </a:ext>
              </a:extLst>
            </p:cNvPr>
            <p:cNvSpPr txBox="1"/>
            <p:nvPr/>
          </p:nvSpPr>
          <p:spPr>
            <a:xfrm>
              <a:off x="2190561" y="2471847"/>
              <a:ext cx="1142999" cy="452646"/>
            </a:xfrm>
            <a:prstGeom prst="rect">
              <a:avLst/>
            </a:prstGeom>
            <a:noFill/>
          </p:spPr>
          <p:txBody>
            <a:bodyPr wrap="square" rtlCol="0">
              <a:spAutoFit/>
            </a:bodyPr>
            <a:lstStyle/>
            <a:p>
              <a:pPr algn="ctr"/>
              <a:r>
                <a:rPr lang="en-US" sz="2000" b="1" dirty="0">
                  <a:solidFill>
                    <a:schemeClr val="accent1">
                      <a:lumMod val="50000"/>
                    </a:schemeClr>
                  </a:solidFill>
                  <a:latin typeface="Tenorite Display" panose="00000500000000000000" pitchFamily="2" charset="0"/>
                </a:rPr>
                <a:t>Adrenaline Rush</a:t>
              </a:r>
            </a:p>
          </p:txBody>
        </p:sp>
        <p:sp>
          <p:nvSpPr>
            <p:cNvPr id="22" name="TextBox 21">
              <a:extLst>
                <a:ext uri="{FF2B5EF4-FFF2-40B4-BE49-F238E27FC236}">
                  <a16:creationId xmlns:a16="http://schemas.microsoft.com/office/drawing/2014/main" id="{CB7BFBC3-335F-FE69-F3D1-9C02BB9D7CB5}"/>
                </a:ext>
              </a:extLst>
            </p:cNvPr>
            <p:cNvSpPr txBox="1"/>
            <p:nvPr/>
          </p:nvSpPr>
          <p:spPr>
            <a:xfrm>
              <a:off x="2352337" y="1828482"/>
              <a:ext cx="2309818" cy="452646"/>
            </a:xfrm>
            <a:prstGeom prst="rect">
              <a:avLst/>
            </a:prstGeom>
            <a:noFill/>
          </p:spPr>
          <p:txBody>
            <a:bodyPr wrap="square" rtlCol="0">
              <a:spAutoFit/>
            </a:bodyPr>
            <a:lstStyle/>
            <a:p>
              <a:pPr algn="ctr"/>
              <a:r>
                <a:rPr lang="en-US" sz="2000" b="1" dirty="0">
                  <a:solidFill>
                    <a:schemeClr val="accent3">
                      <a:lumMod val="75000"/>
                    </a:schemeClr>
                  </a:solidFill>
                  <a:latin typeface="Tenorite Display" panose="00000500000000000000" pitchFamily="2" charset="0"/>
                </a:rPr>
                <a:t>“We’re in this together”</a:t>
              </a:r>
            </a:p>
            <a:p>
              <a:pPr algn="ctr"/>
              <a:r>
                <a:rPr lang="en-US" sz="2000" dirty="0">
                  <a:solidFill>
                    <a:schemeClr val="accent3">
                      <a:lumMod val="75000"/>
                    </a:schemeClr>
                  </a:solidFill>
                  <a:latin typeface="Tenorite Display" panose="00000500000000000000" pitchFamily="2" charset="0"/>
                </a:rPr>
                <a:t>(Community cohesion)</a:t>
              </a:r>
            </a:p>
          </p:txBody>
        </p:sp>
        <p:sp>
          <p:nvSpPr>
            <p:cNvPr id="23" name="TextBox 22">
              <a:extLst>
                <a:ext uri="{FF2B5EF4-FFF2-40B4-BE49-F238E27FC236}">
                  <a16:creationId xmlns:a16="http://schemas.microsoft.com/office/drawing/2014/main" id="{D6096922-1640-0BF6-B086-24A00538678C}"/>
                </a:ext>
              </a:extLst>
            </p:cNvPr>
            <p:cNvSpPr txBox="1"/>
            <p:nvPr/>
          </p:nvSpPr>
          <p:spPr>
            <a:xfrm>
              <a:off x="5342560" y="2477031"/>
              <a:ext cx="1457195" cy="452646"/>
            </a:xfrm>
            <a:prstGeom prst="rect">
              <a:avLst/>
            </a:prstGeom>
            <a:noFill/>
          </p:spPr>
          <p:txBody>
            <a:bodyPr wrap="square" rtlCol="0">
              <a:spAutoFit/>
            </a:bodyPr>
            <a:lstStyle/>
            <a:p>
              <a:pPr algn="ctr"/>
              <a:r>
                <a:rPr lang="en-US" sz="2000" b="1" dirty="0">
                  <a:solidFill>
                    <a:schemeClr val="accent3">
                      <a:lumMod val="75000"/>
                    </a:schemeClr>
                  </a:solidFill>
                  <a:latin typeface="Tenorite Display" panose="00000500000000000000" pitchFamily="2" charset="0"/>
                </a:rPr>
                <a:t>A New Beginning or New Normal</a:t>
              </a:r>
            </a:p>
          </p:txBody>
        </p:sp>
        <p:sp>
          <p:nvSpPr>
            <p:cNvPr id="24" name="TextBox 23">
              <a:extLst>
                <a:ext uri="{FF2B5EF4-FFF2-40B4-BE49-F238E27FC236}">
                  <a16:creationId xmlns:a16="http://schemas.microsoft.com/office/drawing/2014/main" id="{CF7FC7F5-78E2-2DEB-0FD7-B91A63427271}"/>
                </a:ext>
              </a:extLst>
            </p:cNvPr>
            <p:cNvSpPr txBox="1"/>
            <p:nvPr/>
          </p:nvSpPr>
          <p:spPr>
            <a:xfrm>
              <a:off x="3873740" y="3005390"/>
              <a:ext cx="1407079" cy="452646"/>
            </a:xfrm>
            <a:prstGeom prst="rect">
              <a:avLst/>
            </a:prstGeom>
            <a:noFill/>
          </p:spPr>
          <p:txBody>
            <a:bodyPr wrap="square" rtlCol="0">
              <a:spAutoFit/>
            </a:bodyPr>
            <a:lstStyle/>
            <a:p>
              <a:pPr algn="ctr"/>
              <a:r>
                <a:rPr lang="en-US" sz="2000" b="1" dirty="0">
                  <a:solidFill>
                    <a:schemeClr val="accent1">
                      <a:lumMod val="50000"/>
                    </a:schemeClr>
                  </a:solidFill>
                  <a:latin typeface="Tenorite Display" panose="00000500000000000000" pitchFamily="2" charset="0"/>
                </a:rPr>
                <a:t>Reality Check </a:t>
              </a:r>
              <a:r>
                <a:rPr lang="en-US" sz="2000" dirty="0">
                  <a:solidFill>
                    <a:schemeClr val="accent1">
                      <a:lumMod val="50000"/>
                    </a:schemeClr>
                  </a:solidFill>
                  <a:latin typeface="Tenorite Display" panose="00000500000000000000" pitchFamily="2" charset="0"/>
                </a:rPr>
                <a:t>(Disillusionment)</a:t>
              </a:r>
            </a:p>
          </p:txBody>
        </p:sp>
        <p:cxnSp>
          <p:nvCxnSpPr>
            <p:cNvPr id="25" name="Straight Connector 24">
              <a:extLst>
                <a:ext uri="{FF2B5EF4-FFF2-40B4-BE49-F238E27FC236}">
                  <a16:creationId xmlns:a16="http://schemas.microsoft.com/office/drawing/2014/main" id="{4052F75E-E984-306F-4F35-2AAFB61BB51C}"/>
                </a:ext>
              </a:extLst>
            </p:cNvPr>
            <p:cNvCxnSpPr>
              <a:cxnSpLocks/>
            </p:cNvCxnSpPr>
            <p:nvPr/>
          </p:nvCxnSpPr>
          <p:spPr>
            <a:xfrm>
              <a:off x="5280819" y="1897281"/>
              <a:ext cx="8589" cy="2967534"/>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21EA282-AE18-3961-4265-A4C05F8D20E4}"/>
                </a:ext>
              </a:extLst>
            </p:cNvPr>
            <p:cNvSpPr txBox="1"/>
            <p:nvPr/>
          </p:nvSpPr>
          <p:spPr>
            <a:xfrm>
              <a:off x="2131416" y="3667930"/>
              <a:ext cx="1308648" cy="452646"/>
            </a:xfrm>
            <a:prstGeom prst="rect">
              <a:avLst/>
            </a:prstGeom>
            <a:noFill/>
          </p:spPr>
          <p:txBody>
            <a:bodyPr wrap="square" rtlCol="0">
              <a:spAutoFit/>
            </a:bodyPr>
            <a:lstStyle/>
            <a:p>
              <a:pPr algn="ctr"/>
              <a:r>
                <a:rPr lang="en-US" sz="2000" b="1" dirty="0">
                  <a:solidFill>
                    <a:schemeClr val="accent1">
                      <a:lumMod val="50000"/>
                    </a:schemeClr>
                  </a:solidFill>
                  <a:latin typeface="Tenorite Display" panose="00000500000000000000" pitchFamily="2" charset="0"/>
                </a:rPr>
                <a:t>Fire Event </a:t>
              </a:r>
            </a:p>
            <a:p>
              <a:pPr algn="ctr"/>
              <a:r>
                <a:rPr lang="en-US" sz="2000" dirty="0">
                  <a:solidFill>
                    <a:schemeClr val="accent1">
                      <a:lumMod val="50000"/>
                    </a:schemeClr>
                  </a:solidFill>
                  <a:latin typeface="Tenorite Display" panose="00000500000000000000" pitchFamily="2" charset="0"/>
                </a:rPr>
                <a:t>(Survival mode)</a:t>
              </a:r>
            </a:p>
          </p:txBody>
        </p:sp>
        <p:sp>
          <p:nvSpPr>
            <p:cNvPr id="27" name="TextBox 26">
              <a:extLst>
                <a:ext uri="{FF2B5EF4-FFF2-40B4-BE49-F238E27FC236}">
                  <a16:creationId xmlns:a16="http://schemas.microsoft.com/office/drawing/2014/main" id="{ADF92737-A66E-2D24-EB30-C08BDAC4AF15}"/>
                </a:ext>
              </a:extLst>
            </p:cNvPr>
            <p:cNvSpPr txBox="1"/>
            <p:nvPr/>
          </p:nvSpPr>
          <p:spPr>
            <a:xfrm>
              <a:off x="3549530" y="4863686"/>
              <a:ext cx="1633334" cy="452646"/>
            </a:xfrm>
            <a:prstGeom prst="rect">
              <a:avLst/>
            </a:prstGeom>
            <a:noFill/>
          </p:spPr>
          <p:txBody>
            <a:bodyPr wrap="square" rtlCol="0">
              <a:spAutoFit/>
            </a:bodyPr>
            <a:lstStyle/>
            <a:p>
              <a:pPr algn="ctr"/>
              <a:r>
                <a:rPr lang="en-US" sz="2000" dirty="0">
                  <a:latin typeface="Tenorite Display" panose="00000500000000000000" pitchFamily="2" charset="0"/>
                </a:rPr>
                <a:t>Trigger Events </a:t>
              </a:r>
            </a:p>
            <a:p>
              <a:pPr algn="ctr"/>
              <a:endParaRPr lang="en-US" sz="2000" dirty="0">
                <a:latin typeface="Tenorite Display" panose="00000500000000000000" pitchFamily="2" charset="0"/>
              </a:endParaRPr>
            </a:p>
          </p:txBody>
        </p:sp>
        <p:sp>
          <p:nvSpPr>
            <p:cNvPr id="28" name="TextBox 27">
              <a:extLst>
                <a:ext uri="{FF2B5EF4-FFF2-40B4-BE49-F238E27FC236}">
                  <a16:creationId xmlns:a16="http://schemas.microsoft.com/office/drawing/2014/main" id="{8ED9388F-368C-B797-37D6-115B9DDDFA44}"/>
                </a:ext>
              </a:extLst>
            </p:cNvPr>
            <p:cNvSpPr txBox="1"/>
            <p:nvPr/>
          </p:nvSpPr>
          <p:spPr>
            <a:xfrm>
              <a:off x="5553027" y="4079717"/>
              <a:ext cx="1834687" cy="452646"/>
            </a:xfrm>
            <a:prstGeom prst="rect">
              <a:avLst/>
            </a:prstGeom>
            <a:noFill/>
          </p:spPr>
          <p:txBody>
            <a:bodyPr wrap="square" rtlCol="0">
              <a:spAutoFit/>
            </a:bodyPr>
            <a:lstStyle/>
            <a:p>
              <a:pPr algn="ctr"/>
              <a:r>
                <a:rPr lang="en-US" sz="2000" dirty="0">
                  <a:latin typeface="Tenorite Display" panose="00000500000000000000" pitchFamily="2" charset="0"/>
                </a:rPr>
                <a:t>One year and anniversary Reactions</a:t>
              </a:r>
            </a:p>
          </p:txBody>
        </p:sp>
        <p:sp>
          <p:nvSpPr>
            <p:cNvPr id="29" name="TextBox 28">
              <a:extLst>
                <a:ext uri="{FF2B5EF4-FFF2-40B4-BE49-F238E27FC236}">
                  <a16:creationId xmlns:a16="http://schemas.microsoft.com/office/drawing/2014/main" id="{8922A429-B795-46BE-51C3-2F598E9AF1C4}"/>
                </a:ext>
              </a:extLst>
            </p:cNvPr>
            <p:cNvSpPr txBox="1"/>
            <p:nvPr/>
          </p:nvSpPr>
          <p:spPr>
            <a:xfrm>
              <a:off x="4885405" y="4870973"/>
              <a:ext cx="1834687" cy="255844"/>
            </a:xfrm>
            <a:prstGeom prst="rect">
              <a:avLst/>
            </a:prstGeom>
            <a:noFill/>
          </p:spPr>
          <p:txBody>
            <a:bodyPr wrap="square" rtlCol="0">
              <a:spAutoFit/>
            </a:bodyPr>
            <a:lstStyle/>
            <a:p>
              <a:pPr algn="ctr"/>
              <a:r>
                <a:rPr lang="en-US" sz="2000" dirty="0">
                  <a:latin typeface="Tenorite Display" panose="00000500000000000000" pitchFamily="2" charset="0"/>
                </a:rPr>
                <a:t>Grief and coping</a:t>
              </a:r>
            </a:p>
          </p:txBody>
        </p:sp>
        <p:sp>
          <p:nvSpPr>
            <p:cNvPr id="30" name="TextBox 29">
              <a:extLst>
                <a:ext uri="{FF2B5EF4-FFF2-40B4-BE49-F238E27FC236}">
                  <a16:creationId xmlns:a16="http://schemas.microsoft.com/office/drawing/2014/main" id="{7F520FD9-9A94-9737-6E3A-B612E878B95F}"/>
                </a:ext>
              </a:extLst>
            </p:cNvPr>
            <p:cNvSpPr txBox="1"/>
            <p:nvPr/>
          </p:nvSpPr>
          <p:spPr>
            <a:xfrm>
              <a:off x="5764930" y="3696317"/>
              <a:ext cx="1318527" cy="255844"/>
            </a:xfrm>
            <a:prstGeom prst="rect">
              <a:avLst/>
            </a:prstGeom>
            <a:noFill/>
          </p:spPr>
          <p:txBody>
            <a:bodyPr wrap="square" rtlCol="0">
              <a:spAutoFit/>
            </a:bodyPr>
            <a:lstStyle/>
            <a:p>
              <a:pPr algn="ctr"/>
              <a:r>
                <a:rPr lang="en-US" sz="2000" dirty="0">
                  <a:latin typeface="Tenorite Display" panose="00000500000000000000" pitchFamily="2" charset="0"/>
                </a:rPr>
                <a:t>Setback(s)</a:t>
              </a:r>
            </a:p>
          </p:txBody>
        </p:sp>
        <p:sp>
          <p:nvSpPr>
            <p:cNvPr id="31" name="Graphic 1040" descr="Line arrow: Counter-clockwise curve with solid fill">
              <a:extLst>
                <a:ext uri="{FF2B5EF4-FFF2-40B4-BE49-F238E27FC236}">
                  <a16:creationId xmlns:a16="http://schemas.microsoft.com/office/drawing/2014/main" id="{13F3C429-6588-815C-95AE-F361AB3690F4}"/>
                </a:ext>
              </a:extLst>
            </p:cNvPr>
            <p:cNvSpPr/>
            <p:nvPr/>
          </p:nvSpPr>
          <p:spPr>
            <a:xfrm>
              <a:off x="4617062" y="4595299"/>
              <a:ext cx="97247" cy="248235"/>
            </a:xfrm>
            <a:custGeom>
              <a:avLst/>
              <a:gdLst>
                <a:gd name="csX0" fmla="*/ 28269 w 97247"/>
                <a:gd name="csY0" fmla="*/ 17244 h 248235"/>
                <a:gd name="csX1" fmla="*/ 65584 w 97247"/>
                <a:gd name="csY1" fmla="*/ 17527 h 248235"/>
                <a:gd name="csX2" fmla="*/ 74065 w 97247"/>
                <a:gd name="csY2" fmla="*/ 9046 h 248235"/>
                <a:gd name="csX3" fmla="*/ 65584 w 97247"/>
                <a:gd name="csY3" fmla="*/ 565 h 248235"/>
                <a:gd name="csX4" fmla="*/ 9046 w 97247"/>
                <a:gd name="csY4" fmla="*/ 0 h 248235"/>
                <a:gd name="csX5" fmla="*/ 3675 w 97247"/>
                <a:gd name="csY5" fmla="*/ 1979 h 248235"/>
                <a:gd name="csX6" fmla="*/ 3110 w 97247"/>
                <a:gd name="csY6" fmla="*/ 2544 h 248235"/>
                <a:gd name="csX7" fmla="*/ 2262 w 97247"/>
                <a:gd name="csY7" fmla="*/ 3392 h 248235"/>
                <a:gd name="csX8" fmla="*/ 1979 w 97247"/>
                <a:gd name="csY8" fmla="*/ 3958 h 248235"/>
                <a:gd name="csX9" fmla="*/ 1696 w 97247"/>
                <a:gd name="csY9" fmla="*/ 4523 h 248235"/>
                <a:gd name="csX10" fmla="*/ 565 w 97247"/>
                <a:gd name="csY10" fmla="*/ 8481 h 248235"/>
                <a:gd name="csX11" fmla="*/ 0 w 97247"/>
                <a:gd name="csY11" fmla="*/ 65019 h 248235"/>
                <a:gd name="csX12" fmla="*/ 8481 w 97247"/>
                <a:gd name="csY12" fmla="*/ 73500 h 248235"/>
                <a:gd name="csX13" fmla="*/ 16962 w 97247"/>
                <a:gd name="csY13" fmla="*/ 65019 h 248235"/>
                <a:gd name="csX14" fmla="*/ 17244 w 97247"/>
                <a:gd name="csY14" fmla="*/ 29965 h 248235"/>
                <a:gd name="csX15" fmla="*/ 80002 w 97247"/>
                <a:gd name="csY15" fmla="*/ 158590 h 248235"/>
                <a:gd name="csX16" fmla="*/ 60496 w 97247"/>
                <a:gd name="csY16" fmla="*/ 236330 h 248235"/>
                <a:gd name="csX17" fmla="*/ 64454 w 97247"/>
                <a:gd name="csY17" fmla="*/ 247355 h 248235"/>
                <a:gd name="csX18" fmla="*/ 75761 w 97247"/>
                <a:gd name="csY18" fmla="*/ 243680 h 248235"/>
                <a:gd name="csX19" fmla="*/ 96963 w 97247"/>
                <a:gd name="csY19" fmla="*/ 159721 h 248235"/>
                <a:gd name="csX20" fmla="*/ 28269 w 97247"/>
                <a:gd name="csY20" fmla="*/ 17244 h 2482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97247" h="248235">
                  <a:moveTo>
                    <a:pt x="28269" y="17244"/>
                  </a:moveTo>
                  <a:lnTo>
                    <a:pt x="65584" y="17527"/>
                  </a:lnTo>
                  <a:cubicBezTo>
                    <a:pt x="70390" y="17527"/>
                    <a:pt x="74065" y="13852"/>
                    <a:pt x="74065" y="9046"/>
                  </a:cubicBezTo>
                  <a:cubicBezTo>
                    <a:pt x="74065" y="4240"/>
                    <a:pt x="70390" y="565"/>
                    <a:pt x="65584" y="565"/>
                  </a:cubicBezTo>
                  <a:lnTo>
                    <a:pt x="9046" y="0"/>
                  </a:lnTo>
                  <a:cubicBezTo>
                    <a:pt x="7067" y="0"/>
                    <a:pt x="5371" y="565"/>
                    <a:pt x="3675" y="1979"/>
                  </a:cubicBezTo>
                  <a:cubicBezTo>
                    <a:pt x="3392" y="1979"/>
                    <a:pt x="3392" y="2262"/>
                    <a:pt x="3110" y="2544"/>
                  </a:cubicBezTo>
                  <a:cubicBezTo>
                    <a:pt x="2827" y="2827"/>
                    <a:pt x="2544" y="2827"/>
                    <a:pt x="2262" y="3392"/>
                  </a:cubicBezTo>
                  <a:cubicBezTo>
                    <a:pt x="2262" y="3392"/>
                    <a:pt x="1979" y="3675"/>
                    <a:pt x="1979" y="3958"/>
                  </a:cubicBezTo>
                  <a:cubicBezTo>
                    <a:pt x="1979" y="3958"/>
                    <a:pt x="1696" y="4240"/>
                    <a:pt x="1696" y="4523"/>
                  </a:cubicBezTo>
                  <a:cubicBezTo>
                    <a:pt x="848" y="5654"/>
                    <a:pt x="565" y="7067"/>
                    <a:pt x="565" y="8481"/>
                  </a:cubicBezTo>
                  <a:lnTo>
                    <a:pt x="0" y="65019"/>
                  </a:lnTo>
                  <a:cubicBezTo>
                    <a:pt x="0" y="69825"/>
                    <a:pt x="3675" y="73500"/>
                    <a:pt x="8481" y="73500"/>
                  </a:cubicBezTo>
                  <a:cubicBezTo>
                    <a:pt x="13287" y="73500"/>
                    <a:pt x="16962" y="69825"/>
                    <a:pt x="16962" y="65019"/>
                  </a:cubicBezTo>
                  <a:lnTo>
                    <a:pt x="17244" y="29965"/>
                  </a:lnTo>
                  <a:cubicBezTo>
                    <a:pt x="61627" y="60779"/>
                    <a:pt x="82829" y="104031"/>
                    <a:pt x="80002" y="158590"/>
                  </a:cubicBezTo>
                  <a:cubicBezTo>
                    <a:pt x="78306" y="185446"/>
                    <a:pt x="71804" y="211736"/>
                    <a:pt x="60496" y="236330"/>
                  </a:cubicBezTo>
                  <a:cubicBezTo>
                    <a:pt x="58517" y="240571"/>
                    <a:pt x="60213" y="245376"/>
                    <a:pt x="64454" y="247355"/>
                  </a:cubicBezTo>
                  <a:cubicBezTo>
                    <a:pt x="68411" y="249334"/>
                    <a:pt x="73500" y="247921"/>
                    <a:pt x="75761" y="243680"/>
                  </a:cubicBezTo>
                  <a:cubicBezTo>
                    <a:pt x="87917" y="217390"/>
                    <a:pt x="95267" y="188838"/>
                    <a:pt x="96963" y="159721"/>
                  </a:cubicBezTo>
                  <a:cubicBezTo>
                    <a:pt x="99225" y="118165"/>
                    <a:pt x="89048" y="59931"/>
                    <a:pt x="28269" y="17244"/>
                  </a:cubicBezTo>
                  <a:close/>
                </a:path>
              </a:pathLst>
            </a:custGeom>
            <a:solidFill>
              <a:srgbClr val="000000"/>
            </a:solidFill>
            <a:ln w="2778" cap="flat">
              <a:noFill/>
              <a:prstDash val="solid"/>
              <a:miter/>
            </a:ln>
          </p:spPr>
          <p:txBody>
            <a:bodyPr/>
            <a:lstStyle/>
            <a:p>
              <a:endParaRPr lang="en-US" sz="2000"/>
            </a:p>
          </p:txBody>
        </p:sp>
        <p:sp>
          <p:nvSpPr>
            <p:cNvPr id="32" name="Graphic 1041" descr="Line arrow: Counter-clockwise curve with solid fill">
              <a:extLst>
                <a:ext uri="{FF2B5EF4-FFF2-40B4-BE49-F238E27FC236}">
                  <a16:creationId xmlns:a16="http://schemas.microsoft.com/office/drawing/2014/main" id="{BCF34631-8F79-FE5F-DB88-9E0E509A01B9}"/>
                </a:ext>
              </a:extLst>
            </p:cNvPr>
            <p:cNvSpPr/>
            <p:nvPr/>
          </p:nvSpPr>
          <p:spPr>
            <a:xfrm flipH="1">
              <a:off x="4050552" y="4595299"/>
              <a:ext cx="97247" cy="248235"/>
            </a:xfrm>
            <a:custGeom>
              <a:avLst/>
              <a:gdLst>
                <a:gd name="csX0" fmla="*/ 28269 w 97247"/>
                <a:gd name="csY0" fmla="*/ 17244 h 248235"/>
                <a:gd name="csX1" fmla="*/ 65584 w 97247"/>
                <a:gd name="csY1" fmla="*/ 17527 h 248235"/>
                <a:gd name="csX2" fmla="*/ 74065 w 97247"/>
                <a:gd name="csY2" fmla="*/ 9046 h 248235"/>
                <a:gd name="csX3" fmla="*/ 65584 w 97247"/>
                <a:gd name="csY3" fmla="*/ 565 h 248235"/>
                <a:gd name="csX4" fmla="*/ 9046 w 97247"/>
                <a:gd name="csY4" fmla="*/ 0 h 248235"/>
                <a:gd name="csX5" fmla="*/ 3675 w 97247"/>
                <a:gd name="csY5" fmla="*/ 1979 h 248235"/>
                <a:gd name="csX6" fmla="*/ 3110 w 97247"/>
                <a:gd name="csY6" fmla="*/ 2544 h 248235"/>
                <a:gd name="csX7" fmla="*/ 2262 w 97247"/>
                <a:gd name="csY7" fmla="*/ 3392 h 248235"/>
                <a:gd name="csX8" fmla="*/ 1979 w 97247"/>
                <a:gd name="csY8" fmla="*/ 3958 h 248235"/>
                <a:gd name="csX9" fmla="*/ 1696 w 97247"/>
                <a:gd name="csY9" fmla="*/ 4523 h 248235"/>
                <a:gd name="csX10" fmla="*/ 565 w 97247"/>
                <a:gd name="csY10" fmla="*/ 8481 h 248235"/>
                <a:gd name="csX11" fmla="*/ 0 w 97247"/>
                <a:gd name="csY11" fmla="*/ 65019 h 248235"/>
                <a:gd name="csX12" fmla="*/ 8481 w 97247"/>
                <a:gd name="csY12" fmla="*/ 73500 h 248235"/>
                <a:gd name="csX13" fmla="*/ 16962 w 97247"/>
                <a:gd name="csY13" fmla="*/ 65019 h 248235"/>
                <a:gd name="csX14" fmla="*/ 17244 w 97247"/>
                <a:gd name="csY14" fmla="*/ 29965 h 248235"/>
                <a:gd name="csX15" fmla="*/ 80002 w 97247"/>
                <a:gd name="csY15" fmla="*/ 158590 h 248235"/>
                <a:gd name="csX16" fmla="*/ 60496 w 97247"/>
                <a:gd name="csY16" fmla="*/ 236330 h 248235"/>
                <a:gd name="csX17" fmla="*/ 64454 w 97247"/>
                <a:gd name="csY17" fmla="*/ 247355 h 248235"/>
                <a:gd name="csX18" fmla="*/ 75761 w 97247"/>
                <a:gd name="csY18" fmla="*/ 243680 h 248235"/>
                <a:gd name="csX19" fmla="*/ 96963 w 97247"/>
                <a:gd name="csY19" fmla="*/ 159721 h 248235"/>
                <a:gd name="csX20" fmla="*/ 28269 w 97247"/>
                <a:gd name="csY20" fmla="*/ 17244 h 2482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97247" h="248235">
                  <a:moveTo>
                    <a:pt x="28269" y="17244"/>
                  </a:moveTo>
                  <a:lnTo>
                    <a:pt x="65584" y="17527"/>
                  </a:lnTo>
                  <a:cubicBezTo>
                    <a:pt x="70390" y="17527"/>
                    <a:pt x="74065" y="13852"/>
                    <a:pt x="74065" y="9046"/>
                  </a:cubicBezTo>
                  <a:cubicBezTo>
                    <a:pt x="74065" y="4240"/>
                    <a:pt x="70390" y="565"/>
                    <a:pt x="65584" y="565"/>
                  </a:cubicBezTo>
                  <a:lnTo>
                    <a:pt x="9046" y="0"/>
                  </a:lnTo>
                  <a:cubicBezTo>
                    <a:pt x="7067" y="0"/>
                    <a:pt x="5371" y="565"/>
                    <a:pt x="3675" y="1979"/>
                  </a:cubicBezTo>
                  <a:cubicBezTo>
                    <a:pt x="3392" y="1979"/>
                    <a:pt x="3392" y="2262"/>
                    <a:pt x="3110" y="2544"/>
                  </a:cubicBezTo>
                  <a:cubicBezTo>
                    <a:pt x="2827" y="2827"/>
                    <a:pt x="2544" y="2827"/>
                    <a:pt x="2262" y="3392"/>
                  </a:cubicBezTo>
                  <a:cubicBezTo>
                    <a:pt x="2262" y="3392"/>
                    <a:pt x="1979" y="3675"/>
                    <a:pt x="1979" y="3958"/>
                  </a:cubicBezTo>
                  <a:cubicBezTo>
                    <a:pt x="1979" y="3958"/>
                    <a:pt x="1696" y="4240"/>
                    <a:pt x="1696" y="4523"/>
                  </a:cubicBezTo>
                  <a:cubicBezTo>
                    <a:pt x="848" y="5654"/>
                    <a:pt x="565" y="7067"/>
                    <a:pt x="565" y="8481"/>
                  </a:cubicBezTo>
                  <a:lnTo>
                    <a:pt x="0" y="65019"/>
                  </a:lnTo>
                  <a:cubicBezTo>
                    <a:pt x="0" y="69825"/>
                    <a:pt x="3675" y="73500"/>
                    <a:pt x="8481" y="73500"/>
                  </a:cubicBezTo>
                  <a:cubicBezTo>
                    <a:pt x="13287" y="73500"/>
                    <a:pt x="16962" y="69825"/>
                    <a:pt x="16962" y="65019"/>
                  </a:cubicBezTo>
                  <a:lnTo>
                    <a:pt x="17244" y="29965"/>
                  </a:lnTo>
                  <a:cubicBezTo>
                    <a:pt x="61627" y="60779"/>
                    <a:pt x="82829" y="104031"/>
                    <a:pt x="80002" y="158590"/>
                  </a:cubicBezTo>
                  <a:cubicBezTo>
                    <a:pt x="78306" y="185446"/>
                    <a:pt x="71804" y="211736"/>
                    <a:pt x="60496" y="236330"/>
                  </a:cubicBezTo>
                  <a:cubicBezTo>
                    <a:pt x="58517" y="240571"/>
                    <a:pt x="60213" y="245376"/>
                    <a:pt x="64454" y="247355"/>
                  </a:cubicBezTo>
                  <a:cubicBezTo>
                    <a:pt x="68411" y="249334"/>
                    <a:pt x="73500" y="247921"/>
                    <a:pt x="75761" y="243680"/>
                  </a:cubicBezTo>
                  <a:cubicBezTo>
                    <a:pt x="87917" y="217390"/>
                    <a:pt x="95267" y="188838"/>
                    <a:pt x="96963" y="159721"/>
                  </a:cubicBezTo>
                  <a:cubicBezTo>
                    <a:pt x="99225" y="118165"/>
                    <a:pt x="89048" y="59931"/>
                    <a:pt x="28269" y="17244"/>
                  </a:cubicBezTo>
                  <a:close/>
                </a:path>
              </a:pathLst>
            </a:custGeom>
            <a:solidFill>
              <a:srgbClr val="000000"/>
            </a:solidFill>
            <a:ln w="2778" cap="flat">
              <a:noFill/>
              <a:prstDash val="solid"/>
              <a:miter/>
            </a:ln>
          </p:spPr>
          <p:txBody>
            <a:bodyPr/>
            <a:lstStyle/>
            <a:p>
              <a:endParaRPr lang="en-US" sz="2000"/>
            </a:p>
          </p:txBody>
        </p:sp>
        <p:sp>
          <p:nvSpPr>
            <p:cNvPr id="33" name="Graphic 1042" descr="Line arrow: Counter-clockwise curve with solid fill">
              <a:extLst>
                <a:ext uri="{FF2B5EF4-FFF2-40B4-BE49-F238E27FC236}">
                  <a16:creationId xmlns:a16="http://schemas.microsoft.com/office/drawing/2014/main" id="{A9BEDA3D-0B22-70D8-41AB-6DF253D92FF0}"/>
                </a:ext>
              </a:extLst>
            </p:cNvPr>
            <p:cNvSpPr/>
            <p:nvPr/>
          </p:nvSpPr>
          <p:spPr>
            <a:xfrm rot="18780433">
              <a:off x="5495320" y="4169354"/>
              <a:ext cx="97247" cy="248235"/>
            </a:xfrm>
            <a:custGeom>
              <a:avLst/>
              <a:gdLst>
                <a:gd name="csX0" fmla="*/ 28269 w 97247"/>
                <a:gd name="csY0" fmla="*/ 17244 h 248235"/>
                <a:gd name="csX1" fmla="*/ 65584 w 97247"/>
                <a:gd name="csY1" fmla="*/ 17527 h 248235"/>
                <a:gd name="csX2" fmla="*/ 74065 w 97247"/>
                <a:gd name="csY2" fmla="*/ 9046 h 248235"/>
                <a:gd name="csX3" fmla="*/ 65584 w 97247"/>
                <a:gd name="csY3" fmla="*/ 565 h 248235"/>
                <a:gd name="csX4" fmla="*/ 9046 w 97247"/>
                <a:gd name="csY4" fmla="*/ 0 h 248235"/>
                <a:gd name="csX5" fmla="*/ 3675 w 97247"/>
                <a:gd name="csY5" fmla="*/ 1979 h 248235"/>
                <a:gd name="csX6" fmla="*/ 3110 w 97247"/>
                <a:gd name="csY6" fmla="*/ 2544 h 248235"/>
                <a:gd name="csX7" fmla="*/ 2262 w 97247"/>
                <a:gd name="csY7" fmla="*/ 3392 h 248235"/>
                <a:gd name="csX8" fmla="*/ 1979 w 97247"/>
                <a:gd name="csY8" fmla="*/ 3958 h 248235"/>
                <a:gd name="csX9" fmla="*/ 1696 w 97247"/>
                <a:gd name="csY9" fmla="*/ 4523 h 248235"/>
                <a:gd name="csX10" fmla="*/ 565 w 97247"/>
                <a:gd name="csY10" fmla="*/ 8481 h 248235"/>
                <a:gd name="csX11" fmla="*/ 0 w 97247"/>
                <a:gd name="csY11" fmla="*/ 65019 h 248235"/>
                <a:gd name="csX12" fmla="*/ 8481 w 97247"/>
                <a:gd name="csY12" fmla="*/ 73500 h 248235"/>
                <a:gd name="csX13" fmla="*/ 16962 w 97247"/>
                <a:gd name="csY13" fmla="*/ 65019 h 248235"/>
                <a:gd name="csX14" fmla="*/ 17244 w 97247"/>
                <a:gd name="csY14" fmla="*/ 29965 h 248235"/>
                <a:gd name="csX15" fmla="*/ 80002 w 97247"/>
                <a:gd name="csY15" fmla="*/ 158590 h 248235"/>
                <a:gd name="csX16" fmla="*/ 60496 w 97247"/>
                <a:gd name="csY16" fmla="*/ 236330 h 248235"/>
                <a:gd name="csX17" fmla="*/ 64454 w 97247"/>
                <a:gd name="csY17" fmla="*/ 247355 h 248235"/>
                <a:gd name="csX18" fmla="*/ 75761 w 97247"/>
                <a:gd name="csY18" fmla="*/ 243680 h 248235"/>
                <a:gd name="csX19" fmla="*/ 96963 w 97247"/>
                <a:gd name="csY19" fmla="*/ 159721 h 248235"/>
                <a:gd name="csX20" fmla="*/ 28269 w 97247"/>
                <a:gd name="csY20" fmla="*/ 17244 h 2482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97247" h="248235">
                  <a:moveTo>
                    <a:pt x="28269" y="17244"/>
                  </a:moveTo>
                  <a:lnTo>
                    <a:pt x="65584" y="17527"/>
                  </a:lnTo>
                  <a:cubicBezTo>
                    <a:pt x="70390" y="17527"/>
                    <a:pt x="74065" y="13852"/>
                    <a:pt x="74065" y="9046"/>
                  </a:cubicBezTo>
                  <a:cubicBezTo>
                    <a:pt x="74065" y="4240"/>
                    <a:pt x="70390" y="565"/>
                    <a:pt x="65584" y="565"/>
                  </a:cubicBezTo>
                  <a:lnTo>
                    <a:pt x="9046" y="0"/>
                  </a:lnTo>
                  <a:cubicBezTo>
                    <a:pt x="7067" y="0"/>
                    <a:pt x="5371" y="565"/>
                    <a:pt x="3675" y="1979"/>
                  </a:cubicBezTo>
                  <a:cubicBezTo>
                    <a:pt x="3392" y="1979"/>
                    <a:pt x="3392" y="2262"/>
                    <a:pt x="3110" y="2544"/>
                  </a:cubicBezTo>
                  <a:cubicBezTo>
                    <a:pt x="2827" y="2827"/>
                    <a:pt x="2544" y="2827"/>
                    <a:pt x="2262" y="3392"/>
                  </a:cubicBezTo>
                  <a:cubicBezTo>
                    <a:pt x="2262" y="3392"/>
                    <a:pt x="1979" y="3675"/>
                    <a:pt x="1979" y="3958"/>
                  </a:cubicBezTo>
                  <a:cubicBezTo>
                    <a:pt x="1979" y="3958"/>
                    <a:pt x="1696" y="4240"/>
                    <a:pt x="1696" y="4523"/>
                  </a:cubicBezTo>
                  <a:cubicBezTo>
                    <a:pt x="848" y="5654"/>
                    <a:pt x="565" y="7067"/>
                    <a:pt x="565" y="8481"/>
                  </a:cubicBezTo>
                  <a:lnTo>
                    <a:pt x="0" y="65019"/>
                  </a:lnTo>
                  <a:cubicBezTo>
                    <a:pt x="0" y="69825"/>
                    <a:pt x="3675" y="73500"/>
                    <a:pt x="8481" y="73500"/>
                  </a:cubicBezTo>
                  <a:cubicBezTo>
                    <a:pt x="13287" y="73500"/>
                    <a:pt x="16962" y="69825"/>
                    <a:pt x="16962" y="65019"/>
                  </a:cubicBezTo>
                  <a:lnTo>
                    <a:pt x="17244" y="29965"/>
                  </a:lnTo>
                  <a:cubicBezTo>
                    <a:pt x="61627" y="60779"/>
                    <a:pt x="82829" y="104031"/>
                    <a:pt x="80002" y="158590"/>
                  </a:cubicBezTo>
                  <a:cubicBezTo>
                    <a:pt x="78306" y="185446"/>
                    <a:pt x="71804" y="211736"/>
                    <a:pt x="60496" y="236330"/>
                  </a:cubicBezTo>
                  <a:cubicBezTo>
                    <a:pt x="58517" y="240571"/>
                    <a:pt x="60213" y="245376"/>
                    <a:pt x="64454" y="247355"/>
                  </a:cubicBezTo>
                  <a:cubicBezTo>
                    <a:pt x="68411" y="249334"/>
                    <a:pt x="73500" y="247921"/>
                    <a:pt x="75761" y="243680"/>
                  </a:cubicBezTo>
                  <a:cubicBezTo>
                    <a:pt x="87917" y="217390"/>
                    <a:pt x="95267" y="188838"/>
                    <a:pt x="96963" y="159721"/>
                  </a:cubicBezTo>
                  <a:cubicBezTo>
                    <a:pt x="99225" y="118165"/>
                    <a:pt x="89048" y="59931"/>
                    <a:pt x="28269" y="17244"/>
                  </a:cubicBezTo>
                  <a:close/>
                </a:path>
              </a:pathLst>
            </a:custGeom>
            <a:solidFill>
              <a:srgbClr val="000000"/>
            </a:solidFill>
            <a:ln w="2778" cap="flat">
              <a:noFill/>
              <a:prstDash val="solid"/>
              <a:miter/>
            </a:ln>
          </p:spPr>
          <p:txBody>
            <a:bodyPr/>
            <a:lstStyle/>
            <a:p>
              <a:endParaRPr lang="en-US" sz="2000"/>
            </a:p>
          </p:txBody>
        </p:sp>
        <p:sp>
          <p:nvSpPr>
            <p:cNvPr id="34" name="Graphic 1043" descr="Line arrow: Counter-clockwise curve with solid fill">
              <a:extLst>
                <a:ext uri="{FF2B5EF4-FFF2-40B4-BE49-F238E27FC236}">
                  <a16:creationId xmlns:a16="http://schemas.microsoft.com/office/drawing/2014/main" id="{27A18C66-7923-3A55-410D-5526C7620E8F}"/>
                </a:ext>
              </a:extLst>
            </p:cNvPr>
            <p:cNvSpPr/>
            <p:nvPr/>
          </p:nvSpPr>
          <p:spPr>
            <a:xfrm rot="16200000" flipH="1">
              <a:off x="5824436" y="3730198"/>
              <a:ext cx="97247" cy="248235"/>
            </a:xfrm>
            <a:custGeom>
              <a:avLst/>
              <a:gdLst>
                <a:gd name="csX0" fmla="*/ 28269 w 97247"/>
                <a:gd name="csY0" fmla="*/ 17244 h 248235"/>
                <a:gd name="csX1" fmla="*/ 65584 w 97247"/>
                <a:gd name="csY1" fmla="*/ 17527 h 248235"/>
                <a:gd name="csX2" fmla="*/ 74065 w 97247"/>
                <a:gd name="csY2" fmla="*/ 9046 h 248235"/>
                <a:gd name="csX3" fmla="*/ 65584 w 97247"/>
                <a:gd name="csY3" fmla="*/ 565 h 248235"/>
                <a:gd name="csX4" fmla="*/ 9046 w 97247"/>
                <a:gd name="csY4" fmla="*/ 0 h 248235"/>
                <a:gd name="csX5" fmla="*/ 3675 w 97247"/>
                <a:gd name="csY5" fmla="*/ 1979 h 248235"/>
                <a:gd name="csX6" fmla="*/ 3110 w 97247"/>
                <a:gd name="csY6" fmla="*/ 2544 h 248235"/>
                <a:gd name="csX7" fmla="*/ 2262 w 97247"/>
                <a:gd name="csY7" fmla="*/ 3392 h 248235"/>
                <a:gd name="csX8" fmla="*/ 1979 w 97247"/>
                <a:gd name="csY8" fmla="*/ 3958 h 248235"/>
                <a:gd name="csX9" fmla="*/ 1696 w 97247"/>
                <a:gd name="csY9" fmla="*/ 4523 h 248235"/>
                <a:gd name="csX10" fmla="*/ 565 w 97247"/>
                <a:gd name="csY10" fmla="*/ 8481 h 248235"/>
                <a:gd name="csX11" fmla="*/ 0 w 97247"/>
                <a:gd name="csY11" fmla="*/ 65019 h 248235"/>
                <a:gd name="csX12" fmla="*/ 8481 w 97247"/>
                <a:gd name="csY12" fmla="*/ 73500 h 248235"/>
                <a:gd name="csX13" fmla="*/ 16962 w 97247"/>
                <a:gd name="csY13" fmla="*/ 65019 h 248235"/>
                <a:gd name="csX14" fmla="*/ 17244 w 97247"/>
                <a:gd name="csY14" fmla="*/ 29965 h 248235"/>
                <a:gd name="csX15" fmla="*/ 80002 w 97247"/>
                <a:gd name="csY15" fmla="*/ 158590 h 248235"/>
                <a:gd name="csX16" fmla="*/ 60496 w 97247"/>
                <a:gd name="csY16" fmla="*/ 236330 h 248235"/>
                <a:gd name="csX17" fmla="*/ 64454 w 97247"/>
                <a:gd name="csY17" fmla="*/ 247355 h 248235"/>
                <a:gd name="csX18" fmla="*/ 75761 w 97247"/>
                <a:gd name="csY18" fmla="*/ 243680 h 248235"/>
                <a:gd name="csX19" fmla="*/ 96963 w 97247"/>
                <a:gd name="csY19" fmla="*/ 159721 h 248235"/>
                <a:gd name="csX20" fmla="*/ 28269 w 97247"/>
                <a:gd name="csY20" fmla="*/ 17244 h 2482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97247" h="248235">
                  <a:moveTo>
                    <a:pt x="28269" y="17244"/>
                  </a:moveTo>
                  <a:lnTo>
                    <a:pt x="65584" y="17527"/>
                  </a:lnTo>
                  <a:cubicBezTo>
                    <a:pt x="70390" y="17527"/>
                    <a:pt x="74065" y="13852"/>
                    <a:pt x="74065" y="9046"/>
                  </a:cubicBezTo>
                  <a:cubicBezTo>
                    <a:pt x="74065" y="4240"/>
                    <a:pt x="70390" y="565"/>
                    <a:pt x="65584" y="565"/>
                  </a:cubicBezTo>
                  <a:lnTo>
                    <a:pt x="9046" y="0"/>
                  </a:lnTo>
                  <a:cubicBezTo>
                    <a:pt x="7067" y="0"/>
                    <a:pt x="5371" y="565"/>
                    <a:pt x="3675" y="1979"/>
                  </a:cubicBezTo>
                  <a:cubicBezTo>
                    <a:pt x="3392" y="1979"/>
                    <a:pt x="3392" y="2262"/>
                    <a:pt x="3110" y="2544"/>
                  </a:cubicBezTo>
                  <a:cubicBezTo>
                    <a:pt x="2827" y="2827"/>
                    <a:pt x="2544" y="2827"/>
                    <a:pt x="2262" y="3392"/>
                  </a:cubicBezTo>
                  <a:cubicBezTo>
                    <a:pt x="2262" y="3392"/>
                    <a:pt x="1979" y="3675"/>
                    <a:pt x="1979" y="3958"/>
                  </a:cubicBezTo>
                  <a:cubicBezTo>
                    <a:pt x="1979" y="3958"/>
                    <a:pt x="1696" y="4240"/>
                    <a:pt x="1696" y="4523"/>
                  </a:cubicBezTo>
                  <a:cubicBezTo>
                    <a:pt x="848" y="5654"/>
                    <a:pt x="565" y="7067"/>
                    <a:pt x="565" y="8481"/>
                  </a:cubicBezTo>
                  <a:lnTo>
                    <a:pt x="0" y="65019"/>
                  </a:lnTo>
                  <a:cubicBezTo>
                    <a:pt x="0" y="69825"/>
                    <a:pt x="3675" y="73500"/>
                    <a:pt x="8481" y="73500"/>
                  </a:cubicBezTo>
                  <a:cubicBezTo>
                    <a:pt x="13287" y="73500"/>
                    <a:pt x="16962" y="69825"/>
                    <a:pt x="16962" y="65019"/>
                  </a:cubicBezTo>
                  <a:lnTo>
                    <a:pt x="17244" y="29965"/>
                  </a:lnTo>
                  <a:cubicBezTo>
                    <a:pt x="61627" y="60779"/>
                    <a:pt x="82829" y="104031"/>
                    <a:pt x="80002" y="158590"/>
                  </a:cubicBezTo>
                  <a:cubicBezTo>
                    <a:pt x="78306" y="185446"/>
                    <a:pt x="71804" y="211736"/>
                    <a:pt x="60496" y="236330"/>
                  </a:cubicBezTo>
                  <a:cubicBezTo>
                    <a:pt x="58517" y="240571"/>
                    <a:pt x="60213" y="245376"/>
                    <a:pt x="64454" y="247355"/>
                  </a:cubicBezTo>
                  <a:cubicBezTo>
                    <a:pt x="68411" y="249334"/>
                    <a:pt x="73500" y="247921"/>
                    <a:pt x="75761" y="243680"/>
                  </a:cubicBezTo>
                  <a:cubicBezTo>
                    <a:pt x="87917" y="217390"/>
                    <a:pt x="95267" y="188838"/>
                    <a:pt x="96963" y="159721"/>
                  </a:cubicBezTo>
                  <a:cubicBezTo>
                    <a:pt x="99225" y="118165"/>
                    <a:pt x="89048" y="59931"/>
                    <a:pt x="28269" y="17244"/>
                  </a:cubicBezTo>
                  <a:close/>
                </a:path>
              </a:pathLst>
            </a:custGeom>
            <a:solidFill>
              <a:srgbClr val="000000"/>
            </a:solidFill>
            <a:ln w="2778" cap="flat">
              <a:noFill/>
              <a:prstDash val="solid"/>
              <a:miter/>
            </a:ln>
          </p:spPr>
          <p:txBody>
            <a:bodyPr/>
            <a:lstStyle/>
            <a:p>
              <a:endParaRPr lang="en-US" sz="2000"/>
            </a:p>
          </p:txBody>
        </p:sp>
        <p:sp>
          <p:nvSpPr>
            <p:cNvPr id="35" name="TextBox 34">
              <a:extLst>
                <a:ext uri="{FF2B5EF4-FFF2-40B4-BE49-F238E27FC236}">
                  <a16:creationId xmlns:a16="http://schemas.microsoft.com/office/drawing/2014/main" id="{CFD3D1A3-725F-6F5F-1F8F-928E780747C6}"/>
                </a:ext>
              </a:extLst>
            </p:cNvPr>
            <p:cNvSpPr txBox="1"/>
            <p:nvPr/>
          </p:nvSpPr>
          <p:spPr>
            <a:xfrm>
              <a:off x="6228255" y="5146647"/>
              <a:ext cx="1142999" cy="255844"/>
            </a:xfrm>
            <a:prstGeom prst="rect">
              <a:avLst/>
            </a:prstGeom>
            <a:noFill/>
          </p:spPr>
          <p:txBody>
            <a:bodyPr wrap="square" rtlCol="0">
              <a:spAutoFit/>
            </a:bodyPr>
            <a:lstStyle/>
            <a:p>
              <a:pPr algn="ctr"/>
              <a:r>
                <a:rPr lang="en-US" sz="2000" b="1" dirty="0">
                  <a:latin typeface="Tenorite Display" panose="00000500000000000000" pitchFamily="2" charset="0"/>
                </a:rPr>
                <a:t>Time</a:t>
              </a:r>
            </a:p>
          </p:txBody>
        </p:sp>
      </p:grpSp>
    </p:spTree>
    <p:extLst>
      <p:ext uri="{BB962C8B-B14F-4D97-AF65-F5344CB8AC3E}">
        <p14:creationId xmlns:p14="http://schemas.microsoft.com/office/powerpoint/2010/main" val="242527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5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5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5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5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56"/>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6" grpId="0" animBg="1"/>
      <p:bldP spid="10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2EE30-0199-68F8-01F1-4A23A0F9A00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15793FB-355B-30F1-113B-A80406351E02}"/>
              </a:ext>
            </a:extLst>
          </p:cNvPr>
          <p:cNvSpPr>
            <a:spLocks noGrp="1"/>
          </p:cNvSpPr>
          <p:nvPr>
            <p:ph type="sldNum" sz="quarter" idx="12"/>
          </p:nvPr>
        </p:nvSpPr>
        <p:spPr>
          <a:xfrm>
            <a:off x="15664748" y="9636184"/>
            <a:ext cx="2133600" cy="365125"/>
          </a:xfrm>
        </p:spPr>
        <p:txBody>
          <a:bodyPr/>
          <a:lstStyle/>
          <a:p>
            <a:pPr>
              <a:defRPr/>
            </a:pPr>
            <a:fld id="{6D22F896-40B5-4ADD-8801-0D06FADFA095}" type="slidenum">
              <a:rPr lang="en-US" sz="900">
                <a:solidFill>
                  <a:srgbClr val="000000"/>
                </a:solidFill>
                <a:latin typeface="Calibri" panose="020F0502020204030204"/>
              </a:rPr>
              <a:pPr>
                <a:defRPr/>
              </a:pPr>
              <a:t>6</a:t>
            </a:fld>
            <a:endParaRPr lang="en-US" sz="9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4D33400B-B98E-4191-4DD9-3E40C4FA4825}"/>
              </a:ext>
            </a:extLst>
          </p:cNvPr>
          <p:cNvSpPr txBox="1"/>
          <p:nvPr/>
        </p:nvSpPr>
        <p:spPr>
          <a:xfrm>
            <a:off x="482600" y="453767"/>
            <a:ext cx="16916400" cy="501869"/>
          </a:xfrm>
          <a:prstGeom prst="rect">
            <a:avLst/>
          </a:prstGeom>
        </p:spPr>
        <p:txBody>
          <a:bodyPr wrap="square" lIns="0" tIns="0" rIns="0" bIns="0" rtlCol="0" anchor="t">
            <a:spAutoFit/>
          </a:bodyPr>
          <a:lstStyle/>
          <a:p>
            <a:pPr algn="ctr">
              <a:lnSpc>
                <a:spcPts val="39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Fires affect mental health and well-being in many ways</a:t>
            </a:r>
          </a:p>
        </p:txBody>
      </p:sp>
      <p:sp>
        <p:nvSpPr>
          <p:cNvPr id="10" name="TextBox 9">
            <a:extLst>
              <a:ext uri="{FF2B5EF4-FFF2-40B4-BE49-F238E27FC236}">
                <a16:creationId xmlns:a16="http://schemas.microsoft.com/office/drawing/2014/main" id="{A0E11FB6-4E61-BEE1-4B15-DD3E9E062612}"/>
              </a:ext>
            </a:extLst>
          </p:cNvPr>
          <p:cNvSpPr txBox="1"/>
          <p:nvPr/>
        </p:nvSpPr>
        <p:spPr>
          <a:xfrm>
            <a:off x="406400" y="9671168"/>
            <a:ext cx="17068799" cy="246221"/>
          </a:xfrm>
          <a:prstGeom prst="rect">
            <a:avLst/>
          </a:prstGeom>
          <a:noFill/>
        </p:spPr>
        <p:txBody>
          <a:bodyPr wrap="square" rtlCol="0">
            <a:spAutoFit/>
          </a:bodyPr>
          <a:lstStyle/>
          <a:p>
            <a:r>
              <a:rPr lang="en-US" sz="1000" b="1" dirty="0">
                <a:solidFill>
                  <a:schemeClr val="tx1">
                    <a:lumMod val="65000"/>
                    <a:lumOff val="35000"/>
                  </a:schemeClr>
                </a:solidFill>
                <a:latin typeface="Tenorite" panose="00000500000000000000" pitchFamily="2" charset="0"/>
              </a:rPr>
              <a:t>Figure Modified from</a:t>
            </a:r>
            <a:r>
              <a:rPr lang="en-US" sz="1000" dirty="0">
                <a:solidFill>
                  <a:schemeClr val="tx1">
                    <a:lumMod val="65000"/>
                    <a:lumOff val="35000"/>
                  </a:schemeClr>
                </a:solidFill>
                <a:latin typeface="Tenorite" panose="00000500000000000000" pitchFamily="2" charset="0"/>
              </a:rPr>
              <a:t>: Eisenman DP, et al The mental health and well-being effects of wildfire smoke: a scoping review. BMC public health. 2022 Dec 5;22(1):2274. </a:t>
            </a:r>
            <a:r>
              <a:rPr lang="en-US" sz="1000" b="1" dirty="0">
                <a:solidFill>
                  <a:schemeClr val="tx1">
                    <a:lumMod val="65000"/>
                    <a:lumOff val="35000"/>
                  </a:schemeClr>
                </a:solidFill>
                <a:latin typeface="Tenorite" panose="00000500000000000000" pitchFamily="2" charset="0"/>
              </a:rPr>
              <a:t>With additions from</a:t>
            </a:r>
            <a:r>
              <a:rPr lang="en-US" sz="1000" dirty="0">
                <a:solidFill>
                  <a:schemeClr val="tx1">
                    <a:lumMod val="65000"/>
                    <a:lumOff val="35000"/>
                  </a:schemeClr>
                </a:solidFill>
                <a:latin typeface="Tenorite" panose="00000500000000000000" pitchFamily="2" charset="0"/>
              </a:rPr>
              <a:t>: To P, et al. The impact of wildfires on mental health: a scoping review. Behavioral Sciences. 2021 Sep 21;11(9):126.</a:t>
            </a:r>
          </a:p>
        </p:txBody>
      </p:sp>
      <p:sp>
        <p:nvSpPr>
          <p:cNvPr id="5" name="Rectangle: Rounded Corners 4">
            <a:extLst>
              <a:ext uri="{FF2B5EF4-FFF2-40B4-BE49-F238E27FC236}">
                <a16:creationId xmlns:a16="http://schemas.microsoft.com/office/drawing/2014/main" id="{93D5ED53-3143-AEE6-0BA3-B64EB2BCF0F0}"/>
              </a:ext>
            </a:extLst>
          </p:cNvPr>
          <p:cNvSpPr/>
          <p:nvPr/>
        </p:nvSpPr>
        <p:spPr>
          <a:xfrm>
            <a:off x="454378" y="3762503"/>
            <a:ext cx="4343400" cy="4374995"/>
          </a:xfrm>
          <a:prstGeom prst="roundRect">
            <a:avLst/>
          </a:prstGeom>
          <a:solidFill>
            <a:srgbClr val="CCCC00">
              <a:alpha val="50000"/>
            </a:srgb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6576" tIns="182880" rIns="36576" bIns="91440" numCol="1" spcCol="1270" anchor="t" anchorCtr="0">
            <a:noAutofit/>
          </a:bodyPr>
          <a:lstStyle/>
          <a:p>
            <a:pPr algn="ctr" defTabSz="622300">
              <a:lnSpc>
                <a:spcPct val="90000"/>
              </a:lnSpc>
              <a:spcBef>
                <a:spcPct val="0"/>
              </a:spcBef>
              <a:spcAft>
                <a:spcPct val="35000"/>
              </a:spcAft>
            </a:pPr>
            <a:r>
              <a:rPr lang="en-US" sz="2400" b="1" dirty="0">
                <a:latin typeface="Tenorite" panose="00000500000000000000" pitchFamily="2" charset="0"/>
              </a:rPr>
              <a:t>Ecological</a:t>
            </a:r>
            <a:r>
              <a:rPr lang="en-US" sz="2400" dirty="0">
                <a:latin typeface="Tenorite" panose="00000500000000000000" pitchFamily="2" charset="0"/>
              </a:rPr>
              <a:t> </a:t>
            </a:r>
            <a:r>
              <a:rPr lang="en-US" sz="2400" b="1" dirty="0">
                <a:latin typeface="Tenorite" panose="00000500000000000000" pitchFamily="2" charset="0"/>
              </a:rPr>
              <a:t>(physical, natural surroundings)</a:t>
            </a:r>
            <a:r>
              <a:rPr lang="en-US" sz="2400" dirty="0">
                <a:latin typeface="Tenorite" panose="00000500000000000000" pitchFamily="2" charset="0"/>
              </a:rPr>
              <a:t>: </a:t>
            </a:r>
          </a:p>
          <a:p>
            <a:pPr algn="ctr" defTabSz="622300">
              <a:lnSpc>
                <a:spcPct val="90000"/>
              </a:lnSpc>
              <a:spcBef>
                <a:spcPct val="0"/>
              </a:spcBef>
              <a:spcAft>
                <a:spcPct val="35000"/>
              </a:spcAft>
            </a:pPr>
            <a:r>
              <a:rPr lang="en-US" sz="2400" dirty="0">
                <a:latin typeface="Tenorite" panose="00000500000000000000" pitchFamily="2" charset="0"/>
              </a:rPr>
              <a:t>Loss of nature and disaster damage. Smoke events and the changing ability to go outside safely. </a:t>
            </a:r>
          </a:p>
        </p:txBody>
      </p:sp>
      <p:sp>
        <p:nvSpPr>
          <p:cNvPr id="7" name="Rectangle: Rounded Corners 6">
            <a:extLst>
              <a:ext uri="{FF2B5EF4-FFF2-40B4-BE49-F238E27FC236}">
                <a16:creationId xmlns:a16="http://schemas.microsoft.com/office/drawing/2014/main" id="{616AB395-D146-1254-090D-BB1FE68C1D4D}"/>
              </a:ext>
            </a:extLst>
          </p:cNvPr>
          <p:cNvSpPr/>
          <p:nvPr/>
        </p:nvSpPr>
        <p:spPr>
          <a:xfrm>
            <a:off x="4597400" y="3731959"/>
            <a:ext cx="4343400" cy="4374995"/>
          </a:xfrm>
          <a:prstGeom prst="roundRect">
            <a:avLst/>
          </a:prstGeom>
          <a:solidFill>
            <a:srgbClr val="FFC000">
              <a:alpha val="50000"/>
            </a:srgbClr>
          </a:solidFill>
        </p:spPr>
        <p:style>
          <a:lnRef idx="2">
            <a:schemeClr val="lt1">
              <a:hueOff val="0"/>
              <a:satOff val="0"/>
              <a:lumOff val="0"/>
              <a:alphaOff val="0"/>
            </a:schemeClr>
          </a:lnRef>
          <a:fillRef idx="1">
            <a:schemeClr val="accent5">
              <a:alpha val="50000"/>
              <a:hueOff val="709040"/>
              <a:satOff val="-7964"/>
              <a:lumOff val="-1699"/>
              <a:alphaOff val="0"/>
            </a:schemeClr>
          </a:fillRef>
          <a:effectRef idx="0">
            <a:schemeClr val="accent5">
              <a:alpha val="50000"/>
              <a:hueOff val="709040"/>
              <a:satOff val="-7964"/>
              <a:lumOff val="-1699"/>
              <a:alphaOff val="0"/>
            </a:schemeClr>
          </a:effectRef>
          <a:fontRef idx="minor">
            <a:schemeClr val="tx1"/>
          </a:fontRef>
        </p:style>
        <p:txBody>
          <a:bodyPr spcFirstLastPara="0" vert="horz" wrap="square" lIns="36576" tIns="182880" rIns="36576" bIns="91440" numCol="1" spcCol="1270" anchor="t" anchorCtr="0">
            <a:noAutofit/>
          </a:bodyPr>
          <a:lstStyle/>
          <a:p>
            <a:pPr algn="ctr" defTabSz="622300">
              <a:lnSpc>
                <a:spcPct val="90000"/>
              </a:lnSpc>
              <a:spcBef>
                <a:spcPct val="0"/>
              </a:spcBef>
              <a:spcAft>
                <a:spcPct val="35000"/>
              </a:spcAft>
            </a:pPr>
            <a:r>
              <a:rPr lang="en-US" sz="2400" b="1" dirty="0">
                <a:latin typeface="Tenorite" panose="00000500000000000000" pitchFamily="2" charset="0"/>
              </a:rPr>
              <a:t>Living and working conditions</a:t>
            </a:r>
            <a:r>
              <a:rPr lang="en-US" sz="2400" dirty="0">
                <a:latin typeface="Tenorite" panose="00000500000000000000" pitchFamily="2" charset="0"/>
              </a:rPr>
              <a:t>:</a:t>
            </a:r>
          </a:p>
          <a:p>
            <a:pPr algn="ctr" defTabSz="622300">
              <a:lnSpc>
                <a:spcPct val="90000"/>
              </a:lnSpc>
              <a:spcBef>
                <a:spcPct val="0"/>
              </a:spcBef>
              <a:spcAft>
                <a:spcPct val="35000"/>
              </a:spcAft>
            </a:pPr>
            <a:r>
              <a:rPr lang="en-US" sz="2400" dirty="0">
                <a:latin typeface="Tenorite" panose="00000500000000000000" pitchFamily="2" charset="0"/>
              </a:rPr>
              <a:t>Evacuation, housing stability, and safety. Changes in school or employment.</a:t>
            </a:r>
          </a:p>
        </p:txBody>
      </p:sp>
      <p:sp>
        <p:nvSpPr>
          <p:cNvPr id="8" name="Rectangle: Rounded Corners 7">
            <a:extLst>
              <a:ext uri="{FF2B5EF4-FFF2-40B4-BE49-F238E27FC236}">
                <a16:creationId xmlns:a16="http://schemas.microsoft.com/office/drawing/2014/main" id="{89C41EA7-FAFC-9315-8CFE-C4104772FA71}"/>
              </a:ext>
            </a:extLst>
          </p:cNvPr>
          <p:cNvSpPr/>
          <p:nvPr/>
        </p:nvSpPr>
        <p:spPr>
          <a:xfrm>
            <a:off x="8740422" y="3731959"/>
            <a:ext cx="4343400" cy="4374995"/>
          </a:xfrm>
          <a:prstGeom prst="roundRect">
            <a:avLst/>
          </a:prstGeom>
          <a:solidFill>
            <a:schemeClr val="bg2">
              <a:lumMod val="75000"/>
              <a:alpha val="50000"/>
            </a:schemeClr>
          </a:solidFill>
        </p:spPr>
        <p:style>
          <a:lnRef idx="2">
            <a:schemeClr val="lt1">
              <a:hueOff val="0"/>
              <a:satOff val="0"/>
              <a:lumOff val="0"/>
              <a:alphaOff val="0"/>
            </a:schemeClr>
          </a:lnRef>
          <a:fillRef idx="1">
            <a:schemeClr val="accent5">
              <a:alpha val="50000"/>
              <a:hueOff val="1418080"/>
              <a:satOff val="-15927"/>
              <a:lumOff val="-3399"/>
              <a:alphaOff val="0"/>
            </a:schemeClr>
          </a:fillRef>
          <a:effectRef idx="0">
            <a:schemeClr val="accent5">
              <a:alpha val="50000"/>
              <a:hueOff val="1418080"/>
              <a:satOff val="-15927"/>
              <a:lumOff val="-3399"/>
              <a:alphaOff val="0"/>
            </a:schemeClr>
          </a:effectRef>
          <a:fontRef idx="minor">
            <a:schemeClr val="tx1"/>
          </a:fontRef>
        </p:style>
        <p:txBody>
          <a:bodyPr spcFirstLastPara="0" vert="horz" wrap="square" lIns="36576" tIns="182880" rIns="36576" bIns="91440" numCol="1" spcCol="1270" anchor="t" anchorCtr="0">
            <a:noAutofit/>
          </a:bodyPr>
          <a:lstStyle/>
          <a:p>
            <a:pPr algn="ctr" defTabSz="622300">
              <a:lnSpc>
                <a:spcPct val="90000"/>
              </a:lnSpc>
              <a:spcBef>
                <a:spcPct val="0"/>
              </a:spcBef>
              <a:spcAft>
                <a:spcPct val="35000"/>
              </a:spcAft>
            </a:pPr>
            <a:r>
              <a:rPr lang="en-US" sz="2400" b="1" dirty="0">
                <a:latin typeface="Tenorite" panose="00000500000000000000" pitchFamily="2" charset="0"/>
              </a:rPr>
              <a:t>Social, health, &amp; community</a:t>
            </a:r>
            <a:r>
              <a:rPr lang="en-US" sz="2400" dirty="0">
                <a:latin typeface="Tenorite" panose="00000500000000000000" pitchFamily="2" charset="0"/>
              </a:rPr>
              <a:t>:</a:t>
            </a:r>
          </a:p>
          <a:p>
            <a:pPr algn="ctr" defTabSz="622300">
              <a:lnSpc>
                <a:spcPct val="90000"/>
              </a:lnSpc>
              <a:spcBef>
                <a:spcPct val="0"/>
              </a:spcBef>
              <a:spcAft>
                <a:spcPct val="35000"/>
              </a:spcAft>
            </a:pPr>
            <a:r>
              <a:rPr lang="en-US" sz="2400" dirty="0">
                <a:latin typeface="Tenorite" panose="00000500000000000000" pitchFamily="2" charset="0"/>
              </a:rPr>
              <a:t>Community or family losses, stress, or isolation. Changes in routines, recreation, social dynamics, social networks, and connections. Too much or too little communication including media exposure. </a:t>
            </a:r>
          </a:p>
        </p:txBody>
      </p:sp>
      <p:sp>
        <p:nvSpPr>
          <p:cNvPr id="9" name="Rectangle: Rounded Corners 8">
            <a:extLst>
              <a:ext uri="{FF2B5EF4-FFF2-40B4-BE49-F238E27FC236}">
                <a16:creationId xmlns:a16="http://schemas.microsoft.com/office/drawing/2014/main" id="{DD59E522-2344-E0FD-2B30-3AC541450452}"/>
              </a:ext>
            </a:extLst>
          </p:cNvPr>
          <p:cNvSpPr/>
          <p:nvPr/>
        </p:nvSpPr>
        <p:spPr>
          <a:xfrm>
            <a:off x="12883445" y="3704525"/>
            <a:ext cx="4343400" cy="4374995"/>
          </a:xfrm>
          <a:prstGeom prst="roundRect">
            <a:avLst/>
          </a:prstGeom>
        </p:spPr>
        <p:style>
          <a:lnRef idx="2">
            <a:schemeClr val="lt1">
              <a:hueOff val="0"/>
              <a:satOff val="0"/>
              <a:lumOff val="0"/>
              <a:alphaOff val="0"/>
            </a:schemeClr>
          </a:lnRef>
          <a:fillRef idx="1">
            <a:schemeClr val="accent5">
              <a:alpha val="50000"/>
              <a:hueOff val="2127120"/>
              <a:satOff val="-23891"/>
              <a:lumOff val="-5098"/>
              <a:alphaOff val="0"/>
            </a:schemeClr>
          </a:fillRef>
          <a:effectRef idx="0">
            <a:schemeClr val="accent5">
              <a:alpha val="50000"/>
              <a:hueOff val="2127120"/>
              <a:satOff val="-23891"/>
              <a:lumOff val="-5098"/>
              <a:alphaOff val="0"/>
            </a:schemeClr>
          </a:effectRef>
          <a:fontRef idx="minor">
            <a:schemeClr val="tx1"/>
          </a:fontRef>
        </p:style>
        <p:txBody>
          <a:bodyPr spcFirstLastPara="0" vert="horz" wrap="square" lIns="36576" tIns="182880" rIns="36576" bIns="91440" numCol="1" spcCol="1270" anchor="t" anchorCtr="0">
            <a:noAutofit/>
          </a:bodyPr>
          <a:lstStyle/>
          <a:p>
            <a:pPr algn="ctr" defTabSz="622300">
              <a:lnSpc>
                <a:spcPct val="90000"/>
              </a:lnSpc>
              <a:spcBef>
                <a:spcPct val="0"/>
              </a:spcBef>
              <a:spcAft>
                <a:spcPct val="35000"/>
              </a:spcAft>
            </a:pPr>
            <a:r>
              <a:rPr lang="en-US" sz="2400" b="1" dirty="0">
                <a:latin typeface="Tenorite" panose="00000500000000000000" pitchFamily="2" charset="0"/>
              </a:rPr>
              <a:t>Individual</a:t>
            </a:r>
            <a:r>
              <a:rPr lang="en-US" sz="2400" dirty="0">
                <a:latin typeface="Tenorite" panose="00000500000000000000" pitchFamily="2" charset="0"/>
              </a:rPr>
              <a:t>:</a:t>
            </a:r>
          </a:p>
          <a:p>
            <a:pPr algn="ctr" defTabSz="622300">
              <a:lnSpc>
                <a:spcPct val="90000"/>
              </a:lnSpc>
              <a:spcBef>
                <a:spcPct val="0"/>
              </a:spcBef>
              <a:spcAft>
                <a:spcPct val="35000"/>
              </a:spcAft>
            </a:pPr>
            <a:r>
              <a:rPr lang="en-US" sz="2400" dirty="0">
                <a:latin typeface="Tenorite" panose="00000500000000000000" pitchFamily="2" charset="0"/>
              </a:rPr>
              <a:t>Sleeping problems, food insecurity, changes in physical activity, or other lifestyle factors. Dealing with insurance challenges after a fire. Potential health or mental health issues resulting from smoke or trauma. </a:t>
            </a:r>
          </a:p>
        </p:txBody>
      </p:sp>
      <p:sp>
        <p:nvSpPr>
          <p:cNvPr id="16" name="Content Placeholder 2">
            <a:extLst>
              <a:ext uri="{FF2B5EF4-FFF2-40B4-BE49-F238E27FC236}">
                <a16:creationId xmlns:a16="http://schemas.microsoft.com/office/drawing/2014/main" id="{27E8773F-D159-9DDB-7F82-E2AFEAB9E813}"/>
              </a:ext>
            </a:extLst>
          </p:cNvPr>
          <p:cNvSpPr txBox="1">
            <a:spLocks/>
          </p:cNvSpPr>
          <p:nvPr/>
        </p:nvSpPr>
        <p:spPr>
          <a:xfrm>
            <a:off x="482600" y="1212103"/>
            <a:ext cx="16916400" cy="1062585"/>
          </a:xfrm>
          <a:prstGeom prst="rect">
            <a:avLst/>
          </a:prstGeom>
          <a:noFill/>
        </p:spPr>
        <p:txBody>
          <a:bodyPr vert="horz" lIns="0" tIns="45720" rIns="0" bIns="45720" rtlCol="0">
            <a:noAutofit/>
          </a:bodyPr>
          <a:lstStyle>
            <a:lvl1pPr marL="58293" indent="-58293" algn="l" defTabSz="582930"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31"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17"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03"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589"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a:lstStyle>
          <a:p>
            <a:pPr marL="0" indent="0">
              <a:buClr>
                <a:schemeClr val="tx2">
                  <a:lumMod val="75000"/>
                </a:schemeClr>
              </a:buClr>
              <a:buNone/>
            </a:pPr>
            <a:r>
              <a:rPr lang="en-US" sz="2400" b="1" dirty="0"/>
              <a:t>Wildfires can significantly affect many aspects of life</a:t>
            </a:r>
            <a:r>
              <a:rPr lang="en-US" sz="2400" dirty="0"/>
              <a:t>, affecting people’s environment, relationships, finances, sense of normalcy, well-being, and mental health (see figure below). </a:t>
            </a:r>
          </a:p>
          <a:p>
            <a:pPr marL="0" indent="0">
              <a:buClr>
                <a:schemeClr val="tx2">
                  <a:lumMod val="75000"/>
                </a:schemeClr>
              </a:buClr>
              <a:buNone/>
            </a:pPr>
            <a:r>
              <a:rPr lang="en-US" sz="2400" b="1" i="1" dirty="0"/>
              <a:t>Additionally</a:t>
            </a:r>
            <a:r>
              <a:rPr lang="en-US" sz="2400" b="1" dirty="0"/>
              <a:t>, fire smoke may also impact brain health. </a:t>
            </a:r>
            <a:r>
              <a:rPr lang="en-US" sz="2400" dirty="0"/>
              <a:t>Exposure to smoke can allow toxic particles to enter the body, resulting in increased toxic stress and inflammation. Some of these small particles may even reach the brain, potentially causing damage with repeated or long-term exposure and affecting brain </a:t>
            </a:r>
            <a:r>
              <a:rPr lang="en-US" sz="2400" i="1" dirty="0"/>
              <a:t>and mental health.</a:t>
            </a:r>
          </a:p>
        </p:txBody>
      </p:sp>
      <p:sp>
        <p:nvSpPr>
          <p:cNvPr id="17" name="Rectangle 16">
            <a:extLst>
              <a:ext uri="{FF2B5EF4-FFF2-40B4-BE49-F238E27FC236}">
                <a16:creationId xmlns:a16="http://schemas.microsoft.com/office/drawing/2014/main" id="{28151A65-B0F4-C2AA-FC39-3DC42849AF1A}"/>
              </a:ext>
            </a:extLst>
          </p:cNvPr>
          <p:cNvSpPr/>
          <p:nvPr/>
        </p:nvSpPr>
        <p:spPr>
          <a:xfrm>
            <a:off x="482601" y="8650692"/>
            <a:ext cx="16764000" cy="827905"/>
          </a:xfrm>
          <a:custGeom>
            <a:avLst/>
            <a:gdLst>
              <a:gd name="csX0" fmla="*/ 0 w 16764000"/>
              <a:gd name="csY0" fmla="*/ 0 h 827905"/>
              <a:gd name="csX1" fmla="*/ 431074 w 16764000"/>
              <a:gd name="csY1" fmla="*/ 0 h 827905"/>
              <a:gd name="csX2" fmla="*/ 526869 w 16764000"/>
              <a:gd name="csY2" fmla="*/ 0 h 827905"/>
              <a:gd name="csX3" fmla="*/ 790303 w 16764000"/>
              <a:gd name="csY3" fmla="*/ 0 h 827905"/>
              <a:gd name="csX4" fmla="*/ 1724297 w 16764000"/>
              <a:gd name="csY4" fmla="*/ 0 h 827905"/>
              <a:gd name="csX5" fmla="*/ 2155371 w 16764000"/>
              <a:gd name="csY5" fmla="*/ 0 h 827905"/>
              <a:gd name="csX6" fmla="*/ 2921726 w 16764000"/>
              <a:gd name="csY6" fmla="*/ 0 h 827905"/>
              <a:gd name="csX7" fmla="*/ 3855720 w 16764000"/>
              <a:gd name="csY7" fmla="*/ 0 h 827905"/>
              <a:gd name="csX8" fmla="*/ 4119154 w 16764000"/>
              <a:gd name="csY8" fmla="*/ 0 h 827905"/>
              <a:gd name="csX9" fmla="*/ 4550229 w 16764000"/>
              <a:gd name="csY9" fmla="*/ 0 h 827905"/>
              <a:gd name="csX10" fmla="*/ 4981303 w 16764000"/>
              <a:gd name="csY10" fmla="*/ 0 h 827905"/>
              <a:gd name="csX11" fmla="*/ 5244737 w 16764000"/>
              <a:gd name="csY11" fmla="*/ 0 h 827905"/>
              <a:gd name="csX12" fmla="*/ 6011091 w 16764000"/>
              <a:gd name="csY12" fmla="*/ 0 h 827905"/>
              <a:gd name="csX13" fmla="*/ 6609806 w 16764000"/>
              <a:gd name="csY13" fmla="*/ 0 h 827905"/>
              <a:gd name="csX14" fmla="*/ 6705600 w 16764000"/>
              <a:gd name="csY14" fmla="*/ 0 h 827905"/>
              <a:gd name="csX15" fmla="*/ 7639594 w 16764000"/>
              <a:gd name="csY15" fmla="*/ 0 h 827905"/>
              <a:gd name="csX16" fmla="*/ 8238309 w 16764000"/>
              <a:gd name="csY16" fmla="*/ 0 h 827905"/>
              <a:gd name="csX17" fmla="*/ 9172303 w 16764000"/>
              <a:gd name="csY17" fmla="*/ 0 h 827905"/>
              <a:gd name="csX18" fmla="*/ 9938657 w 16764000"/>
              <a:gd name="csY18" fmla="*/ 0 h 827905"/>
              <a:gd name="csX19" fmla="*/ 10705011 w 16764000"/>
              <a:gd name="csY19" fmla="*/ 0 h 827905"/>
              <a:gd name="csX20" fmla="*/ 10800806 w 16764000"/>
              <a:gd name="csY20" fmla="*/ 0 h 827905"/>
              <a:gd name="csX21" fmla="*/ 11399520 w 16764000"/>
              <a:gd name="csY21" fmla="*/ 0 h 827905"/>
              <a:gd name="csX22" fmla="*/ 11998234 w 16764000"/>
              <a:gd name="csY22" fmla="*/ 0 h 827905"/>
              <a:gd name="csX23" fmla="*/ 12596949 w 16764000"/>
              <a:gd name="csY23" fmla="*/ 0 h 827905"/>
              <a:gd name="csX24" fmla="*/ 13363303 w 16764000"/>
              <a:gd name="csY24" fmla="*/ 0 h 827905"/>
              <a:gd name="csX25" fmla="*/ 13962017 w 16764000"/>
              <a:gd name="csY25" fmla="*/ 0 h 827905"/>
              <a:gd name="csX26" fmla="*/ 14896011 w 16764000"/>
              <a:gd name="csY26" fmla="*/ 0 h 827905"/>
              <a:gd name="csX27" fmla="*/ 15662366 w 16764000"/>
              <a:gd name="csY27" fmla="*/ 0 h 827905"/>
              <a:gd name="csX28" fmla="*/ 16093440 w 16764000"/>
              <a:gd name="csY28" fmla="*/ 0 h 827905"/>
              <a:gd name="csX29" fmla="*/ 16189234 w 16764000"/>
              <a:gd name="csY29" fmla="*/ 0 h 827905"/>
              <a:gd name="csX30" fmla="*/ 16764000 w 16764000"/>
              <a:gd name="csY30" fmla="*/ 0 h 827905"/>
              <a:gd name="csX31" fmla="*/ 16764000 w 16764000"/>
              <a:gd name="csY31" fmla="*/ 422232 h 827905"/>
              <a:gd name="csX32" fmla="*/ 16764000 w 16764000"/>
              <a:gd name="csY32" fmla="*/ 827905 h 827905"/>
              <a:gd name="csX33" fmla="*/ 15997646 w 16764000"/>
              <a:gd name="csY33" fmla="*/ 827905 h 827905"/>
              <a:gd name="csX34" fmla="*/ 15398931 w 16764000"/>
              <a:gd name="csY34" fmla="*/ 827905 h 827905"/>
              <a:gd name="csX35" fmla="*/ 14632577 w 16764000"/>
              <a:gd name="csY35" fmla="*/ 827905 h 827905"/>
              <a:gd name="csX36" fmla="*/ 14033863 w 16764000"/>
              <a:gd name="csY36" fmla="*/ 827905 h 827905"/>
              <a:gd name="csX37" fmla="*/ 13770429 w 16764000"/>
              <a:gd name="csY37" fmla="*/ 827905 h 827905"/>
              <a:gd name="csX38" fmla="*/ 13004074 w 16764000"/>
              <a:gd name="csY38" fmla="*/ 827905 h 827905"/>
              <a:gd name="csX39" fmla="*/ 12070080 w 16764000"/>
              <a:gd name="csY39" fmla="*/ 827905 h 827905"/>
              <a:gd name="csX40" fmla="*/ 11806646 w 16764000"/>
              <a:gd name="csY40" fmla="*/ 827905 h 827905"/>
              <a:gd name="csX41" fmla="*/ 11375571 w 16764000"/>
              <a:gd name="csY41" fmla="*/ 827905 h 827905"/>
              <a:gd name="csX42" fmla="*/ 10776857 w 16764000"/>
              <a:gd name="csY42" fmla="*/ 827905 h 827905"/>
              <a:gd name="csX43" fmla="*/ 10513423 w 16764000"/>
              <a:gd name="csY43" fmla="*/ 827905 h 827905"/>
              <a:gd name="csX44" fmla="*/ 9747069 w 16764000"/>
              <a:gd name="csY44" fmla="*/ 827905 h 827905"/>
              <a:gd name="csX45" fmla="*/ 8980714 w 16764000"/>
              <a:gd name="csY45" fmla="*/ 827905 h 827905"/>
              <a:gd name="csX46" fmla="*/ 8717280 w 16764000"/>
              <a:gd name="csY46" fmla="*/ 827905 h 827905"/>
              <a:gd name="csX47" fmla="*/ 7950926 w 16764000"/>
              <a:gd name="csY47" fmla="*/ 827905 h 827905"/>
              <a:gd name="csX48" fmla="*/ 7184571 w 16764000"/>
              <a:gd name="csY48" fmla="*/ 827905 h 827905"/>
              <a:gd name="csX49" fmla="*/ 7088777 w 16764000"/>
              <a:gd name="csY49" fmla="*/ 827905 h 827905"/>
              <a:gd name="csX50" fmla="*/ 6154783 w 16764000"/>
              <a:gd name="csY50" fmla="*/ 827905 h 827905"/>
              <a:gd name="csX51" fmla="*/ 6058989 w 16764000"/>
              <a:gd name="csY51" fmla="*/ 827905 h 827905"/>
              <a:gd name="csX52" fmla="*/ 5292634 w 16764000"/>
              <a:gd name="csY52" fmla="*/ 827905 h 827905"/>
              <a:gd name="csX53" fmla="*/ 5196840 w 16764000"/>
              <a:gd name="csY53" fmla="*/ 827905 h 827905"/>
              <a:gd name="csX54" fmla="*/ 4262846 w 16764000"/>
              <a:gd name="csY54" fmla="*/ 827905 h 827905"/>
              <a:gd name="csX55" fmla="*/ 4167051 w 16764000"/>
              <a:gd name="csY55" fmla="*/ 827905 h 827905"/>
              <a:gd name="csX56" fmla="*/ 3903617 w 16764000"/>
              <a:gd name="csY56" fmla="*/ 827905 h 827905"/>
              <a:gd name="csX57" fmla="*/ 3304903 w 16764000"/>
              <a:gd name="csY57" fmla="*/ 827905 h 827905"/>
              <a:gd name="csX58" fmla="*/ 2706189 w 16764000"/>
              <a:gd name="csY58" fmla="*/ 827905 h 827905"/>
              <a:gd name="csX59" fmla="*/ 2275114 w 16764000"/>
              <a:gd name="csY59" fmla="*/ 827905 h 827905"/>
              <a:gd name="csX60" fmla="*/ 2179320 w 16764000"/>
              <a:gd name="csY60" fmla="*/ 827905 h 827905"/>
              <a:gd name="csX61" fmla="*/ 1748246 w 16764000"/>
              <a:gd name="csY61" fmla="*/ 827905 h 827905"/>
              <a:gd name="csX62" fmla="*/ 1149531 w 16764000"/>
              <a:gd name="csY62" fmla="*/ 827905 h 827905"/>
              <a:gd name="csX63" fmla="*/ 718457 w 16764000"/>
              <a:gd name="csY63" fmla="*/ 827905 h 827905"/>
              <a:gd name="csX64" fmla="*/ 0 w 16764000"/>
              <a:gd name="csY64" fmla="*/ 827905 h 827905"/>
              <a:gd name="csX65" fmla="*/ 0 w 16764000"/>
              <a:gd name="csY65" fmla="*/ 422232 h 827905"/>
              <a:gd name="csX66" fmla="*/ 0 w 16764000"/>
              <a:gd name="csY66" fmla="*/ 0 h 8279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16764000" h="827905" fill="none" extrusionOk="0">
                <a:moveTo>
                  <a:pt x="0" y="0"/>
                </a:moveTo>
                <a:cubicBezTo>
                  <a:pt x="102061" y="-16795"/>
                  <a:pt x="225837" y="35510"/>
                  <a:pt x="431074" y="0"/>
                </a:cubicBezTo>
                <a:cubicBezTo>
                  <a:pt x="636311" y="-35510"/>
                  <a:pt x="493460" y="463"/>
                  <a:pt x="526869" y="0"/>
                </a:cubicBezTo>
                <a:cubicBezTo>
                  <a:pt x="560278" y="-463"/>
                  <a:pt x="714560" y="14838"/>
                  <a:pt x="790303" y="0"/>
                </a:cubicBezTo>
                <a:cubicBezTo>
                  <a:pt x="866046" y="-14838"/>
                  <a:pt x="1533594" y="62063"/>
                  <a:pt x="1724297" y="0"/>
                </a:cubicBezTo>
                <a:cubicBezTo>
                  <a:pt x="1915000" y="-62063"/>
                  <a:pt x="1940703" y="1770"/>
                  <a:pt x="2155371" y="0"/>
                </a:cubicBezTo>
                <a:cubicBezTo>
                  <a:pt x="2370039" y="-1770"/>
                  <a:pt x="2711275" y="73414"/>
                  <a:pt x="2921726" y="0"/>
                </a:cubicBezTo>
                <a:cubicBezTo>
                  <a:pt x="3132177" y="-73414"/>
                  <a:pt x="3471511" y="74924"/>
                  <a:pt x="3855720" y="0"/>
                </a:cubicBezTo>
                <a:cubicBezTo>
                  <a:pt x="4239929" y="-74924"/>
                  <a:pt x="4058343" y="19390"/>
                  <a:pt x="4119154" y="0"/>
                </a:cubicBezTo>
                <a:cubicBezTo>
                  <a:pt x="4179965" y="-19390"/>
                  <a:pt x="4404316" y="23788"/>
                  <a:pt x="4550229" y="0"/>
                </a:cubicBezTo>
                <a:cubicBezTo>
                  <a:pt x="4696143" y="-23788"/>
                  <a:pt x="4780068" y="14154"/>
                  <a:pt x="4981303" y="0"/>
                </a:cubicBezTo>
                <a:cubicBezTo>
                  <a:pt x="5182538" y="-14154"/>
                  <a:pt x="5183380" y="31334"/>
                  <a:pt x="5244737" y="0"/>
                </a:cubicBezTo>
                <a:cubicBezTo>
                  <a:pt x="5306094" y="-31334"/>
                  <a:pt x="5820259" y="83849"/>
                  <a:pt x="6011091" y="0"/>
                </a:cubicBezTo>
                <a:cubicBezTo>
                  <a:pt x="6201923" y="-83849"/>
                  <a:pt x="6481460" y="22310"/>
                  <a:pt x="6609806" y="0"/>
                </a:cubicBezTo>
                <a:cubicBezTo>
                  <a:pt x="6738152" y="-22310"/>
                  <a:pt x="6657957" y="8930"/>
                  <a:pt x="6705600" y="0"/>
                </a:cubicBezTo>
                <a:cubicBezTo>
                  <a:pt x="6753243" y="-8930"/>
                  <a:pt x="7450731" y="75756"/>
                  <a:pt x="7639594" y="0"/>
                </a:cubicBezTo>
                <a:cubicBezTo>
                  <a:pt x="7828457" y="-75756"/>
                  <a:pt x="8056183" y="6660"/>
                  <a:pt x="8238309" y="0"/>
                </a:cubicBezTo>
                <a:cubicBezTo>
                  <a:pt x="8420435" y="-6660"/>
                  <a:pt x="8813932" y="6698"/>
                  <a:pt x="9172303" y="0"/>
                </a:cubicBezTo>
                <a:cubicBezTo>
                  <a:pt x="9530674" y="-6698"/>
                  <a:pt x="9710091" y="37507"/>
                  <a:pt x="9938657" y="0"/>
                </a:cubicBezTo>
                <a:cubicBezTo>
                  <a:pt x="10167223" y="-37507"/>
                  <a:pt x="10367690" y="69187"/>
                  <a:pt x="10705011" y="0"/>
                </a:cubicBezTo>
                <a:cubicBezTo>
                  <a:pt x="11042332" y="-69187"/>
                  <a:pt x="10771390" y="3753"/>
                  <a:pt x="10800806" y="0"/>
                </a:cubicBezTo>
                <a:cubicBezTo>
                  <a:pt x="10830222" y="-3753"/>
                  <a:pt x="11154321" y="25017"/>
                  <a:pt x="11399520" y="0"/>
                </a:cubicBezTo>
                <a:cubicBezTo>
                  <a:pt x="11644719" y="-25017"/>
                  <a:pt x="11710889" y="62990"/>
                  <a:pt x="11998234" y="0"/>
                </a:cubicBezTo>
                <a:cubicBezTo>
                  <a:pt x="12285579" y="-62990"/>
                  <a:pt x="12362586" y="69230"/>
                  <a:pt x="12596949" y="0"/>
                </a:cubicBezTo>
                <a:cubicBezTo>
                  <a:pt x="12831312" y="-69230"/>
                  <a:pt x="13187065" y="26803"/>
                  <a:pt x="13363303" y="0"/>
                </a:cubicBezTo>
                <a:cubicBezTo>
                  <a:pt x="13539541" y="-26803"/>
                  <a:pt x="13669139" y="49777"/>
                  <a:pt x="13962017" y="0"/>
                </a:cubicBezTo>
                <a:cubicBezTo>
                  <a:pt x="14254895" y="-49777"/>
                  <a:pt x="14452813" y="12512"/>
                  <a:pt x="14896011" y="0"/>
                </a:cubicBezTo>
                <a:cubicBezTo>
                  <a:pt x="15339209" y="-12512"/>
                  <a:pt x="15401700" y="50"/>
                  <a:pt x="15662366" y="0"/>
                </a:cubicBezTo>
                <a:cubicBezTo>
                  <a:pt x="15923032" y="-50"/>
                  <a:pt x="15881334" y="18664"/>
                  <a:pt x="16093440" y="0"/>
                </a:cubicBezTo>
                <a:cubicBezTo>
                  <a:pt x="16305546" y="-18664"/>
                  <a:pt x="16154198" y="1308"/>
                  <a:pt x="16189234" y="0"/>
                </a:cubicBezTo>
                <a:cubicBezTo>
                  <a:pt x="16224270" y="-1308"/>
                  <a:pt x="16491280" y="36875"/>
                  <a:pt x="16764000" y="0"/>
                </a:cubicBezTo>
                <a:cubicBezTo>
                  <a:pt x="16796849" y="209244"/>
                  <a:pt x="16759103" y="238645"/>
                  <a:pt x="16764000" y="422232"/>
                </a:cubicBezTo>
                <a:cubicBezTo>
                  <a:pt x="16768897" y="605819"/>
                  <a:pt x="16727064" y="639197"/>
                  <a:pt x="16764000" y="827905"/>
                </a:cubicBezTo>
                <a:cubicBezTo>
                  <a:pt x="16494915" y="876540"/>
                  <a:pt x="16351338" y="775384"/>
                  <a:pt x="15997646" y="827905"/>
                </a:cubicBezTo>
                <a:cubicBezTo>
                  <a:pt x="15643954" y="880426"/>
                  <a:pt x="15585051" y="772156"/>
                  <a:pt x="15398931" y="827905"/>
                </a:cubicBezTo>
                <a:cubicBezTo>
                  <a:pt x="15212811" y="883654"/>
                  <a:pt x="14960406" y="738328"/>
                  <a:pt x="14632577" y="827905"/>
                </a:cubicBezTo>
                <a:cubicBezTo>
                  <a:pt x="14304748" y="917482"/>
                  <a:pt x="14327088" y="776893"/>
                  <a:pt x="14033863" y="827905"/>
                </a:cubicBezTo>
                <a:cubicBezTo>
                  <a:pt x="13740638" y="878917"/>
                  <a:pt x="13864375" y="796774"/>
                  <a:pt x="13770429" y="827905"/>
                </a:cubicBezTo>
                <a:cubicBezTo>
                  <a:pt x="13676483" y="859036"/>
                  <a:pt x="13249885" y="744385"/>
                  <a:pt x="13004074" y="827905"/>
                </a:cubicBezTo>
                <a:cubicBezTo>
                  <a:pt x="12758264" y="911425"/>
                  <a:pt x="12399087" y="805439"/>
                  <a:pt x="12070080" y="827905"/>
                </a:cubicBezTo>
                <a:cubicBezTo>
                  <a:pt x="11741073" y="850371"/>
                  <a:pt x="11911840" y="821811"/>
                  <a:pt x="11806646" y="827905"/>
                </a:cubicBezTo>
                <a:cubicBezTo>
                  <a:pt x="11701452" y="833999"/>
                  <a:pt x="11469478" y="784799"/>
                  <a:pt x="11375571" y="827905"/>
                </a:cubicBezTo>
                <a:cubicBezTo>
                  <a:pt x="11281665" y="871011"/>
                  <a:pt x="11030992" y="802122"/>
                  <a:pt x="10776857" y="827905"/>
                </a:cubicBezTo>
                <a:cubicBezTo>
                  <a:pt x="10522722" y="853688"/>
                  <a:pt x="10638685" y="806282"/>
                  <a:pt x="10513423" y="827905"/>
                </a:cubicBezTo>
                <a:cubicBezTo>
                  <a:pt x="10388161" y="849528"/>
                  <a:pt x="9953436" y="813898"/>
                  <a:pt x="9747069" y="827905"/>
                </a:cubicBezTo>
                <a:cubicBezTo>
                  <a:pt x="9540702" y="841912"/>
                  <a:pt x="9269977" y="767641"/>
                  <a:pt x="8980714" y="827905"/>
                </a:cubicBezTo>
                <a:cubicBezTo>
                  <a:pt x="8691452" y="888169"/>
                  <a:pt x="8802114" y="827588"/>
                  <a:pt x="8717280" y="827905"/>
                </a:cubicBezTo>
                <a:cubicBezTo>
                  <a:pt x="8632446" y="828222"/>
                  <a:pt x="8286343" y="819952"/>
                  <a:pt x="7950926" y="827905"/>
                </a:cubicBezTo>
                <a:cubicBezTo>
                  <a:pt x="7615509" y="835858"/>
                  <a:pt x="7377716" y="775841"/>
                  <a:pt x="7184571" y="827905"/>
                </a:cubicBezTo>
                <a:cubicBezTo>
                  <a:pt x="6991427" y="879969"/>
                  <a:pt x="7129175" y="822534"/>
                  <a:pt x="7088777" y="827905"/>
                </a:cubicBezTo>
                <a:cubicBezTo>
                  <a:pt x="7048379" y="833276"/>
                  <a:pt x="6387637" y="769050"/>
                  <a:pt x="6154783" y="827905"/>
                </a:cubicBezTo>
                <a:cubicBezTo>
                  <a:pt x="5921929" y="886760"/>
                  <a:pt x="6102223" y="823304"/>
                  <a:pt x="6058989" y="827905"/>
                </a:cubicBezTo>
                <a:cubicBezTo>
                  <a:pt x="6015755" y="832506"/>
                  <a:pt x="5581800" y="767655"/>
                  <a:pt x="5292634" y="827905"/>
                </a:cubicBezTo>
                <a:cubicBezTo>
                  <a:pt x="5003469" y="888155"/>
                  <a:pt x="5238116" y="819909"/>
                  <a:pt x="5196840" y="827905"/>
                </a:cubicBezTo>
                <a:cubicBezTo>
                  <a:pt x="5155564" y="835901"/>
                  <a:pt x="4491254" y="779122"/>
                  <a:pt x="4262846" y="827905"/>
                </a:cubicBezTo>
                <a:cubicBezTo>
                  <a:pt x="4034438" y="876688"/>
                  <a:pt x="4186642" y="827438"/>
                  <a:pt x="4167051" y="827905"/>
                </a:cubicBezTo>
                <a:cubicBezTo>
                  <a:pt x="4147461" y="828372"/>
                  <a:pt x="4020926" y="804977"/>
                  <a:pt x="3903617" y="827905"/>
                </a:cubicBezTo>
                <a:cubicBezTo>
                  <a:pt x="3786308" y="850833"/>
                  <a:pt x="3505138" y="785925"/>
                  <a:pt x="3304903" y="827905"/>
                </a:cubicBezTo>
                <a:cubicBezTo>
                  <a:pt x="3104668" y="869885"/>
                  <a:pt x="2913707" y="757632"/>
                  <a:pt x="2706189" y="827905"/>
                </a:cubicBezTo>
                <a:cubicBezTo>
                  <a:pt x="2498671" y="898178"/>
                  <a:pt x="2416662" y="791166"/>
                  <a:pt x="2275114" y="827905"/>
                </a:cubicBezTo>
                <a:cubicBezTo>
                  <a:pt x="2133566" y="864644"/>
                  <a:pt x="2217096" y="820248"/>
                  <a:pt x="2179320" y="827905"/>
                </a:cubicBezTo>
                <a:cubicBezTo>
                  <a:pt x="2141544" y="835562"/>
                  <a:pt x="1944797" y="798095"/>
                  <a:pt x="1748246" y="827905"/>
                </a:cubicBezTo>
                <a:cubicBezTo>
                  <a:pt x="1551695" y="857715"/>
                  <a:pt x="1321657" y="784354"/>
                  <a:pt x="1149531" y="827905"/>
                </a:cubicBezTo>
                <a:cubicBezTo>
                  <a:pt x="977406" y="871456"/>
                  <a:pt x="897995" y="803730"/>
                  <a:pt x="718457" y="827905"/>
                </a:cubicBezTo>
                <a:cubicBezTo>
                  <a:pt x="538919" y="852080"/>
                  <a:pt x="304678" y="748967"/>
                  <a:pt x="0" y="827905"/>
                </a:cubicBezTo>
                <a:cubicBezTo>
                  <a:pt x="-33339" y="642283"/>
                  <a:pt x="38536" y="529295"/>
                  <a:pt x="0" y="422232"/>
                </a:cubicBezTo>
                <a:cubicBezTo>
                  <a:pt x="-38536" y="315169"/>
                  <a:pt x="20273" y="164300"/>
                  <a:pt x="0" y="0"/>
                </a:cubicBezTo>
                <a:close/>
              </a:path>
              <a:path w="16764000" h="827905" stroke="0" extrusionOk="0">
                <a:moveTo>
                  <a:pt x="0" y="0"/>
                </a:moveTo>
                <a:cubicBezTo>
                  <a:pt x="334122" y="-65407"/>
                  <a:pt x="612341" y="42800"/>
                  <a:pt x="766354" y="0"/>
                </a:cubicBezTo>
                <a:cubicBezTo>
                  <a:pt x="920367" y="-42800"/>
                  <a:pt x="923838" y="11070"/>
                  <a:pt x="1029789" y="0"/>
                </a:cubicBezTo>
                <a:cubicBezTo>
                  <a:pt x="1135741" y="-11070"/>
                  <a:pt x="1405028" y="27590"/>
                  <a:pt x="1628503" y="0"/>
                </a:cubicBezTo>
                <a:cubicBezTo>
                  <a:pt x="1851978" y="-27590"/>
                  <a:pt x="2177773" y="83817"/>
                  <a:pt x="2394857" y="0"/>
                </a:cubicBezTo>
                <a:cubicBezTo>
                  <a:pt x="2611941" y="-83817"/>
                  <a:pt x="2451388" y="4549"/>
                  <a:pt x="2490651" y="0"/>
                </a:cubicBezTo>
                <a:cubicBezTo>
                  <a:pt x="2529914" y="-4549"/>
                  <a:pt x="2985454" y="109276"/>
                  <a:pt x="3424646" y="0"/>
                </a:cubicBezTo>
                <a:cubicBezTo>
                  <a:pt x="3863839" y="-109276"/>
                  <a:pt x="3767852" y="44301"/>
                  <a:pt x="3855720" y="0"/>
                </a:cubicBezTo>
                <a:cubicBezTo>
                  <a:pt x="3943588" y="-44301"/>
                  <a:pt x="4119550" y="37392"/>
                  <a:pt x="4286794" y="0"/>
                </a:cubicBezTo>
                <a:cubicBezTo>
                  <a:pt x="4454038" y="-37392"/>
                  <a:pt x="4633368" y="6694"/>
                  <a:pt x="4885509" y="0"/>
                </a:cubicBezTo>
                <a:cubicBezTo>
                  <a:pt x="5137650" y="-6694"/>
                  <a:pt x="5332415" y="13613"/>
                  <a:pt x="5484223" y="0"/>
                </a:cubicBezTo>
                <a:cubicBezTo>
                  <a:pt x="5636031" y="-13613"/>
                  <a:pt x="5900766" y="37141"/>
                  <a:pt x="6082937" y="0"/>
                </a:cubicBezTo>
                <a:cubicBezTo>
                  <a:pt x="6265108" y="-37141"/>
                  <a:pt x="6496723" y="16687"/>
                  <a:pt x="6681651" y="0"/>
                </a:cubicBezTo>
                <a:cubicBezTo>
                  <a:pt x="6866579" y="-16687"/>
                  <a:pt x="6730278" y="1568"/>
                  <a:pt x="6777446" y="0"/>
                </a:cubicBezTo>
                <a:cubicBezTo>
                  <a:pt x="6824614" y="-1568"/>
                  <a:pt x="7079371" y="1260"/>
                  <a:pt x="7208520" y="0"/>
                </a:cubicBezTo>
                <a:cubicBezTo>
                  <a:pt x="7337669" y="-1260"/>
                  <a:pt x="7761489" y="91303"/>
                  <a:pt x="8142514" y="0"/>
                </a:cubicBezTo>
                <a:cubicBezTo>
                  <a:pt x="8523539" y="-91303"/>
                  <a:pt x="8204844" y="10294"/>
                  <a:pt x="8238309" y="0"/>
                </a:cubicBezTo>
                <a:cubicBezTo>
                  <a:pt x="8271775" y="-10294"/>
                  <a:pt x="8641324" y="5053"/>
                  <a:pt x="8837023" y="0"/>
                </a:cubicBezTo>
                <a:cubicBezTo>
                  <a:pt x="9032722" y="-5053"/>
                  <a:pt x="8904127" y="9091"/>
                  <a:pt x="8932817" y="0"/>
                </a:cubicBezTo>
                <a:cubicBezTo>
                  <a:pt x="8961507" y="-9091"/>
                  <a:pt x="8985717" y="9566"/>
                  <a:pt x="9028611" y="0"/>
                </a:cubicBezTo>
                <a:cubicBezTo>
                  <a:pt x="9071505" y="-9566"/>
                  <a:pt x="9416685" y="70096"/>
                  <a:pt x="9627326" y="0"/>
                </a:cubicBezTo>
                <a:cubicBezTo>
                  <a:pt x="9837968" y="-70096"/>
                  <a:pt x="9938262" y="2841"/>
                  <a:pt x="10058400" y="0"/>
                </a:cubicBezTo>
                <a:cubicBezTo>
                  <a:pt x="10178538" y="-2841"/>
                  <a:pt x="10798203" y="73285"/>
                  <a:pt x="10992394" y="0"/>
                </a:cubicBezTo>
                <a:cubicBezTo>
                  <a:pt x="11186585" y="-73285"/>
                  <a:pt x="11332931" y="28497"/>
                  <a:pt x="11423469" y="0"/>
                </a:cubicBezTo>
                <a:cubicBezTo>
                  <a:pt x="11514007" y="-28497"/>
                  <a:pt x="12027072" y="78444"/>
                  <a:pt x="12357463" y="0"/>
                </a:cubicBezTo>
                <a:cubicBezTo>
                  <a:pt x="12687854" y="-78444"/>
                  <a:pt x="12686000" y="25320"/>
                  <a:pt x="12788537" y="0"/>
                </a:cubicBezTo>
                <a:cubicBezTo>
                  <a:pt x="12891074" y="-25320"/>
                  <a:pt x="13399120" y="106214"/>
                  <a:pt x="13722531" y="0"/>
                </a:cubicBezTo>
                <a:cubicBezTo>
                  <a:pt x="14045942" y="-106214"/>
                  <a:pt x="14317644" y="87233"/>
                  <a:pt x="14488886" y="0"/>
                </a:cubicBezTo>
                <a:cubicBezTo>
                  <a:pt x="14660129" y="-87233"/>
                  <a:pt x="14540509" y="10264"/>
                  <a:pt x="14584680" y="0"/>
                </a:cubicBezTo>
                <a:cubicBezTo>
                  <a:pt x="14628851" y="-10264"/>
                  <a:pt x="14868340" y="36125"/>
                  <a:pt x="15015754" y="0"/>
                </a:cubicBezTo>
                <a:cubicBezTo>
                  <a:pt x="15163168" y="-36125"/>
                  <a:pt x="15480428" y="24915"/>
                  <a:pt x="15782109" y="0"/>
                </a:cubicBezTo>
                <a:cubicBezTo>
                  <a:pt x="16083790" y="-24915"/>
                  <a:pt x="16326482" y="42090"/>
                  <a:pt x="16764000" y="0"/>
                </a:cubicBezTo>
                <a:cubicBezTo>
                  <a:pt x="16787061" y="154949"/>
                  <a:pt x="16722965" y="236173"/>
                  <a:pt x="16764000" y="405673"/>
                </a:cubicBezTo>
                <a:cubicBezTo>
                  <a:pt x="16805035" y="575173"/>
                  <a:pt x="16740431" y="633062"/>
                  <a:pt x="16764000" y="827905"/>
                </a:cubicBezTo>
                <a:cubicBezTo>
                  <a:pt x="16542857" y="843926"/>
                  <a:pt x="16237186" y="754064"/>
                  <a:pt x="15997646" y="827905"/>
                </a:cubicBezTo>
                <a:cubicBezTo>
                  <a:pt x="15758106" y="901746"/>
                  <a:pt x="15292857" y="776019"/>
                  <a:pt x="15063651" y="827905"/>
                </a:cubicBezTo>
                <a:cubicBezTo>
                  <a:pt x="14834446" y="879791"/>
                  <a:pt x="14730450" y="817103"/>
                  <a:pt x="14632577" y="827905"/>
                </a:cubicBezTo>
                <a:cubicBezTo>
                  <a:pt x="14534704" y="838707"/>
                  <a:pt x="14113221" y="821415"/>
                  <a:pt x="13698583" y="827905"/>
                </a:cubicBezTo>
                <a:cubicBezTo>
                  <a:pt x="13283945" y="834395"/>
                  <a:pt x="13534158" y="816137"/>
                  <a:pt x="13435149" y="827905"/>
                </a:cubicBezTo>
                <a:cubicBezTo>
                  <a:pt x="13336140" y="839673"/>
                  <a:pt x="13386909" y="821180"/>
                  <a:pt x="13339354" y="827905"/>
                </a:cubicBezTo>
                <a:cubicBezTo>
                  <a:pt x="13291799" y="834630"/>
                  <a:pt x="12892840" y="783657"/>
                  <a:pt x="12740640" y="827905"/>
                </a:cubicBezTo>
                <a:cubicBezTo>
                  <a:pt x="12588440" y="872153"/>
                  <a:pt x="12483545" y="810958"/>
                  <a:pt x="12309566" y="827905"/>
                </a:cubicBezTo>
                <a:cubicBezTo>
                  <a:pt x="12135587" y="844852"/>
                  <a:pt x="12016057" y="801654"/>
                  <a:pt x="11878491" y="827905"/>
                </a:cubicBezTo>
                <a:cubicBezTo>
                  <a:pt x="11740926" y="854156"/>
                  <a:pt x="11815135" y="822979"/>
                  <a:pt x="11782697" y="827905"/>
                </a:cubicBezTo>
                <a:cubicBezTo>
                  <a:pt x="11750259" y="832831"/>
                  <a:pt x="11599188" y="810344"/>
                  <a:pt x="11519263" y="827905"/>
                </a:cubicBezTo>
                <a:cubicBezTo>
                  <a:pt x="11439338" y="845466"/>
                  <a:pt x="11379595" y="816748"/>
                  <a:pt x="11255829" y="827905"/>
                </a:cubicBezTo>
                <a:cubicBezTo>
                  <a:pt x="11132063" y="839062"/>
                  <a:pt x="11194955" y="822439"/>
                  <a:pt x="11160034" y="827905"/>
                </a:cubicBezTo>
                <a:cubicBezTo>
                  <a:pt x="11125114" y="833371"/>
                  <a:pt x="11092578" y="817780"/>
                  <a:pt x="11064240" y="827905"/>
                </a:cubicBezTo>
                <a:cubicBezTo>
                  <a:pt x="11035902" y="838030"/>
                  <a:pt x="11004880" y="818632"/>
                  <a:pt x="10968446" y="827905"/>
                </a:cubicBezTo>
                <a:cubicBezTo>
                  <a:pt x="10932012" y="837178"/>
                  <a:pt x="10385772" y="766290"/>
                  <a:pt x="10202091" y="827905"/>
                </a:cubicBezTo>
                <a:cubicBezTo>
                  <a:pt x="10018410" y="889520"/>
                  <a:pt x="9727481" y="763936"/>
                  <a:pt x="9268097" y="827905"/>
                </a:cubicBezTo>
                <a:cubicBezTo>
                  <a:pt x="8808713" y="891874"/>
                  <a:pt x="9206562" y="823412"/>
                  <a:pt x="9172303" y="827905"/>
                </a:cubicBezTo>
                <a:cubicBezTo>
                  <a:pt x="9138044" y="832398"/>
                  <a:pt x="9114569" y="821214"/>
                  <a:pt x="9076509" y="827905"/>
                </a:cubicBezTo>
                <a:cubicBezTo>
                  <a:pt x="9038449" y="834596"/>
                  <a:pt x="9003844" y="826041"/>
                  <a:pt x="8980714" y="827905"/>
                </a:cubicBezTo>
                <a:cubicBezTo>
                  <a:pt x="8957585" y="829769"/>
                  <a:pt x="8545552" y="788230"/>
                  <a:pt x="8382000" y="827905"/>
                </a:cubicBezTo>
                <a:cubicBezTo>
                  <a:pt x="8218448" y="867580"/>
                  <a:pt x="7915230" y="788334"/>
                  <a:pt x="7783286" y="827905"/>
                </a:cubicBezTo>
                <a:cubicBezTo>
                  <a:pt x="7651342" y="867476"/>
                  <a:pt x="7626577" y="800877"/>
                  <a:pt x="7519851" y="827905"/>
                </a:cubicBezTo>
                <a:cubicBezTo>
                  <a:pt x="7413125" y="854933"/>
                  <a:pt x="7303802" y="823306"/>
                  <a:pt x="7088777" y="827905"/>
                </a:cubicBezTo>
                <a:cubicBezTo>
                  <a:pt x="6873752" y="832504"/>
                  <a:pt x="6771700" y="769907"/>
                  <a:pt x="6490063" y="827905"/>
                </a:cubicBezTo>
                <a:cubicBezTo>
                  <a:pt x="6208426" y="885903"/>
                  <a:pt x="6029479" y="788164"/>
                  <a:pt x="5891349" y="827905"/>
                </a:cubicBezTo>
                <a:cubicBezTo>
                  <a:pt x="5753219" y="867646"/>
                  <a:pt x="5321102" y="805106"/>
                  <a:pt x="4957354" y="827905"/>
                </a:cubicBezTo>
                <a:cubicBezTo>
                  <a:pt x="4593606" y="850704"/>
                  <a:pt x="4780574" y="821548"/>
                  <a:pt x="4693920" y="827905"/>
                </a:cubicBezTo>
                <a:cubicBezTo>
                  <a:pt x="4607266" y="834262"/>
                  <a:pt x="4528156" y="811614"/>
                  <a:pt x="4430486" y="827905"/>
                </a:cubicBezTo>
                <a:cubicBezTo>
                  <a:pt x="4332816" y="844196"/>
                  <a:pt x="3915963" y="757323"/>
                  <a:pt x="3496491" y="827905"/>
                </a:cubicBezTo>
                <a:cubicBezTo>
                  <a:pt x="3077019" y="898487"/>
                  <a:pt x="3446064" y="819134"/>
                  <a:pt x="3400697" y="827905"/>
                </a:cubicBezTo>
                <a:cubicBezTo>
                  <a:pt x="3355330" y="836676"/>
                  <a:pt x="3091157" y="815358"/>
                  <a:pt x="2801983" y="827905"/>
                </a:cubicBezTo>
                <a:cubicBezTo>
                  <a:pt x="2512809" y="840452"/>
                  <a:pt x="2549435" y="786189"/>
                  <a:pt x="2370909" y="827905"/>
                </a:cubicBezTo>
                <a:cubicBezTo>
                  <a:pt x="2192383" y="869621"/>
                  <a:pt x="2303870" y="824667"/>
                  <a:pt x="2275114" y="827905"/>
                </a:cubicBezTo>
                <a:cubicBezTo>
                  <a:pt x="2246359" y="831143"/>
                  <a:pt x="1778025" y="737063"/>
                  <a:pt x="1508760" y="827905"/>
                </a:cubicBezTo>
                <a:cubicBezTo>
                  <a:pt x="1239495" y="918747"/>
                  <a:pt x="1336857" y="808738"/>
                  <a:pt x="1245326" y="827905"/>
                </a:cubicBezTo>
                <a:cubicBezTo>
                  <a:pt x="1153795" y="847072"/>
                  <a:pt x="1181887" y="824844"/>
                  <a:pt x="1149531" y="827905"/>
                </a:cubicBezTo>
                <a:cubicBezTo>
                  <a:pt x="1117175" y="830966"/>
                  <a:pt x="1096436" y="823787"/>
                  <a:pt x="1053737" y="827905"/>
                </a:cubicBezTo>
                <a:cubicBezTo>
                  <a:pt x="1011038" y="832023"/>
                  <a:pt x="993280" y="823073"/>
                  <a:pt x="957943" y="827905"/>
                </a:cubicBezTo>
                <a:cubicBezTo>
                  <a:pt x="922606" y="832737"/>
                  <a:pt x="902156" y="820419"/>
                  <a:pt x="862149" y="827905"/>
                </a:cubicBezTo>
                <a:cubicBezTo>
                  <a:pt x="822142" y="835391"/>
                  <a:pt x="381664" y="732916"/>
                  <a:pt x="0" y="827905"/>
                </a:cubicBezTo>
                <a:cubicBezTo>
                  <a:pt x="-42247" y="666653"/>
                  <a:pt x="22641" y="559721"/>
                  <a:pt x="0" y="405673"/>
                </a:cubicBezTo>
                <a:cubicBezTo>
                  <a:pt x="-22641" y="251625"/>
                  <a:pt x="2203" y="123495"/>
                  <a:pt x="0" y="0"/>
                </a:cubicBezTo>
                <a:close/>
              </a:path>
            </a:pathLst>
          </a:custGeom>
          <a:solidFill>
            <a:srgbClr val="C2BC80">
              <a:lumMod val="40000"/>
              <a:lumOff val="60000"/>
            </a:srgbClr>
          </a:solidFill>
          <a:ln w="92075" cap="flat" cmpd="sng" algn="ctr">
            <a:solidFill>
              <a:srgbClr val="C2BC80">
                <a:lumMod val="40000"/>
                <a:lumOff val="60000"/>
              </a:srgbClr>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lvl="0"/>
            <a:r>
              <a:rPr lang="en-US" sz="2400" b="1" kern="0" dirty="0">
                <a:solidFill>
                  <a:srgbClr val="000000"/>
                </a:solidFill>
                <a:latin typeface="Tenorite" panose="00000500000000000000" pitchFamily="2" charset="0"/>
              </a:rPr>
              <a:t>Fires can cause significant losses, constant changes for those affected, and community disruptions that impact mental health. </a:t>
            </a:r>
            <a:r>
              <a:rPr lang="en-US" sz="2400" b="1" kern="0" dirty="0">
                <a:solidFill>
                  <a:schemeClr val="accent3">
                    <a:lumMod val="50000"/>
                  </a:schemeClr>
                </a:solidFill>
                <a:latin typeface="Tenorite" panose="00000500000000000000" pitchFamily="2" charset="0"/>
              </a:rPr>
              <a:t>Additionally</a:t>
            </a:r>
            <a:r>
              <a:rPr lang="en-US" sz="2400" b="1" kern="0" dirty="0">
                <a:solidFill>
                  <a:srgbClr val="000000"/>
                </a:solidFill>
                <a:latin typeface="Tenorite" panose="00000500000000000000" pitchFamily="2" charset="0"/>
              </a:rPr>
              <a:t>, smoke exposure may have adverse effects on the brain and mental well-being!</a:t>
            </a:r>
          </a:p>
        </p:txBody>
      </p:sp>
      <p:sp>
        <p:nvSpPr>
          <p:cNvPr id="18" name="Rectangle 17">
            <a:extLst>
              <a:ext uri="{FF2B5EF4-FFF2-40B4-BE49-F238E27FC236}">
                <a16:creationId xmlns:a16="http://schemas.microsoft.com/office/drawing/2014/main" id="{CCB54A0F-1712-3674-6856-DE91AC152C53}"/>
              </a:ext>
            </a:extLst>
          </p:cNvPr>
          <p:cNvSpPr/>
          <p:nvPr/>
        </p:nvSpPr>
        <p:spPr>
          <a:xfrm rot="21332067">
            <a:off x="493773" y="8313571"/>
            <a:ext cx="1848077" cy="359068"/>
          </a:xfrm>
          <a:custGeom>
            <a:avLst/>
            <a:gdLst>
              <a:gd name="csX0" fmla="*/ 0 w 1848077"/>
              <a:gd name="csY0" fmla="*/ 0 h 359068"/>
              <a:gd name="csX1" fmla="*/ 462019 w 1848077"/>
              <a:gd name="csY1" fmla="*/ 0 h 359068"/>
              <a:gd name="csX2" fmla="*/ 887077 w 1848077"/>
              <a:gd name="csY2" fmla="*/ 0 h 359068"/>
              <a:gd name="csX3" fmla="*/ 1386058 w 1848077"/>
              <a:gd name="csY3" fmla="*/ 0 h 359068"/>
              <a:gd name="csX4" fmla="*/ 1848077 w 1848077"/>
              <a:gd name="csY4" fmla="*/ 0 h 359068"/>
              <a:gd name="csX5" fmla="*/ 1848077 w 1848077"/>
              <a:gd name="csY5" fmla="*/ 359068 h 359068"/>
              <a:gd name="csX6" fmla="*/ 1441500 w 1848077"/>
              <a:gd name="csY6" fmla="*/ 359068 h 359068"/>
              <a:gd name="csX7" fmla="*/ 997962 w 1848077"/>
              <a:gd name="csY7" fmla="*/ 359068 h 359068"/>
              <a:gd name="csX8" fmla="*/ 517462 w 1848077"/>
              <a:gd name="csY8" fmla="*/ 359068 h 359068"/>
              <a:gd name="csX9" fmla="*/ 0 w 1848077"/>
              <a:gd name="csY9" fmla="*/ 359068 h 359068"/>
              <a:gd name="csX10" fmla="*/ 0 w 1848077"/>
              <a:gd name="csY10" fmla="*/ 0 h 3590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48077" h="359068" fill="none" extrusionOk="0">
                <a:moveTo>
                  <a:pt x="0" y="0"/>
                </a:moveTo>
                <a:cubicBezTo>
                  <a:pt x="127281" y="-1092"/>
                  <a:pt x="318853" y="4453"/>
                  <a:pt x="462019" y="0"/>
                </a:cubicBezTo>
                <a:cubicBezTo>
                  <a:pt x="605185" y="-4453"/>
                  <a:pt x="747916" y="16956"/>
                  <a:pt x="887077" y="0"/>
                </a:cubicBezTo>
                <a:cubicBezTo>
                  <a:pt x="1026238" y="-16956"/>
                  <a:pt x="1164776" y="35402"/>
                  <a:pt x="1386058" y="0"/>
                </a:cubicBezTo>
                <a:cubicBezTo>
                  <a:pt x="1607340" y="-35402"/>
                  <a:pt x="1697680" y="46546"/>
                  <a:pt x="1848077" y="0"/>
                </a:cubicBezTo>
                <a:cubicBezTo>
                  <a:pt x="1850893" y="134646"/>
                  <a:pt x="1831373" y="237879"/>
                  <a:pt x="1848077" y="359068"/>
                </a:cubicBezTo>
                <a:cubicBezTo>
                  <a:pt x="1678858" y="389635"/>
                  <a:pt x="1599482" y="342325"/>
                  <a:pt x="1441500" y="359068"/>
                </a:cubicBezTo>
                <a:cubicBezTo>
                  <a:pt x="1283518" y="375811"/>
                  <a:pt x="1144880" y="334393"/>
                  <a:pt x="997962" y="359068"/>
                </a:cubicBezTo>
                <a:cubicBezTo>
                  <a:pt x="851044" y="383743"/>
                  <a:pt x="727287" y="351836"/>
                  <a:pt x="517462" y="359068"/>
                </a:cubicBezTo>
                <a:cubicBezTo>
                  <a:pt x="307637" y="366300"/>
                  <a:pt x="137876" y="345133"/>
                  <a:pt x="0" y="359068"/>
                </a:cubicBezTo>
                <a:cubicBezTo>
                  <a:pt x="-36529" y="228104"/>
                  <a:pt x="41549" y="120989"/>
                  <a:pt x="0" y="0"/>
                </a:cubicBezTo>
                <a:close/>
              </a:path>
              <a:path w="1848077" h="359068" stroke="0" extrusionOk="0">
                <a:moveTo>
                  <a:pt x="0" y="0"/>
                </a:moveTo>
                <a:cubicBezTo>
                  <a:pt x="124448" y="-23554"/>
                  <a:pt x="335769" y="55785"/>
                  <a:pt x="498981" y="0"/>
                </a:cubicBezTo>
                <a:cubicBezTo>
                  <a:pt x="662193" y="-55785"/>
                  <a:pt x="771010" y="41112"/>
                  <a:pt x="979481" y="0"/>
                </a:cubicBezTo>
                <a:cubicBezTo>
                  <a:pt x="1187952" y="-41112"/>
                  <a:pt x="1292587" y="32679"/>
                  <a:pt x="1441500" y="0"/>
                </a:cubicBezTo>
                <a:cubicBezTo>
                  <a:pt x="1590413" y="-32679"/>
                  <a:pt x="1740108" y="37169"/>
                  <a:pt x="1848077" y="0"/>
                </a:cubicBezTo>
                <a:cubicBezTo>
                  <a:pt x="1855245" y="123057"/>
                  <a:pt x="1805685" y="198020"/>
                  <a:pt x="1848077" y="359068"/>
                </a:cubicBezTo>
                <a:cubicBezTo>
                  <a:pt x="1702197" y="374006"/>
                  <a:pt x="1513388" y="345082"/>
                  <a:pt x="1367577" y="359068"/>
                </a:cubicBezTo>
                <a:cubicBezTo>
                  <a:pt x="1221766" y="373054"/>
                  <a:pt x="1079033" y="318386"/>
                  <a:pt x="905558" y="359068"/>
                </a:cubicBezTo>
                <a:cubicBezTo>
                  <a:pt x="732083" y="399750"/>
                  <a:pt x="615580" y="330759"/>
                  <a:pt x="462019" y="359068"/>
                </a:cubicBezTo>
                <a:cubicBezTo>
                  <a:pt x="308458" y="387377"/>
                  <a:pt x="158758" y="324552"/>
                  <a:pt x="0" y="359068"/>
                </a:cubicBezTo>
                <a:cubicBezTo>
                  <a:pt x="-19467" y="247953"/>
                  <a:pt x="33867" y="73482"/>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800" b="1" kern="0" dirty="0">
                <a:solidFill>
                  <a:srgbClr val="000000"/>
                </a:solidFill>
                <a:latin typeface="Tenorite" panose="00000500000000000000" pitchFamily="2" charset="0"/>
              </a:rPr>
              <a:t>Key point: </a:t>
            </a:r>
          </a:p>
        </p:txBody>
      </p:sp>
      <p:sp>
        <p:nvSpPr>
          <p:cNvPr id="3" name="Rectangle: Rounded Corners 2">
            <a:extLst>
              <a:ext uri="{FF2B5EF4-FFF2-40B4-BE49-F238E27FC236}">
                <a16:creationId xmlns:a16="http://schemas.microsoft.com/office/drawing/2014/main" id="{8D831161-E10F-8D56-7A44-22632B9F469C}"/>
              </a:ext>
            </a:extLst>
          </p:cNvPr>
          <p:cNvSpPr/>
          <p:nvPr/>
        </p:nvSpPr>
        <p:spPr>
          <a:xfrm>
            <a:off x="482599" y="3112704"/>
            <a:ext cx="16764002" cy="827905"/>
          </a:xfrm>
          <a:prstGeom prst="roundRect">
            <a:avLst/>
          </a:prstGeom>
          <a:solidFill>
            <a:srgbClr val="D2BC8A">
              <a:alpha val="50000"/>
            </a:srgbClr>
          </a:solidFill>
        </p:spPr>
        <p:style>
          <a:lnRef idx="2">
            <a:schemeClr val="lt1">
              <a:hueOff val="0"/>
              <a:satOff val="0"/>
              <a:lumOff val="0"/>
              <a:alphaOff val="0"/>
            </a:schemeClr>
          </a:lnRef>
          <a:fillRef idx="1">
            <a:schemeClr val="accent5">
              <a:alpha val="50000"/>
              <a:hueOff val="2127120"/>
              <a:satOff val="-23891"/>
              <a:lumOff val="-5098"/>
              <a:alphaOff val="0"/>
            </a:schemeClr>
          </a:fillRef>
          <a:effectRef idx="0">
            <a:schemeClr val="accent5">
              <a:alpha val="50000"/>
              <a:hueOff val="2127120"/>
              <a:satOff val="-23891"/>
              <a:lumOff val="-5098"/>
              <a:alphaOff val="0"/>
            </a:schemeClr>
          </a:effectRef>
          <a:fontRef idx="minor">
            <a:schemeClr val="tx1"/>
          </a:fontRef>
        </p:style>
        <p:txBody>
          <a:bodyPr spcFirstLastPara="0" vert="horz" wrap="square" lIns="91440" tIns="91440" rIns="91440" bIns="91440" numCol="1" spcCol="1270" anchor="t" anchorCtr="0">
            <a:noAutofit/>
          </a:bodyPr>
          <a:lstStyle/>
          <a:p>
            <a:pPr algn="ctr" defTabSz="622300">
              <a:lnSpc>
                <a:spcPct val="90000"/>
              </a:lnSpc>
              <a:spcBef>
                <a:spcPct val="0"/>
              </a:spcBef>
              <a:spcAft>
                <a:spcPct val="35000"/>
              </a:spcAft>
            </a:pPr>
            <a:r>
              <a:rPr lang="en-US" sz="3200" b="1" dirty="0">
                <a:solidFill>
                  <a:schemeClr val="accent6">
                    <a:lumMod val="50000"/>
                  </a:schemeClr>
                </a:solidFill>
                <a:latin typeface="Tenorite" panose="00000500000000000000" pitchFamily="2" charset="0"/>
              </a:rPr>
              <a:t>How fires can affect mental health and well-being in many ways</a:t>
            </a:r>
          </a:p>
        </p:txBody>
      </p:sp>
      <p:pic>
        <p:nvPicPr>
          <p:cNvPr id="2" name="Picture 1">
            <a:extLst>
              <a:ext uri="{FF2B5EF4-FFF2-40B4-BE49-F238E27FC236}">
                <a16:creationId xmlns:a16="http://schemas.microsoft.com/office/drawing/2014/main" id="{4919F21B-2FF0-AE2E-117E-322D337E388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250392" y="8015244"/>
            <a:ext cx="862374" cy="862374"/>
          </a:xfrm>
          <a:prstGeom prst="rect">
            <a:avLst/>
          </a:prstGeom>
        </p:spPr>
      </p:pic>
    </p:spTree>
    <p:extLst>
      <p:ext uri="{BB962C8B-B14F-4D97-AF65-F5344CB8AC3E}">
        <p14:creationId xmlns:p14="http://schemas.microsoft.com/office/powerpoint/2010/main" val="239710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7" grpId="0" animBg="1"/>
      <p:bldP spid="1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08E8E-9DA2-5C92-5186-D3E62E8844B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38D23C8-AA59-12A2-258F-921C4707CC18}"/>
              </a:ext>
            </a:extLst>
          </p:cNvPr>
          <p:cNvSpPr>
            <a:spLocks noGrp="1"/>
          </p:cNvSpPr>
          <p:nvPr>
            <p:ph type="sldNum" sz="quarter" idx="12"/>
          </p:nvPr>
        </p:nvSpPr>
        <p:spPr>
          <a:xfrm>
            <a:off x="15570200" y="9579471"/>
            <a:ext cx="2133600" cy="365125"/>
          </a:xfrm>
        </p:spPr>
        <p:txBody>
          <a:bodyPr/>
          <a:lstStyle/>
          <a:p>
            <a:pPr>
              <a:defRPr/>
            </a:pPr>
            <a:fld id="{6D22F896-40B5-4ADD-8801-0D06FADFA095}" type="slidenum">
              <a:rPr lang="en-US" sz="900">
                <a:solidFill>
                  <a:srgbClr val="000000"/>
                </a:solidFill>
                <a:latin typeface="Calibri" panose="020F0502020204030204"/>
              </a:rPr>
              <a:pPr>
                <a:defRPr/>
              </a:pPr>
              <a:t>7</a:t>
            </a:fld>
            <a:endParaRPr lang="en-US" sz="9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74899981-F5E9-A76A-2619-817C6D84E438}"/>
              </a:ext>
            </a:extLst>
          </p:cNvPr>
          <p:cNvSpPr txBox="1"/>
          <p:nvPr/>
        </p:nvSpPr>
        <p:spPr>
          <a:xfrm>
            <a:off x="482600" y="436950"/>
            <a:ext cx="16916400" cy="577081"/>
          </a:xfrm>
          <a:prstGeom prst="rect">
            <a:avLst/>
          </a:prstGeom>
        </p:spPr>
        <p:txBody>
          <a:bodyPr wrap="square" lIns="0" tIns="0" rIns="0" bIns="0" rtlCol="0" anchor="t">
            <a:spAutoFit/>
          </a:bodyPr>
          <a:lstStyle/>
          <a:p>
            <a:pPr algn="ct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Can news and social media increase stress?</a:t>
            </a:r>
          </a:p>
        </p:txBody>
      </p:sp>
      <p:sp>
        <p:nvSpPr>
          <p:cNvPr id="16" name="Content Placeholder 2">
            <a:extLst>
              <a:ext uri="{FF2B5EF4-FFF2-40B4-BE49-F238E27FC236}">
                <a16:creationId xmlns:a16="http://schemas.microsoft.com/office/drawing/2014/main" id="{FD723BCA-7845-B217-5EE4-AF9B03E3E192}"/>
              </a:ext>
            </a:extLst>
          </p:cNvPr>
          <p:cNvSpPr txBox="1">
            <a:spLocks/>
          </p:cNvSpPr>
          <p:nvPr/>
        </p:nvSpPr>
        <p:spPr>
          <a:xfrm>
            <a:off x="482600" y="1257998"/>
            <a:ext cx="16916399" cy="2244780"/>
          </a:xfrm>
          <a:prstGeom prst="rect">
            <a:avLst/>
          </a:prstGeom>
          <a:noFill/>
        </p:spPr>
        <p:txBody>
          <a:bodyPr vert="horz" lIns="0" tIns="45720" rIns="0" bIns="45720" rtlCol="0">
            <a:noAutofit/>
          </a:bodyPr>
          <a:lstStyle>
            <a:lvl1pPr marL="58293" indent="-58293" algn="l" defTabSz="582930"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31"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17"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03"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589" indent="-116586" algn="l" defTabSz="582930"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2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750" indent="-145733" algn="l" defTabSz="582930"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a:lstStyle>
          <a:p>
            <a:pPr marL="0" indent="0">
              <a:buClr>
                <a:schemeClr val="tx2">
                  <a:lumMod val="75000"/>
                </a:schemeClr>
              </a:buClr>
              <a:buNone/>
            </a:pPr>
            <a:r>
              <a:rPr lang="en-US" sz="2400" b="1" dirty="0"/>
              <a:t>Yes. Too much news, social media, or repeated disaster footage can increase stress after disasters. </a:t>
            </a:r>
          </a:p>
          <a:p>
            <a:pPr marL="236538" indent="-236538">
              <a:buClr>
                <a:schemeClr val="tx2">
                  <a:lumMod val="75000"/>
                </a:schemeClr>
              </a:buClr>
              <a:buFont typeface="Arial" panose="020B0604020202020204" pitchFamily="34" charset="0"/>
              <a:buChar char="•"/>
            </a:pPr>
            <a:r>
              <a:rPr lang="en-US" sz="2400" dirty="0"/>
              <a:t>Studies have shown that the more hours of media exposure (screens, news, podcasts, radio, social media, etc.), the more stress symptoms people have. Stress is worse when information is conflicting or confusing.  </a:t>
            </a:r>
          </a:p>
          <a:p>
            <a:pPr marL="236538" indent="-236538">
              <a:buClr>
                <a:schemeClr val="tx2">
                  <a:lumMod val="75000"/>
                </a:schemeClr>
              </a:buClr>
              <a:buFont typeface="Arial" panose="020B0604020202020204" pitchFamily="34" charset="0"/>
              <a:buChar char="•"/>
            </a:pPr>
            <a:r>
              <a:rPr lang="en-US" sz="2400" dirty="0"/>
              <a:t>This is particularly true for children. </a:t>
            </a:r>
          </a:p>
          <a:p>
            <a:pPr marL="0" indent="0">
              <a:buClr>
                <a:schemeClr val="tx2">
                  <a:lumMod val="75000"/>
                </a:schemeClr>
              </a:buClr>
              <a:buNone/>
            </a:pPr>
            <a:r>
              <a:rPr lang="en-US" sz="2400" b="1" dirty="0"/>
              <a:t>To minimize confusion, limit media use, rely on trusted sources, and actively discuss with loved ones.</a:t>
            </a:r>
          </a:p>
          <a:p>
            <a:pPr marL="0" indent="0">
              <a:buClr>
                <a:schemeClr val="tx2">
                  <a:lumMod val="75000"/>
                </a:schemeClr>
              </a:buClr>
              <a:buNone/>
            </a:pPr>
            <a:endParaRPr lang="en-US" sz="2400" i="1" dirty="0"/>
          </a:p>
        </p:txBody>
      </p:sp>
      <p:sp>
        <p:nvSpPr>
          <p:cNvPr id="11" name="TextBox 10">
            <a:extLst>
              <a:ext uri="{FF2B5EF4-FFF2-40B4-BE49-F238E27FC236}">
                <a16:creationId xmlns:a16="http://schemas.microsoft.com/office/drawing/2014/main" id="{F002537F-E6D5-D979-AEFB-74A9907F09F2}"/>
              </a:ext>
            </a:extLst>
          </p:cNvPr>
          <p:cNvSpPr txBox="1"/>
          <p:nvPr/>
        </p:nvSpPr>
        <p:spPr>
          <a:xfrm>
            <a:off x="407862" y="9346348"/>
            <a:ext cx="12102637" cy="584775"/>
          </a:xfrm>
          <a:prstGeom prst="rect">
            <a:avLst/>
          </a:prstGeom>
          <a:noFill/>
        </p:spPr>
        <p:txBody>
          <a:bodyPr wrap="square" rtlCol="0">
            <a:spAutoFit/>
          </a:bodyPr>
          <a:lstStyle/>
          <a:p>
            <a:r>
              <a:rPr lang="en-US" sz="800" dirty="0">
                <a:solidFill>
                  <a:schemeClr val="tx1">
                    <a:lumMod val="65000"/>
                    <a:lumOff val="35000"/>
                  </a:schemeClr>
                </a:solidFill>
                <a:latin typeface="Tenorite" panose="00000500000000000000" pitchFamily="2" charset="0"/>
              </a:rPr>
              <a:t>Holman, et al. Media exposure to collective trauma, mental health, and functioning: does it matter what you see?. Clinical Psychological Science. 2020 Jan;8(1):111-24.</a:t>
            </a:r>
          </a:p>
          <a:p>
            <a:r>
              <a:rPr lang="en-US" sz="800" dirty="0">
                <a:solidFill>
                  <a:schemeClr val="tx1">
                    <a:lumMod val="65000"/>
                    <a:lumOff val="35000"/>
                  </a:schemeClr>
                </a:solidFill>
                <a:latin typeface="Tenorite" panose="00000500000000000000" pitchFamily="2" charset="0"/>
              </a:rPr>
              <a:t>Garfin, et al. The Collective Trauma and Chronic Stress of COVID-19. The Social Science of the COVID-19 Pandemic: A Call to Action for Researchers. 2023 Dec 8:259.</a:t>
            </a:r>
          </a:p>
          <a:p>
            <a:r>
              <a:rPr lang="en-US" sz="800" dirty="0">
                <a:solidFill>
                  <a:schemeClr val="tx1">
                    <a:lumMod val="65000"/>
                    <a:lumOff val="35000"/>
                  </a:schemeClr>
                </a:solidFill>
                <a:latin typeface="Tenorite" panose="00000500000000000000" pitchFamily="2" charset="0"/>
              </a:rPr>
              <a:t>Garfin, et al. It matters what you see: Graphic media images of war and terror may amplify distress. Proceedings of the National Academy of Sciences. 2024 Jul 16;121(29):e2318465121.</a:t>
            </a:r>
          </a:p>
          <a:p>
            <a:r>
              <a:rPr lang="en-US" sz="800" dirty="0">
                <a:solidFill>
                  <a:schemeClr val="tx1">
                    <a:lumMod val="65000"/>
                    <a:lumOff val="35000"/>
                  </a:schemeClr>
                </a:solidFill>
                <a:latin typeface="Tenorite" panose="00000500000000000000" pitchFamily="2" charset="0"/>
              </a:rPr>
              <a:t>Garfin, et al. Media exposure, risk perceptions, and fear: Americans’ behavioral responses to the Ebola public health crisis. International Journal of Disaster Risk Reduction. 2022 Jul 1;77:103059.</a:t>
            </a:r>
          </a:p>
        </p:txBody>
      </p:sp>
      <p:sp>
        <p:nvSpPr>
          <p:cNvPr id="15" name="Rectangle 14">
            <a:extLst>
              <a:ext uri="{FF2B5EF4-FFF2-40B4-BE49-F238E27FC236}">
                <a16:creationId xmlns:a16="http://schemas.microsoft.com/office/drawing/2014/main" id="{0E835B35-2607-CAD0-9FA9-84FF9E489116}"/>
              </a:ext>
            </a:extLst>
          </p:cNvPr>
          <p:cNvSpPr/>
          <p:nvPr/>
        </p:nvSpPr>
        <p:spPr>
          <a:xfrm>
            <a:off x="474133" y="7827885"/>
            <a:ext cx="16916398" cy="1302656"/>
          </a:xfrm>
          <a:custGeom>
            <a:avLst/>
            <a:gdLst>
              <a:gd name="csX0" fmla="*/ 0 w 16916398"/>
              <a:gd name="csY0" fmla="*/ 0 h 1302656"/>
              <a:gd name="csX1" fmla="*/ 752488 w 16916398"/>
              <a:gd name="csY1" fmla="*/ 0 h 1302656"/>
              <a:gd name="csX2" fmla="*/ 997484 w 16916398"/>
              <a:gd name="csY2" fmla="*/ 0 h 1302656"/>
              <a:gd name="csX3" fmla="*/ 1411644 w 16916398"/>
              <a:gd name="csY3" fmla="*/ 0 h 1302656"/>
              <a:gd name="csX4" fmla="*/ 1825804 w 16916398"/>
              <a:gd name="csY4" fmla="*/ 0 h 1302656"/>
              <a:gd name="csX5" fmla="*/ 2070800 w 16916398"/>
              <a:gd name="csY5" fmla="*/ 0 h 1302656"/>
              <a:gd name="csX6" fmla="*/ 2823288 w 16916398"/>
              <a:gd name="csY6" fmla="*/ 0 h 1302656"/>
              <a:gd name="csX7" fmla="*/ 3406613 w 16916398"/>
              <a:gd name="csY7" fmla="*/ 0 h 1302656"/>
              <a:gd name="csX8" fmla="*/ 3482445 w 16916398"/>
              <a:gd name="csY8" fmla="*/ 0 h 1302656"/>
              <a:gd name="csX9" fmla="*/ 4404097 w 16916398"/>
              <a:gd name="csY9" fmla="*/ 0 h 1302656"/>
              <a:gd name="csX10" fmla="*/ 4987421 w 16916398"/>
              <a:gd name="csY10" fmla="*/ 0 h 1302656"/>
              <a:gd name="csX11" fmla="*/ 5909073 w 16916398"/>
              <a:gd name="csY11" fmla="*/ 0 h 1302656"/>
              <a:gd name="csX12" fmla="*/ 6661561 w 16916398"/>
              <a:gd name="csY12" fmla="*/ 0 h 1302656"/>
              <a:gd name="csX13" fmla="*/ 7414049 w 16916398"/>
              <a:gd name="csY13" fmla="*/ 0 h 1302656"/>
              <a:gd name="csX14" fmla="*/ 7489881 w 16916398"/>
              <a:gd name="csY14" fmla="*/ 0 h 1302656"/>
              <a:gd name="csX15" fmla="*/ 8073205 w 16916398"/>
              <a:gd name="csY15" fmla="*/ 0 h 1302656"/>
              <a:gd name="csX16" fmla="*/ 8656529 w 16916398"/>
              <a:gd name="csY16" fmla="*/ 0 h 1302656"/>
              <a:gd name="csX17" fmla="*/ 9239853 w 16916398"/>
              <a:gd name="csY17" fmla="*/ 0 h 1302656"/>
              <a:gd name="csX18" fmla="*/ 9992341 w 16916398"/>
              <a:gd name="csY18" fmla="*/ 0 h 1302656"/>
              <a:gd name="csX19" fmla="*/ 10575665 w 16916398"/>
              <a:gd name="csY19" fmla="*/ 0 h 1302656"/>
              <a:gd name="csX20" fmla="*/ 11497317 w 16916398"/>
              <a:gd name="csY20" fmla="*/ 0 h 1302656"/>
              <a:gd name="csX21" fmla="*/ 12249805 w 16916398"/>
              <a:gd name="csY21" fmla="*/ 0 h 1302656"/>
              <a:gd name="csX22" fmla="*/ 12663966 w 16916398"/>
              <a:gd name="csY22" fmla="*/ 0 h 1302656"/>
              <a:gd name="csX23" fmla="*/ 12739798 w 16916398"/>
              <a:gd name="csY23" fmla="*/ 0 h 1302656"/>
              <a:gd name="csX24" fmla="*/ 13661450 w 16916398"/>
              <a:gd name="csY24" fmla="*/ 0 h 1302656"/>
              <a:gd name="csX25" fmla="*/ 14413938 w 16916398"/>
              <a:gd name="csY25" fmla="*/ 0 h 1302656"/>
              <a:gd name="csX26" fmla="*/ 14489770 w 16916398"/>
              <a:gd name="csY26" fmla="*/ 0 h 1302656"/>
              <a:gd name="csX27" fmla="*/ 14903930 w 16916398"/>
              <a:gd name="csY27" fmla="*/ 0 h 1302656"/>
              <a:gd name="csX28" fmla="*/ 15825582 w 16916398"/>
              <a:gd name="csY28" fmla="*/ 0 h 1302656"/>
              <a:gd name="csX29" fmla="*/ 16408906 w 16916398"/>
              <a:gd name="csY29" fmla="*/ 0 h 1302656"/>
              <a:gd name="csX30" fmla="*/ 16916398 w 16916398"/>
              <a:gd name="csY30" fmla="*/ 0 h 1302656"/>
              <a:gd name="csX31" fmla="*/ 16916398 w 16916398"/>
              <a:gd name="csY31" fmla="*/ 447245 h 1302656"/>
              <a:gd name="csX32" fmla="*/ 16916398 w 16916398"/>
              <a:gd name="csY32" fmla="*/ 881464 h 1302656"/>
              <a:gd name="csX33" fmla="*/ 16916398 w 16916398"/>
              <a:gd name="csY33" fmla="*/ 1302656 h 1302656"/>
              <a:gd name="csX34" fmla="*/ 16840566 w 16916398"/>
              <a:gd name="csY34" fmla="*/ 1302656 h 1302656"/>
              <a:gd name="csX35" fmla="*/ 16426406 w 16916398"/>
              <a:gd name="csY35" fmla="*/ 1302656 h 1302656"/>
              <a:gd name="csX36" fmla="*/ 15843082 w 16916398"/>
              <a:gd name="csY36" fmla="*/ 1302656 h 1302656"/>
              <a:gd name="csX37" fmla="*/ 15598086 w 16916398"/>
              <a:gd name="csY37" fmla="*/ 1302656 h 1302656"/>
              <a:gd name="csX38" fmla="*/ 14845598 w 16916398"/>
              <a:gd name="csY38" fmla="*/ 1302656 h 1302656"/>
              <a:gd name="csX39" fmla="*/ 14093110 w 16916398"/>
              <a:gd name="csY39" fmla="*/ 1302656 h 1302656"/>
              <a:gd name="csX40" fmla="*/ 13848113 w 16916398"/>
              <a:gd name="csY40" fmla="*/ 1302656 h 1302656"/>
              <a:gd name="csX41" fmla="*/ 13095625 w 16916398"/>
              <a:gd name="csY41" fmla="*/ 1302656 h 1302656"/>
              <a:gd name="csX42" fmla="*/ 12343137 w 16916398"/>
              <a:gd name="csY42" fmla="*/ 1302656 h 1302656"/>
              <a:gd name="csX43" fmla="*/ 12267305 w 16916398"/>
              <a:gd name="csY43" fmla="*/ 1302656 h 1302656"/>
              <a:gd name="csX44" fmla="*/ 11345653 w 16916398"/>
              <a:gd name="csY44" fmla="*/ 1302656 h 1302656"/>
              <a:gd name="csX45" fmla="*/ 11269821 w 16916398"/>
              <a:gd name="csY45" fmla="*/ 1302656 h 1302656"/>
              <a:gd name="csX46" fmla="*/ 10517333 w 16916398"/>
              <a:gd name="csY46" fmla="*/ 1302656 h 1302656"/>
              <a:gd name="csX47" fmla="*/ 10441501 w 16916398"/>
              <a:gd name="csY47" fmla="*/ 1302656 h 1302656"/>
              <a:gd name="csX48" fmla="*/ 9519849 w 16916398"/>
              <a:gd name="csY48" fmla="*/ 1302656 h 1302656"/>
              <a:gd name="csX49" fmla="*/ 9444017 w 16916398"/>
              <a:gd name="csY49" fmla="*/ 1302656 h 1302656"/>
              <a:gd name="csX50" fmla="*/ 9199021 w 16916398"/>
              <a:gd name="csY50" fmla="*/ 1302656 h 1302656"/>
              <a:gd name="csX51" fmla="*/ 8615696 w 16916398"/>
              <a:gd name="csY51" fmla="*/ 1302656 h 1302656"/>
              <a:gd name="csX52" fmla="*/ 8032372 w 16916398"/>
              <a:gd name="csY52" fmla="*/ 1302656 h 1302656"/>
              <a:gd name="csX53" fmla="*/ 7618212 w 16916398"/>
              <a:gd name="csY53" fmla="*/ 1302656 h 1302656"/>
              <a:gd name="csX54" fmla="*/ 7542380 w 16916398"/>
              <a:gd name="csY54" fmla="*/ 1302656 h 1302656"/>
              <a:gd name="csX55" fmla="*/ 7128220 w 16916398"/>
              <a:gd name="csY55" fmla="*/ 1302656 h 1302656"/>
              <a:gd name="csX56" fmla="*/ 6544896 w 16916398"/>
              <a:gd name="csY56" fmla="*/ 1302656 h 1302656"/>
              <a:gd name="csX57" fmla="*/ 6130736 w 16916398"/>
              <a:gd name="csY57" fmla="*/ 1302656 h 1302656"/>
              <a:gd name="csX58" fmla="*/ 5547412 w 16916398"/>
              <a:gd name="csY58" fmla="*/ 1302656 h 1302656"/>
              <a:gd name="csX59" fmla="*/ 5133252 w 16916398"/>
              <a:gd name="csY59" fmla="*/ 1302656 h 1302656"/>
              <a:gd name="csX60" fmla="*/ 5057420 w 16916398"/>
              <a:gd name="csY60" fmla="*/ 1302656 h 1302656"/>
              <a:gd name="csX61" fmla="*/ 4135768 w 16916398"/>
              <a:gd name="csY61" fmla="*/ 1302656 h 1302656"/>
              <a:gd name="csX62" fmla="*/ 3214116 w 16916398"/>
              <a:gd name="csY62" fmla="*/ 1302656 h 1302656"/>
              <a:gd name="csX63" fmla="*/ 2461628 w 16916398"/>
              <a:gd name="csY63" fmla="*/ 1302656 h 1302656"/>
              <a:gd name="csX64" fmla="*/ 2385795 w 16916398"/>
              <a:gd name="csY64" fmla="*/ 1302656 h 1302656"/>
              <a:gd name="csX65" fmla="*/ 1633307 w 16916398"/>
              <a:gd name="csY65" fmla="*/ 1302656 h 1302656"/>
              <a:gd name="csX66" fmla="*/ 1557475 w 16916398"/>
              <a:gd name="csY66" fmla="*/ 1302656 h 1302656"/>
              <a:gd name="csX67" fmla="*/ 1312479 w 16916398"/>
              <a:gd name="csY67" fmla="*/ 1302656 h 1302656"/>
              <a:gd name="csX68" fmla="*/ 0 w 16916398"/>
              <a:gd name="csY68" fmla="*/ 1302656 h 1302656"/>
              <a:gd name="csX69" fmla="*/ 0 w 16916398"/>
              <a:gd name="csY69" fmla="*/ 855411 h 1302656"/>
              <a:gd name="csX70" fmla="*/ 0 w 16916398"/>
              <a:gd name="csY70" fmla="*/ 395139 h 1302656"/>
              <a:gd name="csX71" fmla="*/ 0 w 16916398"/>
              <a:gd name="csY71" fmla="*/ 0 h 13026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Lst>
            <a:rect l="l" t="t" r="r" b="b"/>
            <a:pathLst>
              <a:path w="16916398" h="1302656" fill="none" extrusionOk="0">
                <a:moveTo>
                  <a:pt x="0" y="0"/>
                </a:moveTo>
                <a:cubicBezTo>
                  <a:pt x="203869" y="-30719"/>
                  <a:pt x="579216" y="63146"/>
                  <a:pt x="752488" y="0"/>
                </a:cubicBezTo>
                <a:cubicBezTo>
                  <a:pt x="925760" y="-63146"/>
                  <a:pt x="880912" y="2588"/>
                  <a:pt x="997484" y="0"/>
                </a:cubicBezTo>
                <a:cubicBezTo>
                  <a:pt x="1114056" y="-2588"/>
                  <a:pt x="1270098" y="14440"/>
                  <a:pt x="1411644" y="0"/>
                </a:cubicBezTo>
                <a:cubicBezTo>
                  <a:pt x="1553190" y="-14440"/>
                  <a:pt x="1645222" y="5737"/>
                  <a:pt x="1825804" y="0"/>
                </a:cubicBezTo>
                <a:cubicBezTo>
                  <a:pt x="2006386" y="-5737"/>
                  <a:pt x="1959323" y="1103"/>
                  <a:pt x="2070800" y="0"/>
                </a:cubicBezTo>
                <a:cubicBezTo>
                  <a:pt x="2182277" y="-1103"/>
                  <a:pt x="2479976" y="89517"/>
                  <a:pt x="2823288" y="0"/>
                </a:cubicBezTo>
                <a:cubicBezTo>
                  <a:pt x="3166600" y="-89517"/>
                  <a:pt x="3188850" y="2033"/>
                  <a:pt x="3406613" y="0"/>
                </a:cubicBezTo>
                <a:cubicBezTo>
                  <a:pt x="3624376" y="-2033"/>
                  <a:pt x="3456189" y="1376"/>
                  <a:pt x="3482445" y="0"/>
                </a:cubicBezTo>
                <a:cubicBezTo>
                  <a:pt x="3508701" y="-1376"/>
                  <a:pt x="3989712" y="60295"/>
                  <a:pt x="4404097" y="0"/>
                </a:cubicBezTo>
                <a:cubicBezTo>
                  <a:pt x="4818482" y="-60295"/>
                  <a:pt x="4830621" y="33598"/>
                  <a:pt x="4987421" y="0"/>
                </a:cubicBezTo>
                <a:cubicBezTo>
                  <a:pt x="5144221" y="-33598"/>
                  <a:pt x="5593124" y="33079"/>
                  <a:pt x="5909073" y="0"/>
                </a:cubicBezTo>
                <a:cubicBezTo>
                  <a:pt x="6225022" y="-33079"/>
                  <a:pt x="6433224" y="70434"/>
                  <a:pt x="6661561" y="0"/>
                </a:cubicBezTo>
                <a:cubicBezTo>
                  <a:pt x="6889898" y="-70434"/>
                  <a:pt x="7083978" y="74864"/>
                  <a:pt x="7414049" y="0"/>
                </a:cubicBezTo>
                <a:cubicBezTo>
                  <a:pt x="7744120" y="-74864"/>
                  <a:pt x="7467963" y="6386"/>
                  <a:pt x="7489881" y="0"/>
                </a:cubicBezTo>
                <a:cubicBezTo>
                  <a:pt x="7511799" y="-6386"/>
                  <a:pt x="7852640" y="27659"/>
                  <a:pt x="8073205" y="0"/>
                </a:cubicBezTo>
                <a:cubicBezTo>
                  <a:pt x="8293770" y="-27659"/>
                  <a:pt x="8519418" y="31570"/>
                  <a:pt x="8656529" y="0"/>
                </a:cubicBezTo>
                <a:cubicBezTo>
                  <a:pt x="8793640" y="-31570"/>
                  <a:pt x="9079596" y="12866"/>
                  <a:pt x="9239853" y="0"/>
                </a:cubicBezTo>
                <a:cubicBezTo>
                  <a:pt x="9400110" y="-12866"/>
                  <a:pt x="9728173" y="67898"/>
                  <a:pt x="9992341" y="0"/>
                </a:cubicBezTo>
                <a:cubicBezTo>
                  <a:pt x="10256509" y="-67898"/>
                  <a:pt x="10332944" y="3484"/>
                  <a:pt x="10575665" y="0"/>
                </a:cubicBezTo>
                <a:cubicBezTo>
                  <a:pt x="10818386" y="-3484"/>
                  <a:pt x="11249122" y="101640"/>
                  <a:pt x="11497317" y="0"/>
                </a:cubicBezTo>
                <a:cubicBezTo>
                  <a:pt x="11745512" y="-101640"/>
                  <a:pt x="12045637" y="50481"/>
                  <a:pt x="12249805" y="0"/>
                </a:cubicBezTo>
                <a:cubicBezTo>
                  <a:pt x="12453973" y="-50481"/>
                  <a:pt x="12504069" y="24438"/>
                  <a:pt x="12663966" y="0"/>
                </a:cubicBezTo>
                <a:cubicBezTo>
                  <a:pt x="12823863" y="-24438"/>
                  <a:pt x="12716051" y="7458"/>
                  <a:pt x="12739798" y="0"/>
                </a:cubicBezTo>
                <a:cubicBezTo>
                  <a:pt x="12763545" y="-7458"/>
                  <a:pt x="13341565" y="25650"/>
                  <a:pt x="13661450" y="0"/>
                </a:cubicBezTo>
                <a:cubicBezTo>
                  <a:pt x="13981335" y="-25650"/>
                  <a:pt x="14066417" y="22332"/>
                  <a:pt x="14413938" y="0"/>
                </a:cubicBezTo>
                <a:cubicBezTo>
                  <a:pt x="14761459" y="-22332"/>
                  <a:pt x="14460345" y="4328"/>
                  <a:pt x="14489770" y="0"/>
                </a:cubicBezTo>
                <a:cubicBezTo>
                  <a:pt x="14519195" y="-4328"/>
                  <a:pt x="14716631" y="43613"/>
                  <a:pt x="14903930" y="0"/>
                </a:cubicBezTo>
                <a:cubicBezTo>
                  <a:pt x="15091229" y="-43613"/>
                  <a:pt x="15372316" y="18760"/>
                  <a:pt x="15825582" y="0"/>
                </a:cubicBezTo>
                <a:cubicBezTo>
                  <a:pt x="16278848" y="-18760"/>
                  <a:pt x="16156151" y="39741"/>
                  <a:pt x="16408906" y="0"/>
                </a:cubicBezTo>
                <a:cubicBezTo>
                  <a:pt x="16661661" y="-39741"/>
                  <a:pt x="16808441" y="51025"/>
                  <a:pt x="16916398" y="0"/>
                </a:cubicBezTo>
                <a:cubicBezTo>
                  <a:pt x="16962691" y="130286"/>
                  <a:pt x="16865754" y="262157"/>
                  <a:pt x="16916398" y="447245"/>
                </a:cubicBezTo>
                <a:cubicBezTo>
                  <a:pt x="16967042" y="632333"/>
                  <a:pt x="16910917" y="781224"/>
                  <a:pt x="16916398" y="881464"/>
                </a:cubicBezTo>
                <a:cubicBezTo>
                  <a:pt x="16921879" y="981704"/>
                  <a:pt x="16869205" y="1140700"/>
                  <a:pt x="16916398" y="1302656"/>
                </a:cubicBezTo>
                <a:cubicBezTo>
                  <a:pt x="16900071" y="1311073"/>
                  <a:pt x="16858996" y="1296712"/>
                  <a:pt x="16840566" y="1302656"/>
                </a:cubicBezTo>
                <a:cubicBezTo>
                  <a:pt x="16822136" y="1308600"/>
                  <a:pt x="16585737" y="1267211"/>
                  <a:pt x="16426406" y="1302656"/>
                </a:cubicBezTo>
                <a:cubicBezTo>
                  <a:pt x="16267075" y="1338101"/>
                  <a:pt x="16074360" y="1292808"/>
                  <a:pt x="15843082" y="1302656"/>
                </a:cubicBezTo>
                <a:cubicBezTo>
                  <a:pt x="15611804" y="1312504"/>
                  <a:pt x="15714207" y="1277560"/>
                  <a:pt x="15598086" y="1302656"/>
                </a:cubicBezTo>
                <a:cubicBezTo>
                  <a:pt x="15481965" y="1327752"/>
                  <a:pt x="15078707" y="1249959"/>
                  <a:pt x="14845598" y="1302656"/>
                </a:cubicBezTo>
                <a:cubicBezTo>
                  <a:pt x="14612489" y="1355353"/>
                  <a:pt x="14410482" y="1224525"/>
                  <a:pt x="14093110" y="1302656"/>
                </a:cubicBezTo>
                <a:cubicBezTo>
                  <a:pt x="13775738" y="1380787"/>
                  <a:pt x="13901063" y="1285623"/>
                  <a:pt x="13848113" y="1302656"/>
                </a:cubicBezTo>
                <a:cubicBezTo>
                  <a:pt x="13795163" y="1319689"/>
                  <a:pt x="13270681" y="1295749"/>
                  <a:pt x="13095625" y="1302656"/>
                </a:cubicBezTo>
                <a:cubicBezTo>
                  <a:pt x="12920569" y="1309563"/>
                  <a:pt x="12530336" y="1216930"/>
                  <a:pt x="12343137" y="1302656"/>
                </a:cubicBezTo>
                <a:cubicBezTo>
                  <a:pt x="12155938" y="1388382"/>
                  <a:pt x="12301235" y="1302546"/>
                  <a:pt x="12267305" y="1302656"/>
                </a:cubicBezTo>
                <a:cubicBezTo>
                  <a:pt x="12233375" y="1302766"/>
                  <a:pt x="11796086" y="1201874"/>
                  <a:pt x="11345653" y="1302656"/>
                </a:cubicBezTo>
                <a:cubicBezTo>
                  <a:pt x="10895220" y="1403438"/>
                  <a:pt x="11288080" y="1296433"/>
                  <a:pt x="11269821" y="1302656"/>
                </a:cubicBezTo>
                <a:cubicBezTo>
                  <a:pt x="11251562" y="1308879"/>
                  <a:pt x="10752727" y="1270012"/>
                  <a:pt x="10517333" y="1302656"/>
                </a:cubicBezTo>
                <a:cubicBezTo>
                  <a:pt x="10281939" y="1335300"/>
                  <a:pt x="10464263" y="1302132"/>
                  <a:pt x="10441501" y="1302656"/>
                </a:cubicBezTo>
                <a:cubicBezTo>
                  <a:pt x="10418739" y="1303180"/>
                  <a:pt x="9886832" y="1281158"/>
                  <a:pt x="9519849" y="1302656"/>
                </a:cubicBezTo>
                <a:cubicBezTo>
                  <a:pt x="9152866" y="1324154"/>
                  <a:pt x="9465447" y="1301633"/>
                  <a:pt x="9444017" y="1302656"/>
                </a:cubicBezTo>
                <a:cubicBezTo>
                  <a:pt x="9422587" y="1303679"/>
                  <a:pt x="9314065" y="1300955"/>
                  <a:pt x="9199021" y="1302656"/>
                </a:cubicBezTo>
                <a:cubicBezTo>
                  <a:pt x="9083977" y="1304357"/>
                  <a:pt x="8859399" y="1296896"/>
                  <a:pt x="8615696" y="1302656"/>
                </a:cubicBezTo>
                <a:cubicBezTo>
                  <a:pt x="8371994" y="1308416"/>
                  <a:pt x="8154125" y="1251090"/>
                  <a:pt x="8032372" y="1302656"/>
                </a:cubicBezTo>
                <a:cubicBezTo>
                  <a:pt x="7910619" y="1354222"/>
                  <a:pt x="7720681" y="1256726"/>
                  <a:pt x="7618212" y="1302656"/>
                </a:cubicBezTo>
                <a:cubicBezTo>
                  <a:pt x="7515743" y="1348586"/>
                  <a:pt x="7571311" y="1302082"/>
                  <a:pt x="7542380" y="1302656"/>
                </a:cubicBezTo>
                <a:cubicBezTo>
                  <a:pt x="7513449" y="1303230"/>
                  <a:pt x="7226847" y="1253808"/>
                  <a:pt x="7128220" y="1302656"/>
                </a:cubicBezTo>
                <a:cubicBezTo>
                  <a:pt x="7029593" y="1351504"/>
                  <a:pt x="6780693" y="1249753"/>
                  <a:pt x="6544896" y="1302656"/>
                </a:cubicBezTo>
                <a:cubicBezTo>
                  <a:pt x="6309099" y="1355559"/>
                  <a:pt x="6310303" y="1272158"/>
                  <a:pt x="6130736" y="1302656"/>
                </a:cubicBezTo>
                <a:cubicBezTo>
                  <a:pt x="5951169" y="1333154"/>
                  <a:pt x="5686270" y="1273110"/>
                  <a:pt x="5547412" y="1302656"/>
                </a:cubicBezTo>
                <a:cubicBezTo>
                  <a:pt x="5408554" y="1332202"/>
                  <a:pt x="5226857" y="1298806"/>
                  <a:pt x="5133252" y="1302656"/>
                </a:cubicBezTo>
                <a:cubicBezTo>
                  <a:pt x="5039647" y="1306506"/>
                  <a:pt x="5090314" y="1297270"/>
                  <a:pt x="5057420" y="1302656"/>
                </a:cubicBezTo>
                <a:cubicBezTo>
                  <a:pt x="5024526" y="1308042"/>
                  <a:pt x="4405819" y="1206014"/>
                  <a:pt x="4135768" y="1302656"/>
                </a:cubicBezTo>
                <a:cubicBezTo>
                  <a:pt x="3865717" y="1399298"/>
                  <a:pt x="3448888" y="1244657"/>
                  <a:pt x="3214116" y="1302656"/>
                </a:cubicBezTo>
                <a:cubicBezTo>
                  <a:pt x="2979344" y="1360655"/>
                  <a:pt x="2766973" y="1233915"/>
                  <a:pt x="2461628" y="1302656"/>
                </a:cubicBezTo>
                <a:cubicBezTo>
                  <a:pt x="2156283" y="1371397"/>
                  <a:pt x="2415463" y="1301218"/>
                  <a:pt x="2385795" y="1302656"/>
                </a:cubicBezTo>
                <a:cubicBezTo>
                  <a:pt x="2356127" y="1304094"/>
                  <a:pt x="1823293" y="1271438"/>
                  <a:pt x="1633307" y="1302656"/>
                </a:cubicBezTo>
                <a:cubicBezTo>
                  <a:pt x="1443321" y="1333874"/>
                  <a:pt x="1595034" y="1293668"/>
                  <a:pt x="1557475" y="1302656"/>
                </a:cubicBezTo>
                <a:cubicBezTo>
                  <a:pt x="1519916" y="1311644"/>
                  <a:pt x="1401854" y="1287370"/>
                  <a:pt x="1312479" y="1302656"/>
                </a:cubicBezTo>
                <a:cubicBezTo>
                  <a:pt x="1223104" y="1317942"/>
                  <a:pt x="363376" y="1292107"/>
                  <a:pt x="0" y="1302656"/>
                </a:cubicBezTo>
                <a:cubicBezTo>
                  <a:pt x="-7692" y="1183689"/>
                  <a:pt x="21803" y="1075342"/>
                  <a:pt x="0" y="855411"/>
                </a:cubicBezTo>
                <a:cubicBezTo>
                  <a:pt x="-21803" y="635480"/>
                  <a:pt x="29443" y="584630"/>
                  <a:pt x="0" y="395139"/>
                </a:cubicBezTo>
                <a:cubicBezTo>
                  <a:pt x="-29443" y="205648"/>
                  <a:pt x="11596" y="128806"/>
                  <a:pt x="0" y="0"/>
                </a:cubicBezTo>
                <a:close/>
              </a:path>
              <a:path w="16916398" h="1302656" stroke="0" extrusionOk="0">
                <a:moveTo>
                  <a:pt x="0" y="0"/>
                </a:moveTo>
                <a:cubicBezTo>
                  <a:pt x="239707" y="-13863"/>
                  <a:pt x="409945" y="83020"/>
                  <a:pt x="752488" y="0"/>
                </a:cubicBezTo>
                <a:cubicBezTo>
                  <a:pt x="1095031" y="-83020"/>
                  <a:pt x="899521" y="8083"/>
                  <a:pt x="997484" y="0"/>
                </a:cubicBezTo>
                <a:cubicBezTo>
                  <a:pt x="1095447" y="-8083"/>
                  <a:pt x="1376144" y="34382"/>
                  <a:pt x="1580808" y="0"/>
                </a:cubicBezTo>
                <a:cubicBezTo>
                  <a:pt x="1785472" y="-34382"/>
                  <a:pt x="2058827" y="83779"/>
                  <a:pt x="2333296" y="0"/>
                </a:cubicBezTo>
                <a:cubicBezTo>
                  <a:pt x="2607765" y="-83779"/>
                  <a:pt x="2375957" y="2565"/>
                  <a:pt x="2409128" y="0"/>
                </a:cubicBezTo>
                <a:cubicBezTo>
                  <a:pt x="2442299" y="-2565"/>
                  <a:pt x="2923051" y="87954"/>
                  <a:pt x="3330780" y="0"/>
                </a:cubicBezTo>
                <a:cubicBezTo>
                  <a:pt x="3738509" y="-87954"/>
                  <a:pt x="3645376" y="3913"/>
                  <a:pt x="3744941" y="0"/>
                </a:cubicBezTo>
                <a:cubicBezTo>
                  <a:pt x="3844506" y="-3913"/>
                  <a:pt x="4025353" y="7280"/>
                  <a:pt x="4159101" y="0"/>
                </a:cubicBezTo>
                <a:cubicBezTo>
                  <a:pt x="4292849" y="-7280"/>
                  <a:pt x="4623012" y="1646"/>
                  <a:pt x="4742425" y="0"/>
                </a:cubicBezTo>
                <a:cubicBezTo>
                  <a:pt x="4861838" y="-1646"/>
                  <a:pt x="5035466" y="33379"/>
                  <a:pt x="5325749" y="0"/>
                </a:cubicBezTo>
                <a:cubicBezTo>
                  <a:pt x="5616032" y="-33379"/>
                  <a:pt x="5782016" y="48320"/>
                  <a:pt x="5909073" y="0"/>
                </a:cubicBezTo>
                <a:cubicBezTo>
                  <a:pt x="6036130" y="-48320"/>
                  <a:pt x="6344346" y="60053"/>
                  <a:pt x="6492397" y="0"/>
                </a:cubicBezTo>
                <a:cubicBezTo>
                  <a:pt x="6640448" y="-60053"/>
                  <a:pt x="6549614" y="1318"/>
                  <a:pt x="6568229" y="0"/>
                </a:cubicBezTo>
                <a:cubicBezTo>
                  <a:pt x="6586844" y="-1318"/>
                  <a:pt x="6797667" y="41242"/>
                  <a:pt x="6982389" y="0"/>
                </a:cubicBezTo>
                <a:cubicBezTo>
                  <a:pt x="7167111" y="-41242"/>
                  <a:pt x="7657523" y="82310"/>
                  <a:pt x="7904041" y="0"/>
                </a:cubicBezTo>
                <a:cubicBezTo>
                  <a:pt x="8150559" y="-82310"/>
                  <a:pt x="7952683" y="5928"/>
                  <a:pt x="7979873" y="0"/>
                </a:cubicBezTo>
                <a:cubicBezTo>
                  <a:pt x="8007063" y="-5928"/>
                  <a:pt x="8444941" y="27352"/>
                  <a:pt x="8563197" y="0"/>
                </a:cubicBezTo>
                <a:cubicBezTo>
                  <a:pt x="8681453" y="-27352"/>
                  <a:pt x="8615215" y="7954"/>
                  <a:pt x="8639029" y="0"/>
                </a:cubicBezTo>
                <a:cubicBezTo>
                  <a:pt x="8662843" y="-7954"/>
                  <a:pt x="8696117" y="1195"/>
                  <a:pt x="8714862" y="0"/>
                </a:cubicBezTo>
                <a:cubicBezTo>
                  <a:pt x="8733607" y="-1195"/>
                  <a:pt x="9075296" y="49903"/>
                  <a:pt x="9298186" y="0"/>
                </a:cubicBezTo>
                <a:cubicBezTo>
                  <a:pt x="9521076" y="-49903"/>
                  <a:pt x="9540615" y="34289"/>
                  <a:pt x="9712346" y="0"/>
                </a:cubicBezTo>
                <a:cubicBezTo>
                  <a:pt x="9884077" y="-34289"/>
                  <a:pt x="10434350" y="93163"/>
                  <a:pt x="10633998" y="0"/>
                </a:cubicBezTo>
                <a:cubicBezTo>
                  <a:pt x="10833646" y="-93163"/>
                  <a:pt x="10848891" y="37107"/>
                  <a:pt x="11048158" y="0"/>
                </a:cubicBezTo>
                <a:cubicBezTo>
                  <a:pt x="11247425" y="-37107"/>
                  <a:pt x="11542019" y="109855"/>
                  <a:pt x="11969810" y="0"/>
                </a:cubicBezTo>
                <a:cubicBezTo>
                  <a:pt x="12397601" y="-109855"/>
                  <a:pt x="12279349" y="45629"/>
                  <a:pt x="12383970" y="0"/>
                </a:cubicBezTo>
                <a:cubicBezTo>
                  <a:pt x="12488591" y="-45629"/>
                  <a:pt x="12958631" y="105439"/>
                  <a:pt x="13305622" y="0"/>
                </a:cubicBezTo>
                <a:cubicBezTo>
                  <a:pt x="13652613" y="-105439"/>
                  <a:pt x="13848567" y="87550"/>
                  <a:pt x="14058110" y="0"/>
                </a:cubicBezTo>
                <a:cubicBezTo>
                  <a:pt x="14267653" y="-87550"/>
                  <a:pt x="14098762" y="1402"/>
                  <a:pt x="14133942" y="0"/>
                </a:cubicBezTo>
                <a:cubicBezTo>
                  <a:pt x="14169122" y="-1402"/>
                  <a:pt x="14437155" y="38085"/>
                  <a:pt x="14548102" y="0"/>
                </a:cubicBezTo>
                <a:cubicBezTo>
                  <a:pt x="14659049" y="-38085"/>
                  <a:pt x="15056786" y="21205"/>
                  <a:pt x="15300590" y="0"/>
                </a:cubicBezTo>
                <a:cubicBezTo>
                  <a:pt x="15544394" y="-21205"/>
                  <a:pt x="15773602" y="100647"/>
                  <a:pt x="16222242" y="0"/>
                </a:cubicBezTo>
                <a:cubicBezTo>
                  <a:pt x="16670882" y="-100647"/>
                  <a:pt x="16734221" y="61933"/>
                  <a:pt x="16916398" y="0"/>
                </a:cubicBezTo>
                <a:cubicBezTo>
                  <a:pt x="16920510" y="215103"/>
                  <a:pt x="16891996" y="316548"/>
                  <a:pt x="16916398" y="434219"/>
                </a:cubicBezTo>
                <a:cubicBezTo>
                  <a:pt x="16940800" y="551890"/>
                  <a:pt x="16864588" y="741734"/>
                  <a:pt x="16916398" y="881464"/>
                </a:cubicBezTo>
                <a:cubicBezTo>
                  <a:pt x="16968208" y="1021195"/>
                  <a:pt x="16876451" y="1136447"/>
                  <a:pt x="16916398" y="1302656"/>
                </a:cubicBezTo>
                <a:cubicBezTo>
                  <a:pt x="16687689" y="1378763"/>
                  <a:pt x="16363310" y="1297380"/>
                  <a:pt x="16163910" y="1302656"/>
                </a:cubicBezTo>
                <a:cubicBezTo>
                  <a:pt x="15964510" y="1307932"/>
                  <a:pt x="15693675" y="1271093"/>
                  <a:pt x="15242258" y="1302656"/>
                </a:cubicBezTo>
                <a:cubicBezTo>
                  <a:pt x="14790841" y="1334219"/>
                  <a:pt x="15071680" y="1294494"/>
                  <a:pt x="14997262" y="1302656"/>
                </a:cubicBezTo>
                <a:cubicBezTo>
                  <a:pt x="14922844" y="1310818"/>
                  <a:pt x="14957780" y="1300549"/>
                  <a:pt x="14921430" y="1302656"/>
                </a:cubicBezTo>
                <a:cubicBezTo>
                  <a:pt x="14885080" y="1304763"/>
                  <a:pt x="14597296" y="1232720"/>
                  <a:pt x="14338106" y="1302656"/>
                </a:cubicBezTo>
                <a:cubicBezTo>
                  <a:pt x="14078916" y="1372592"/>
                  <a:pt x="14118445" y="1258127"/>
                  <a:pt x="13923946" y="1302656"/>
                </a:cubicBezTo>
                <a:cubicBezTo>
                  <a:pt x="13729447" y="1347185"/>
                  <a:pt x="13596899" y="1286265"/>
                  <a:pt x="13509785" y="1302656"/>
                </a:cubicBezTo>
                <a:cubicBezTo>
                  <a:pt x="13422671" y="1319047"/>
                  <a:pt x="13467796" y="1293659"/>
                  <a:pt x="13433953" y="1302656"/>
                </a:cubicBezTo>
                <a:cubicBezTo>
                  <a:pt x="13400110" y="1311653"/>
                  <a:pt x="13250227" y="1276047"/>
                  <a:pt x="13188957" y="1302656"/>
                </a:cubicBezTo>
                <a:cubicBezTo>
                  <a:pt x="13127687" y="1329265"/>
                  <a:pt x="13000539" y="1275579"/>
                  <a:pt x="12943961" y="1302656"/>
                </a:cubicBezTo>
                <a:cubicBezTo>
                  <a:pt x="12887383" y="1329733"/>
                  <a:pt x="12904596" y="1297733"/>
                  <a:pt x="12868129" y="1302656"/>
                </a:cubicBezTo>
                <a:cubicBezTo>
                  <a:pt x="12831662" y="1307579"/>
                  <a:pt x="12812710" y="1297114"/>
                  <a:pt x="12792297" y="1302656"/>
                </a:cubicBezTo>
                <a:cubicBezTo>
                  <a:pt x="12771884" y="1308198"/>
                  <a:pt x="12743507" y="1300055"/>
                  <a:pt x="12716465" y="1302656"/>
                </a:cubicBezTo>
                <a:cubicBezTo>
                  <a:pt x="12689423" y="1305257"/>
                  <a:pt x="12190177" y="1258275"/>
                  <a:pt x="11963977" y="1302656"/>
                </a:cubicBezTo>
                <a:cubicBezTo>
                  <a:pt x="11737777" y="1347037"/>
                  <a:pt x="11393674" y="1193840"/>
                  <a:pt x="11042325" y="1302656"/>
                </a:cubicBezTo>
                <a:cubicBezTo>
                  <a:pt x="10690976" y="1411472"/>
                  <a:pt x="11000684" y="1299294"/>
                  <a:pt x="10966492" y="1302656"/>
                </a:cubicBezTo>
                <a:cubicBezTo>
                  <a:pt x="10932300" y="1306018"/>
                  <a:pt x="10924958" y="1295293"/>
                  <a:pt x="10890660" y="1302656"/>
                </a:cubicBezTo>
                <a:cubicBezTo>
                  <a:pt x="10856362" y="1310019"/>
                  <a:pt x="10849817" y="1293883"/>
                  <a:pt x="10814828" y="1302656"/>
                </a:cubicBezTo>
                <a:cubicBezTo>
                  <a:pt x="10779839" y="1311429"/>
                  <a:pt x="10464028" y="1235749"/>
                  <a:pt x="10231504" y="1302656"/>
                </a:cubicBezTo>
                <a:cubicBezTo>
                  <a:pt x="9998980" y="1369563"/>
                  <a:pt x="9818075" y="1265023"/>
                  <a:pt x="9648180" y="1302656"/>
                </a:cubicBezTo>
                <a:cubicBezTo>
                  <a:pt x="9478285" y="1340289"/>
                  <a:pt x="9516384" y="1297738"/>
                  <a:pt x="9403184" y="1302656"/>
                </a:cubicBezTo>
                <a:cubicBezTo>
                  <a:pt x="9289984" y="1307574"/>
                  <a:pt x="9157843" y="1268208"/>
                  <a:pt x="8989024" y="1302656"/>
                </a:cubicBezTo>
                <a:cubicBezTo>
                  <a:pt x="8820205" y="1337104"/>
                  <a:pt x="8600212" y="1274809"/>
                  <a:pt x="8405700" y="1302656"/>
                </a:cubicBezTo>
                <a:cubicBezTo>
                  <a:pt x="8211188" y="1330503"/>
                  <a:pt x="7946341" y="1266111"/>
                  <a:pt x="7822376" y="1302656"/>
                </a:cubicBezTo>
                <a:cubicBezTo>
                  <a:pt x="7698411" y="1339201"/>
                  <a:pt x="7091319" y="1236464"/>
                  <a:pt x="6900724" y="1302656"/>
                </a:cubicBezTo>
                <a:cubicBezTo>
                  <a:pt x="6710129" y="1368848"/>
                  <a:pt x="6705081" y="1285794"/>
                  <a:pt x="6655728" y="1302656"/>
                </a:cubicBezTo>
                <a:cubicBezTo>
                  <a:pt x="6606375" y="1319518"/>
                  <a:pt x="6473355" y="1284481"/>
                  <a:pt x="6410732" y="1302656"/>
                </a:cubicBezTo>
                <a:cubicBezTo>
                  <a:pt x="6348109" y="1320831"/>
                  <a:pt x="5942757" y="1271831"/>
                  <a:pt x="5489079" y="1302656"/>
                </a:cubicBezTo>
                <a:cubicBezTo>
                  <a:pt x="5035401" y="1333481"/>
                  <a:pt x="5446593" y="1294101"/>
                  <a:pt x="5413247" y="1302656"/>
                </a:cubicBezTo>
                <a:cubicBezTo>
                  <a:pt x="5379901" y="1311211"/>
                  <a:pt x="5075332" y="1270497"/>
                  <a:pt x="4829923" y="1302656"/>
                </a:cubicBezTo>
                <a:cubicBezTo>
                  <a:pt x="4584514" y="1334815"/>
                  <a:pt x="4523766" y="1290707"/>
                  <a:pt x="4415763" y="1302656"/>
                </a:cubicBezTo>
                <a:cubicBezTo>
                  <a:pt x="4307760" y="1314605"/>
                  <a:pt x="4368750" y="1302185"/>
                  <a:pt x="4339931" y="1302656"/>
                </a:cubicBezTo>
                <a:cubicBezTo>
                  <a:pt x="4311112" y="1303127"/>
                  <a:pt x="3864309" y="1280168"/>
                  <a:pt x="3587443" y="1302656"/>
                </a:cubicBezTo>
                <a:cubicBezTo>
                  <a:pt x="3310577" y="1325144"/>
                  <a:pt x="3444558" y="1294520"/>
                  <a:pt x="3342447" y="1302656"/>
                </a:cubicBezTo>
                <a:cubicBezTo>
                  <a:pt x="3240336" y="1310792"/>
                  <a:pt x="3285404" y="1300852"/>
                  <a:pt x="3266615" y="1302656"/>
                </a:cubicBezTo>
                <a:cubicBezTo>
                  <a:pt x="3247826" y="1304460"/>
                  <a:pt x="3225624" y="1300328"/>
                  <a:pt x="3190783" y="1302656"/>
                </a:cubicBezTo>
                <a:cubicBezTo>
                  <a:pt x="3155942" y="1304984"/>
                  <a:pt x="3150532" y="1300866"/>
                  <a:pt x="3114951" y="1302656"/>
                </a:cubicBezTo>
                <a:cubicBezTo>
                  <a:pt x="3079370" y="1304446"/>
                  <a:pt x="3065713" y="1293950"/>
                  <a:pt x="3039118" y="1302656"/>
                </a:cubicBezTo>
                <a:cubicBezTo>
                  <a:pt x="3012523" y="1311362"/>
                  <a:pt x="2507384" y="1285227"/>
                  <a:pt x="2286630" y="1302656"/>
                </a:cubicBezTo>
                <a:cubicBezTo>
                  <a:pt x="2065876" y="1320085"/>
                  <a:pt x="1831461" y="1268215"/>
                  <a:pt x="1534142" y="1302656"/>
                </a:cubicBezTo>
                <a:cubicBezTo>
                  <a:pt x="1236823" y="1337097"/>
                  <a:pt x="1492925" y="1298698"/>
                  <a:pt x="1458310" y="1302656"/>
                </a:cubicBezTo>
                <a:cubicBezTo>
                  <a:pt x="1423695" y="1306614"/>
                  <a:pt x="1417969" y="1294462"/>
                  <a:pt x="1382478" y="1302656"/>
                </a:cubicBezTo>
                <a:cubicBezTo>
                  <a:pt x="1346987" y="1310850"/>
                  <a:pt x="1069716" y="1269685"/>
                  <a:pt x="799154" y="1302656"/>
                </a:cubicBezTo>
                <a:cubicBezTo>
                  <a:pt x="528592" y="1335627"/>
                  <a:pt x="292350" y="1223519"/>
                  <a:pt x="0" y="1302656"/>
                </a:cubicBezTo>
                <a:cubicBezTo>
                  <a:pt x="-2211" y="1195836"/>
                  <a:pt x="12029" y="1009277"/>
                  <a:pt x="0" y="881464"/>
                </a:cubicBezTo>
                <a:cubicBezTo>
                  <a:pt x="-12029" y="753651"/>
                  <a:pt x="27470" y="603795"/>
                  <a:pt x="0" y="486325"/>
                </a:cubicBezTo>
                <a:cubicBezTo>
                  <a:pt x="-27470" y="368855"/>
                  <a:pt x="817" y="215824"/>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a:buClr>
                <a:schemeClr val="tx2">
                  <a:lumMod val="75000"/>
                </a:schemeClr>
              </a:buClr>
            </a:pPr>
            <a:r>
              <a:rPr lang="en-US" sz="2400" b="1" dirty="0">
                <a:latin typeface="Tenorite" panose="00000500000000000000" pitchFamily="2" charset="0"/>
              </a:rPr>
              <a:t>To minimize stress and confusion, limit media use after obtaining essential information, rely on trusted news sources, and actively discuss, debrief, and decompress with loved ones to build connection. Limit children’s media exposure to reduce their stress.</a:t>
            </a:r>
          </a:p>
        </p:txBody>
      </p:sp>
      <p:grpSp>
        <p:nvGrpSpPr>
          <p:cNvPr id="17" name="Group 16">
            <a:extLst>
              <a:ext uri="{FF2B5EF4-FFF2-40B4-BE49-F238E27FC236}">
                <a16:creationId xmlns:a16="http://schemas.microsoft.com/office/drawing/2014/main" id="{AAEB0CA0-8382-C520-6F8E-DB85754A5D2D}"/>
              </a:ext>
            </a:extLst>
          </p:cNvPr>
          <p:cNvGrpSpPr/>
          <p:nvPr/>
        </p:nvGrpSpPr>
        <p:grpSpPr>
          <a:xfrm>
            <a:off x="4445809" y="3959302"/>
            <a:ext cx="8989980" cy="2867820"/>
            <a:chOff x="1112997" y="2418844"/>
            <a:chExt cx="5550428" cy="1672926"/>
          </a:xfrm>
        </p:grpSpPr>
        <p:sp>
          <p:nvSpPr>
            <p:cNvPr id="25" name="Rectangle 24">
              <a:extLst>
                <a:ext uri="{FF2B5EF4-FFF2-40B4-BE49-F238E27FC236}">
                  <a16:creationId xmlns:a16="http://schemas.microsoft.com/office/drawing/2014/main" id="{CE631624-56BE-69AA-EB58-610EA8250C7F}"/>
                </a:ext>
              </a:extLst>
            </p:cNvPr>
            <p:cNvSpPr/>
            <p:nvPr/>
          </p:nvSpPr>
          <p:spPr>
            <a:xfrm>
              <a:off x="1112997" y="2444096"/>
              <a:ext cx="5550428" cy="1647674"/>
            </a:xfrm>
            <a:prstGeom prst="rect">
              <a:avLst/>
            </a:prstGeom>
            <a:solidFill>
              <a:schemeClr val="bg1">
                <a:lumMod val="95000"/>
              </a:schemeClr>
            </a:solid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3" name="Arrow: Right 12">
              <a:extLst>
                <a:ext uri="{FF2B5EF4-FFF2-40B4-BE49-F238E27FC236}">
                  <a16:creationId xmlns:a16="http://schemas.microsoft.com/office/drawing/2014/main" id="{3CEE687A-666C-CDEE-919D-690D667E8208}"/>
                </a:ext>
              </a:extLst>
            </p:cNvPr>
            <p:cNvSpPr/>
            <p:nvPr/>
          </p:nvSpPr>
          <p:spPr>
            <a:xfrm rot="16200000">
              <a:off x="1747133" y="2594987"/>
              <a:ext cx="1280160" cy="1554480"/>
            </a:xfrm>
            <a:prstGeom prst="rightArrow">
              <a:avLst/>
            </a:prstGeom>
            <a:solidFill>
              <a:srgbClr val="D2BC8A"/>
            </a:solidFill>
            <a:ln>
              <a:solidFill>
                <a:schemeClr val="accent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vert="vert" rtlCol="0" anchor="b" anchorCtr="0"/>
            <a:lstStyle/>
            <a:p>
              <a:pPr algn="ctr"/>
              <a:r>
                <a:rPr lang="en-US" sz="2800" dirty="0">
                  <a:solidFill>
                    <a:schemeClr val="tx1"/>
                  </a:solidFill>
                  <a:latin typeface="Tenorite" panose="00000500000000000000" pitchFamily="2" charset="0"/>
                </a:rPr>
                <a:t>Media</a:t>
              </a:r>
            </a:p>
          </p:txBody>
        </p:sp>
        <p:sp>
          <p:nvSpPr>
            <p:cNvPr id="14" name="Arrow: Right 13">
              <a:extLst>
                <a:ext uri="{FF2B5EF4-FFF2-40B4-BE49-F238E27FC236}">
                  <a16:creationId xmlns:a16="http://schemas.microsoft.com/office/drawing/2014/main" id="{DC2BF301-5ABB-1359-6D34-199AEC7172FA}"/>
                </a:ext>
              </a:extLst>
            </p:cNvPr>
            <p:cNvSpPr/>
            <p:nvPr/>
          </p:nvSpPr>
          <p:spPr>
            <a:xfrm rot="16200000">
              <a:off x="4745106" y="2600170"/>
              <a:ext cx="1280160" cy="1554480"/>
            </a:xfrm>
            <a:prstGeom prst="rightArrow">
              <a:avLst/>
            </a:prstGeom>
            <a:solidFill>
              <a:schemeClr val="accent3">
                <a:lumMod val="40000"/>
                <a:lumOff val="60000"/>
              </a:schemeClr>
            </a:solidFill>
            <a:ln>
              <a:solidFill>
                <a:schemeClr val="accent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vert="vert" rtlCol="0" anchor="b" anchorCtr="0"/>
            <a:lstStyle/>
            <a:p>
              <a:pPr algn="ctr"/>
              <a:r>
                <a:rPr lang="en-US" sz="2800" dirty="0">
                  <a:solidFill>
                    <a:schemeClr val="tx1"/>
                  </a:solidFill>
                  <a:latin typeface="Tenorite" panose="00000500000000000000" pitchFamily="2" charset="0"/>
                </a:rPr>
                <a:t>Stress</a:t>
              </a:r>
            </a:p>
          </p:txBody>
        </p:sp>
        <p:sp>
          <p:nvSpPr>
            <p:cNvPr id="20" name="Equals 19">
              <a:extLst>
                <a:ext uri="{FF2B5EF4-FFF2-40B4-BE49-F238E27FC236}">
                  <a16:creationId xmlns:a16="http://schemas.microsoft.com/office/drawing/2014/main" id="{BC58C2D6-5275-5F46-76A2-79001D8073EA}"/>
                </a:ext>
              </a:extLst>
            </p:cNvPr>
            <p:cNvSpPr/>
            <p:nvPr/>
          </p:nvSpPr>
          <p:spPr>
            <a:xfrm>
              <a:off x="3337560" y="2858087"/>
              <a:ext cx="1097280" cy="1005840"/>
            </a:xfrm>
            <a:prstGeom prst="mathEqual">
              <a:avLst/>
            </a:prstGeom>
            <a:solidFill>
              <a:srgbClr val="A2BDCA"/>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endParaRPr lang="en-US" sz="2800" dirty="0">
                <a:solidFill>
                  <a:schemeClr val="tx1"/>
                </a:solidFill>
                <a:latin typeface="Tenorite" panose="00000500000000000000" pitchFamily="2" charset="0"/>
              </a:endParaRPr>
            </a:p>
          </p:txBody>
        </p:sp>
        <p:sp>
          <p:nvSpPr>
            <p:cNvPr id="21" name="TextBox 20">
              <a:extLst>
                <a:ext uri="{FF2B5EF4-FFF2-40B4-BE49-F238E27FC236}">
                  <a16:creationId xmlns:a16="http://schemas.microsoft.com/office/drawing/2014/main" id="{546C3516-5346-3D65-9D11-EADFBE27EA68}"/>
                </a:ext>
              </a:extLst>
            </p:cNvPr>
            <p:cNvSpPr txBox="1"/>
            <p:nvPr/>
          </p:nvSpPr>
          <p:spPr>
            <a:xfrm>
              <a:off x="2090939" y="2418844"/>
              <a:ext cx="3643232" cy="305217"/>
            </a:xfrm>
            <a:prstGeom prst="rect">
              <a:avLst/>
            </a:prstGeom>
            <a:noFill/>
          </p:spPr>
          <p:txBody>
            <a:bodyPr wrap="none" rtlCol="0">
              <a:spAutoFit/>
            </a:bodyPr>
            <a:lstStyle/>
            <a:p>
              <a:r>
                <a:rPr lang="en-US" sz="2800" dirty="0">
                  <a:latin typeface="Tenorite" panose="00000500000000000000" pitchFamily="2" charset="0"/>
                </a:rPr>
                <a:t>More Media Time Equals More Stress</a:t>
              </a:r>
            </a:p>
          </p:txBody>
        </p:sp>
        <p:pic>
          <p:nvPicPr>
            <p:cNvPr id="22" name="Picture 21">
              <a:extLst>
                <a:ext uri="{FF2B5EF4-FFF2-40B4-BE49-F238E27FC236}">
                  <a16:creationId xmlns:a16="http://schemas.microsoft.com/office/drawing/2014/main" id="{01BBBBF1-309E-7F69-770B-1DEDBC5B26B6}"/>
                </a:ext>
              </a:extLst>
            </p:cNvPr>
            <p:cNvPicPr>
              <a:picLocks noChangeAspect="1"/>
            </p:cNvPicPr>
            <p:nvPr/>
          </p:nvPicPr>
          <p:blipFill>
            <a:blip r:embed="rId3">
              <a:duotone>
                <a:schemeClr val="accent3">
                  <a:shade val="45000"/>
                  <a:satMod val="135000"/>
                </a:schemeClr>
                <a:prstClr val="white"/>
              </a:duotone>
            </a:blip>
            <a:srcRect b="17736"/>
            <a:stretch>
              <a:fillRect/>
            </a:stretch>
          </p:blipFill>
          <p:spPr>
            <a:xfrm>
              <a:off x="1975733" y="2984390"/>
              <a:ext cx="822960" cy="676996"/>
            </a:xfrm>
            <a:prstGeom prst="rect">
              <a:avLst/>
            </a:prstGeom>
          </p:spPr>
        </p:pic>
        <p:pic>
          <p:nvPicPr>
            <p:cNvPr id="24" name="Picture 23">
              <a:extLst>
                <a:ext uri="{FF2B5EF4-FFF2-40B4-BE49-F238E27FC236}">
                  <a16:creationId xmlns:a16="http://schemas.microsoft.com/office/drawing/2014/main" id="{9641F609-E5D5-DD43-7116-C7934A2960F4}"/>
                </a:ext>
              </a:extLst>
            </p:cNvPr>
            <p:cNvPicPr>
              <a:picLocks noChangeAspect="1"/>
            </p:cNvPicPr>
            <p:nvPr/>
          </p:nvPicPr>
          <p:blipFill>
            <a:blip r:embed="rId4"/>
            <a:stretch>
              <a:fillRect/>
            </a:stretch>
          </p:blipFill>
          <p:spPr>
            <a:xfrm>
              <a:off x="5061314" y="3037760"/>
              <a:ext cx="640080" cy="640080"/>
            </a:xfrm>
            <a:prstGeom prst="rect">
              <a:avLst/>
            </a:prstGeom>
          </p:spPr>
        </p:pic>
      </p:grpSp>
      <p:sp>
        <p:nvSpPr>
          <p:cNvPr id="19" name="Rectangle 18">
            <a:extLst>
              <a:ext uri="{FF2B5EF4-FFF2-40B4-BE49-F238E27FC236}">
                <a16:creationId xmlns:a16="http://schemas.microsoft.com/office/drawing/2014/main" id="{BD3C4612-38DC-B419-4037-125A004C50F5}"/>
              </a:ext>
            </a:extLst>
          </p:cNvPr>
          <p:cNvSpPr/>
          <p:nvPr/>
        </p:nvSpPr>
        <p:spPr>
          <a:xfrm rot="21332067">
            <a:off x="429752" y="7609425"/>
            <a:ext cx="1944686" cy="215816"/>
          </a:xfrm>
          <a:custGeom>
            <a:avLst/>
            <a:gdLst>
              <a:gd name="csX0" fmla="*/ 0 w 1944686"/>
              <a:gd name="csY0" fmla="*/ 0 h 215816"/>
              <a:gd name="csX1" fmla="*/ 486172 w 1944686"/>
              <a:gd name="csY1" fmla="*/ 0 h 215816"/>
              <a:gd name="csX2" fmla="*/ 933449 w 1944686"/>
              <a:gd name="csY2" fmla="*/ 0 h 215816"/>
              <a:gd name="csX3" fmla="*/ 1458515 w 1944686"/>
              <a:gd name="csY3" fmla="*/ 0 h 215816"/>
              <a:gd name="csX4" fmla="*/ 1944686 w 1944686"/>
              <a:gd name="csY4" fmla="*/ 0 h 215816"/>
              <a:gd name="csX5" fmla="*/ 1944686 w 1944686"/>
              <a:gd name="csY5" fmla="*/ 215816 h 215816"/>
              <a:gd name="csX6" fmla="*/ 1516855 w 1944686"/>
              <a:gd name="csY6" fmla="*/ 215816 h 215816"/>
              <a:gd name="csX7" fmla="*/ 1050130 w 1944686"/>
              <a:gd name="csY7" fmla="*/ 215816 h 215816"/>
              <a:gd name="csX8" fmla="*/ 544512 w 1944686"/>
              <a:gd name="csY8" fmla="*/ 215816 h 215816"/>
              <a:gd name="csX9" fmla="*/ 0 w 1944686"/>
              <a:gd name="csY9" fmla="*/ 215816 h 215816"/>
              <a:gd name="csX10" fmla="*/ 0 w 1944686"/>
              <a:gd name="csY10" fmla="*/ 0 h 2158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944686" h="215816" fill="none" extrusionOk="0">
                <a:moveTo>
                  <a:pt x="0" y="0"/>
                </a:moveTo>
                <a:cubicBezTo>
                  <a:pt x="239118" y="-22426"/>
                  <a:pt x="253918" y="51206"/>
                  <a:pt x="486172" y="0"/>
                </a:cubicBezTo>
                <a:cubicBezTo>
                  <a:pt x="718426" y="-51206"/>
                  <a:pt x="815600" y="41769"/>
                  <a:pt x="933449" y="0"/>
                </a:cubicBezTo>
                <a:cubicBezTo>
                  <a:pt x="1051298" y="-41769"/>
                  <a:pt x="1295895" y="21276"/>
                  <a:pt x="1458515" y="0"/>
                </a:cubicBezTo>
                <a:cubicBezTo>
                  <a:pt x="1621135" y="-21276"/>
                  <a:pt x="1705080" y="17042"/>
                  <a:pt x="1944686" y="0"/>
                </a:cubicBezTo>
                <a:cubicBezTo>
                  <a:pt x="1967535" y="95001"/>
                  <a:pt x="1925009" y="132530"/>
                  <a:pt x="1944686" y="215816"/>
                </a:cubicBezTo>
                <a:cubicBezTo>
                  <a:pt x="1806848" y="261518"/>
                  <a:pt x="1688888" y="201541"/>
                  <a:pt x="1516855" y="215816"/>
                </a:cubicBezTo>
                <a:cubicBezTo>
                  <a:pt x="1344822" y="230091"/>
                  <a:pt x="1147667" y="170505"/>
                  <a:pt x="1050130" y="215816"/>
                </a:cubicBezTo>
                <a:cubicBezTo>
                  <a:pt x="952593" y="261127"/>
                  <a:pt x="733991" y="165929"/>
                  <a:pt x="544512" y="215816"/>
                </a:cubicBezTo>
                <a:cubicBezTo>
                  <a:pt x="355033" y="265703"/>
                  <a:pt x="246921" y="189482"/>
                  <a:pt x="0" y="215816"/>
                </a:cubicBezTo>
                <a:cubicBezTo>
                  <a:pt x="-14616" y="152976"/>
                  <a:pt x="24629" y="80430"/>
                  <a:pt x="0" y="0"/>
                </a:cubicBezTo>
                <a:close/>
              </a:path>
              <a:path w="1944686" h="215816" stroke="0" extrusionOk="0">
                <a:moveTo>
                  <a:pt x="0" y="0"/>
                </a:moveTo>
                <a:cubicBezTo>
                  <a:pt x="156811" y="-8904"/>
                  <a:pt x="313955" y="18873"/>
                  <a:pt x="525065" y="0"/>
                </a:cubicBezTo>
                <a:cubicBezTo>
                  <a:pt x="736176" y="-18873"/>
                  <a:pt x="810942" y="56819"/>
                  <a:pt x="1030684" y="0"/>
                </a:cubicBezTo>
                <a:cubicBezTo>
                  <a:pt x="1250426" y="-56819"/>
                  <a:pt x="1326562" y="27440"/>
                  <a:pt x="1516855" y="0"/>
                </a:cubicBezTo>
                <a:cubicBezTo>
                  <a:pt x="1707148" y="-27440"/>
                  <a:pt x="1745303" y="12403"/>
                  <a:pt x="1944686" y="0"/>
                </a:cubicBezTo>
                <a:cubicBezTo>
                  <a:pt x="1966008" y="67165"/>
                  <a:pt x="1925456" y="132612"/>
                  <a:pt x="1944686" y="215816"/>
                </a:cubicBezTo>
                <a:cubicBezTo>
                  <a:pt x="1739438" y="243389"/>
                  <a:pt x="1674732" y="162942"/>
                  <a:pt x="1439068" y="215816"/>
                </a:cubicBezTo>
                <a:cubicBezTo>
                  <a:pt x="1203404" y="268690"/>
                  <a:pt x="1186970" y="174197"/>
                  <a:pt x="952896" y="215816"/>
                </a:cubicBezTo>
                <a:cubicBezTo>
                  <a:pt x="718822" y="257435"/>
                  <a:pt x="697248" y="185731"/>
                  <a:pt x="486172" y="215816"/>
                </a:cubicBezTo>
                <a:cubicBezTo>
                  <a:pt x="275096" y="245901"/>
                  <a:pt x="147909" y="174828"/>
                  <a:pt x="0" y="215816"/>
                </a:cubicBezTo>
                <a:cubicBezTo>
                  <a:pt x="-15775" y="126527"/>
                  <a:pt x="12186" y="59588"/>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400" b="1" kern="0" dirty="0">
                <a:solidFill>
                  <a:srgbClr val="000000"/>
                </a:solidFill>
                <a:latin typeface="Tenorite" panose="00000500000000000000" pitchFamily="2" charset="0"/>
              </a:rPr>
              <a:t>Key point: </a:t>
            </a:r>
          </a:p>
        </p:txBody>
      </p:sp>
      <p:pic>
        <p:nvPicPr>
          <p:cNvPr id="27" name="Picture 26">
            <a:extLst>
              <a:ext uri="{FF2B5EF4-FFF2-40B4-BE49-F238E27FC236}">
                <a16:creationId xmlns:a16="http://schemas.microsoft.com/office/drawing/2014/main" id="{E83F9202-A549-13DC-5F90-CA5669FFDD7E}"/>
              </a:ext>
            </a:extLst>
          </p:cNvPr>
          <p:cNvPicPr>
            <a:picLocks noChangeAspect="1"/>
          </p:cNvPicPr>
          <p:nvPr/>
        </p:nvPicPr>
        <p:blipFill>
          <a:blip r:embed="rId5">
            <a:duotone>
              <a:schemeClr val="accent1">
                <a:shade val="45000"/>
                <a:satMod val="135000"/>
              </a:schemeClr>
              <a:prstClr val="white"/>
            </a:duotone>
          </a:blip>
          <a:stretch>
            <a:fillRect/>
          </a:stretch>
        </p:blipFill>
        <p:spPr>
          <a:xfrm rot="10800000" flipV="1">
            <a:off x="2371420" y="7283646"/>
            <a:ext cx="854379" cy="862374"/>
          </a:xfrm>
          <a:prstGeom prst="rect">
            <a:avLst/>
          </a:prstGeom>
        </p:spPr>
      </p:pic>
    </p:spTree>
    <p:extLst>
      <p:ext uri="{BB962C8B-B14F-4D97-AF65-F5344CB8AC3E}">
        <p14:creationId xmlns:p14="http://schemas.microsoft.com/office/powerpoint/2010/main" val="268389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401C9-9A72-C67E-7C6E-FDAC0B6AAB4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F54926C-20BB-CF3D-55F6-DD03472BA36C}"/>
              </a:ext>
            </a:extLst>
          </p:cNvPr>
          <p:cNvSpPr>
            <a:spLocks noGrp="1"/>
          </p:cNvSpPr>
          <p:nvPr>
            <p:ph type="sldNum" sz="quarter" idx="12"/>
          </p:nvPr>
        </p:nvSpPr>
        <p:spPr>
          <a:xfrm>
            <a:off x="15646400" y="9506193"/>
            <a:ext cx="2133600" cy="365125"/>
          </a:xfrm>
        </p:spPr>
        <p:txBody>
          <a:bodyPr/>
          <a:lstStyle/>
          <a:p>
            <a:pPr>
              <a:defRPr/>
            </a:pPr>
            <a:fld id="{6D22F896-40B5-4ADD-8801-0D06FADFA095}" type="slidenum">
              <a:rPr lang="en-US" sz="900">
                <a:solidFill>
                  <a:srgbClr val="000000"/>
                </a:solidFill>
                <a:latin typeface="Calibri" panose="020F0502020204030204"/>
              </a:rPr>
              <a:pPr>
                <a:defRPr/>
              </a:pPr>
              <a:t>8</a:t>
            </a:fld>
            <a:endParaRPr lang="en-US" sz="900" dirty="0">
              <a:solidFill>
                <a:srgbClr val="000000"/>
              </a:solidFill>
              <a:latin typeface="Calibri" panose="020F0502020204030204"/>
            </a:endParaRPr>
          </a:p>
        </p:txBody>
      </p:sp>
      <p:sp>
        <p:nvSpPr>
          <p:cNvPr id="2" name="TextBox 1">
            <a:extLst>
              <a:ext uri="{FF2B5EF4-FFF2-40B4-BE49-F238E27FC236}">
                <a16:creationId xmlns:a16="http://schemas.microsoft.com/office/drawing/2014/main" id="{B9F86839-240E-4965-93AE-9AE9A7689DC8}"/>
              </a:ext>
            </a:extLst>
          </p:cNvPr>
          <p:cNvSpPr txBox="1"/>
          <p:nvPr/>
        </p:nvSpPr>
        <p:spPr>
          <a:xfrm>
            <a:off x="486018" y="769699"/>
            <a:ext cx="16909564" cy="396070"/>
          </a:xfrm>
          <a:prstGeom prst="rect">
            <a:avLst/>
          </a:prstGeom>
        </p:spPr>
        <p:txBody>
          <a:bodyPr wrap="square" lIns="0" tIns="0" rIns="0" bIns="0" rtlCol="0" anchor="t">
            <a:spAutoFit/>
          </a:bodyPr>
          <a:lstStyle/>
          <a:p>
            <a:pPr algn="ctr">
              <a:lnSpc>
                <a:spcPts val="28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Recognize that your feelings and needs may differ from your surroundings</a:t>
            </a:r>
          </a:p>
        </p:txBody>
      </p:sp>
      <p:sp>
        <p:nvSpPr>
          <p:cNvPr id="3" name="Content Placeholder 2">
            <a:extLst>
              <a:ext uri="{FF2B5EF4-FFF2-40B4-BE49-F238E27FC236}">
                <a16:creationId xmlns:a16="http://schemas.microsoft.com/office/drawing/2014/main" id="{09F0BC6C-092A-D8F1-BB41-1604DAD9C3A5}"/>
              </a:ext>
            </a:extLst>
          </p:cNvPr>
          <p:cNvSpPr>
            <a:spLocks noGrp="1"/>
          </p:cNvSpPr>
          <p:nvPr>
            <p:ph idx="1"/>
          </p:nvPr>
        </p:nvSpPr>
        <p:spPr>
          <a:xfrm>
            <a:off x="1016000" y="2245723"/>
            <a:ext cx="9849898" cy="6554703"/>
          </a:xfrm>
        </p:spPr>
        <p:txBody>
          <a:bodyPr>
            <a:normAutofit/>
          </a:bodyPr>
          <a:lstStyle/>
          <a:p>
            <a:pPr marL="228600" indent="-228600">
              <a:lnSpc>
                <a:spcPct val="100000"/>
              </a:lnSpc>
              <a:spcBef>
                <a:spcPts val="0"/>
              </a:spcBef>
              <a:spcAft>
                <a:spcPts val="2400"/>
              </a:spcAft>
              <a:buFont typeface="Arial" panose="020B0604020202020204" pitchFamily="34" charset="0"/>
              <a:buChar char="•"/>
            </a:pPr>
            <a:r>
              <a:rPr lang="en-US" sz="2800" dirty="0"/>
              <a:t>Many people feel pressure to “carry on” and “move on”</a:t>
            </a:r>
          </a:p>
          <a:p>
            <a:pPr marL="228600" indent="-228600">
              <a:lnSpc>
                <a:spcPct val="100000"/>
              </a:lnSpc>
              <a:spcBef>
                <a:spcPts val="0"/>
              </a:spcBef>
              <a:spcAft>
                <a:spcPts val="2400"/>
              </a:spcAft>
              <a:buFont typeface="Arial" panose="020B0604020202020204" pitchFamily="34" charset="0"/>
              <a:buChar char="•"/>
            </a:pPr>
            <a:r>
              <a:rPr lang="en-US" sz="2800" dirty="0"/>
              <a:t>Media and daily life can move quickly</a:t>
            </a:r>
          </a:p>
          <a:p>
            <a:pPr marL="228600" indent="-228600">
              <a:lnSpc>
                <a:spcPct val="100000"/>
              </a:lnSpc>
              <a:spcBef>
                <a:spcPts val="0"/>
              </a:spcBef>
              <a:spcAft>
                <a:spcPts val="2400"/>
              </a:spcAft>
              <a:buFont typeface="Arial" panose="020B0604020202020204" pitchFamily="34" charset="0"/>
              <a:buChar char="•"/>
            </a:pPr>
            <a:r>
              <a:rPr lang="en-US" sz="2800" dirty="0"/>
              <a:t>The continuing need to support oneself and family, pay for housing, healthcare, food, etc. </a:t>
            </a:r>
          </a:p>
          <a:p>
            <a:pPr marL="228600" indent="-228600">
              <a:lnSpc>
                <a:spcPct val="100000"/>
              </a:lnSpc>
              <a:spcBef>
                <a:spcPts val="0"/>
              </a:spcBef>
              <a:spcAft>
                <a:spcPts val="2400"/>
              </a:spcAft>
              <a:buFont typeface="Arial" panose="020B0604020202020204" pitchFamily="34" charset="0"/>
              <a:buChar char="•"/>
            </a:pPr>
            <a:r>
              <a:rPr lang="en-US" sz="2800" dirty="0"/>
              <a:t>Different cultures, religions, or personalities may have customs that prioritize the needs of others over one's own.</a:t>
            </a:r>
          </a:p>
          <a:p>
            <a:pPr marL="0" indent="0">
              <a:lnSpc>
                <a:spcPct val="100000"/>
              </a:lnSpc>
              <a:spcBef>
                <a:spcPts val="0"/>
              </a:spcBef>
              <a:spcAft>
                <a:spcPts val="2400"/>
              </a:spcAft>
              <a:buNone/>
            </a:pPr>
            <a:r>
              <a:rPr lang="en-US" sz="2800" b="1" dirty="0"/>
              <a:t>Self-care may seem unimportant, selfish, or time-consuming, but it is critical to reduce burnout and maintain balance.</a:t>
            </a:r>
            <a:endParaRPr lang="en-US" sz="2800" b="1" dirty="0">
              <a:highlight>
                <a:srgbClr val="FFFF00"/>
              </a:highlight>
            </a:endParaRPr>
          </a:p>
          <a:p>
            <a:pPr>
              <a:lnSpc>
                <a:spcPct val="100000"/>
              </a:lnSpc>
              <a:spcBef>
                <a:spcPts val="0"/>
              </a:spcBef>
              <a:spcAft>
                <a:spcPts val="2400"/>
              </a:spcAft>
            </a:pPr>
            <a:endParaRPr lang="en-US" sz="2800" dirty="0"/>
          </a:p>
        </p:txBody>
      </p:sp>
      <p:pic>
        <p:nvPicPr>
          <p:cNvPr id="5" name="Picture 4">
            <a:extLst>
              <a:ext uri="{FF2B5EF4-FFF2-40B4-BE49-F238E27FC236}">
                <a16:creationId xmlns:a16="http://schemas.microsoft.com/office/drawing/2014/main" id="{A41E753E-1884-3F8F-8C36-64DED534B830}"/>
              </a:ext>
            </a:extLst>
          </p:cNvPr>
          <p:cNvPicPr>
            <a:picLocks noChangeAspect="1"/>
          </p:cNvPicPr>
          <p:nvPr/>
        </p:nvPicPr>
        <p:blipFill>
          <a:blip r:embed="rId3">
            <a:duotone>
              <a:schemeClr val="accent6">
                <a:shade val="45000"/>
                <a:satMod val="135000"/>
              </a:schemeClr>
              <a:prstClr val="white"/>
            </a:duotone>
          </a:blip>
          <a:srcRect b="13888"/>
          <a:stretch>
            <a:fillRect/>
          </a:stretch>
        </p:blipFill>
        <p:spPr>
          <a:xfrm>
            <a:off x="10473268" y="968171"/>
            <a:ext cx="6977968" cy="6008818"/>
          </a:xfrm>
          <a:prstGeom prst="rect">
            <a:avLst/>
          </a:prstGeom>
        </p:spPr>
      </p:pic>
      <p:sp>
        <p:nvSpPr>
          <p:cNvPr id="7" name="TextBox 6">
            <a:extLst>
              <a:ext uri="{FF2B5EF4-FFF2-40B4-BE49-F238E27FC236}">
                <a16:creationId xmlns:a16="http://schemas.microsoft.com/office/drawing/2014/main" id="{196AA971-3955-9ADB-925B-9B4F9E7701DC}"/>
              </a:ext>
            </a:extLst>
          </p:cNvPr>
          <p:cNvSpPr txBox="1"/>
          <p:nvPr/>
        </p:nvSpPr>
        <p:spPr>
          <a:xfrm>
            <a:off x="14122400" y="2067564"/>
            <a:ext cx="2436872" cy="830997"/>
          </a:xfrm>
          <a:prstGeom prst="rect">
            <a:avLst/>
          </a:prstGeom>
          <a:solidFill>
            <a:srgbClr val="ECE6DD">
              <a:alpha val="78039"/>
            </a:srgbClr>
          </a:solidFill>
        </p:spPr>
        <p:txBody>
          <a:bodyPr wrap="square" rtlCol="0">
            <a:spAutoFit/>
          </a:bodyPr>
          <a:lstStyle/>
          <a:p>
            <a:pPr algn="ctr"/>
            <a:r>
              <a:rPr lang="en-US" sz="2400" b="1" dirty="0">
                <a:solidFill>
                  <a:schemeClr val="accent4">
                    <a:lumMod val="75000"/>
                  </a:schemeClr>
                </a:solidFill>
                <a:latin typeface="Tenorite" panose="00000500000000000000" pitchFamily="2" charset="0"/>
              </a:rPr>
              <a:t>Affected by the fire</a:t>
            </a:r>
          </a:p>
        </p:txBody>
      </p:sp>
      <p:sp>
        <p:nvSpPr>
          <p:cNvPr id="8" name="TextBox 7">
            <a:extLst>
              <a:ext uri="{FF2B5EF4-FFF2-40B4-BE49-F238E27FC236}">
                <a16:creationId xmlns:a16="http://schemas.microsoft.com/office/drawing/2014/main" id="{CE67DC44-ACCD-FC28-F17C-EF815FDF2BF6}"/>
              </a:ext>
            </a:extLst>
          </p:cNvPr>
          <p:cNvSpPr txBox="1"/>
          <p:nvPr/>
        </p:nvSpPr>
        <p:spPr>
          <a:xfrm>
            <a:off x="11492331" y="5012267"/>
            <a:ext cx="2819400" cy="830997"/>
          </a:xfrm>
          <a:prstGeom prst="rect">
            <a:avLst/>
          </a:prstGeom>
          <a:solidFill>
            <a:srgbClr val="EAECE7">
              <a:alpha val="78039"/>
            </a:srgbClr>
          </a:solidFill>
        </p:spPr>
        <p:txBody>
          <a:bodyPr wrap="square" rtlCol="0">
            <a:spAutoFit/>
          </a:bodyPr>
          <a:lstStyle/>
          <a:p>
            <a:pPr algn="ctr"/>
            <a:r>
              <a:rPr lang="en-US" sz="2400" b="1" dirty="0">
                <a:solidFill>
                  <a:schemeClr val="accent4">
                    <a:lumMod val="75000"/>
                  </a:schemeClr>
                </a:solidFill>
                <a:latin typeface="Tenorite" panose="00000500000000000000" pitchFamily="2" charset="0"/>
              </a:rPr>
              <a:t>Those unaffected by the fire</a:t>
            </a:r>
          </a:p>
        </p:txBody>
      </p:sp>
      <p:sp>
        <p:nvSpPr>
          <p:cNvPr id="9" name="Rectangle 8">
            <a:extLst>
              <a:ext uri="{FF2B5EF4-FFF2-40B4-BE49-F238E27FC236}">
                <a16:creationId xmlns:a16="http://schemas.microsoft.com/office/drawing/2014/main" id="{BD1C4212-AEFD-B8A0-8605-6D4231173704}"/>
              </a:ext>
            </a:extLst>
          </p:cNvPr>
          <p:cNvSpPr/>
          <p:nvPr/>
        </p:nvSpPr>
        <p:spPr>
          <a:xfrm>
            <a:off x="832062" y="8242401"/>
            <a:ext cx="16414538" cy="1263792"/>
          </a:xfrm>
          <a:custGeom>
            <a:avLst/>
            <a:gdLst>
              <a:gd name="csX0" fmla="*/ 0 w 16414538"/>
              <a:gd name="csY0" fmla="*/ 0 h 1263792"/>
              <a:gd name="csX1" fmla="*/ 93797 w 16414538"/>
              <a:gd name="csY1" fmla="*/ 0 h 1263792"/>
              <a:gd name="csX2" fmla="*/ 1008322 w 16414538"/>
              <a:gd name="csY2" fmla="*/ 0 h 1263792"/>
              <a:gd name="csX3" fmla="*/ 1430410 w 16414538"/>
              <a:gd name="csY3" fmla="*/ 0 h 1263792"/>
              <a:gd name="csX4" fmla="*/ 2180789 w 16414538"/>
              <a:gd name="csY4" fmla="*/ 0 h 1263792"/>
              <a:gd name="csX5" fmla="*/ 3095313 w 16414538"/>
              <a:gd name="csY5" fmla="*/ 0 h 1263792"/>
              <a:gd name="csX6" fmla="*/ 3353256 w 16414538"/>
              <a:gd name="csY6" fmla="*/ 0 h 1263792"/>
              <a:gd name="csX7" fmla="*/ 3775344 w 16414538"/>
              <a:gd name="csY7" fmla="*/ 0 h 1263792"/>
              <a:gd name="csX8" fmla="*/ 4197432 w 16414538"/>
              <a:gd name="csY8" fmla="*/ 0 h 1263792"/>
              <a:gd name="csX9" fmla="*/ 4455375 w 16414538"/>
              <a:gd name="csY9" fmla="*/ 0 h 1263792"/>
              <a:gd name="csX10" fmla="*/ 5205753 w 16414538"/>
              <a:gd name="csY10" fmla="*/ 0 h 1263792"/>
              <a:gd name="csX11" fmla="*/ 5791987 w 16414538"/>
              <a:gd name="csY11" fmla="*/ 0 h 1263792"/>
              <a:gd name="csX12" fmla="*/ 5885784 w 16414538"/>
              <a:gd name="csY12" fmla="*/ 0 h 1263792"/>
              <a:gd name="csX13" fmla="*/ 6800309 w 16414538"/>
              <a:gd name="csY13" fmla="*/ 0 h 1263792"/>
              <a:gd name="csX14" fmla="*/ 7386542 w 16414538"/>
              <a:gd name="csY14" fmla="*/ 0 h 1263792"/>
              <a:gd name="csX15" fmla="*/ 8301066 w 16414538"/>
              <a:gd name="csY15" fmla="*/ 0 h 1263792"/>
              <a:gd name="csX16" fmla="*/ 9051445 w 16414538"/>
              <a:gd name="csY16" fmla="*/ 0 h 1263792"/>
              <a:gd name="csX17" fmla="*/ 9801824 w 16414538"/>
              <a:gd name="csY17" fmla="*/ 0 h 1263792"/>
              <a:gd name="csX18" fmla="*/ 9895621 w 16414538"/>
              <a:gd name="csY18" fmla="*/ 0 h 1263792"/>
              <a:gd name="csX19" fmla="*/ 10481855 w 16414538"/>
              <a:gd name="csY19" fmla="*/ 0 h 1263792"/>
              <a:gd name="csX20" fmla="*/ 11068088 w 16414538"/>
              <a:gd name="csY20" fmla="*/ 0 h 1263792"/>
              <a:gd name="csX21" fmla="*/ 11654322 w 16414538"/>
              <a:gd name="csY21" fmla="*/ 0 h 1263792"/>
              <a:gd name="csX22" fmla="*/ 12404701 w 16414538"/>
              <a:gd name="csY22" fmla="*/ 0 h 1263792"/>
              <a:gd name="csX23" fmla="*/ 12990934 w 16414538"/>
              <a:gd name="csY23" fmla="*/ 0 h 1263792"/>
              <a:gd name="csX24" fmla="*/ 13905459 w 16414538"/>
              <a:gd name="csY24" fmla="*/ 0 h 1263792"/>
              <a:gd name="csX25" fmla="*/ 14655837 w 16414538"/>
              <a:gd name="csY25" fmla="*/ 0 h 1263792"/>
              <a:gd name="csX26" fmla="*/ 15077926 w 16414538"/>
              <a:gd name="csY26" fmla="*/ 0 h 1263792"/>
              <a:gd name="csX27" fmla="*/ 15171723 w 16414538"/>
              <a:gd name="csY27" fmla="*/ 0 h 1263792"/>
              <a:gd name="csX28" fmla="*/ 16414538 w 16414538"/>
              <a:gd name="csY28" fmla="*/ 0 h 1263792"/>
              <a:gd name="csX29" fmla="*/ 16414538 w 16414538"/>
              <a:gd name="csY29" fmla="*/ 433902 h 1263792"/>
              <a:gd name="csX30" fmla="*/ 16414538 w 16414538"/>
              <a:gd name="csY30" fmla="*/ 842528 h 1263792"/>
              <a:gd name="csX31" fmla="*/ 16414538 w 16414538"/>
              <a:gd name="csY31" fmla="*/ 1263792 h 1263792"/>
              <a:gd name="csX32" fmla="*/ 16320741 w 16414538"/>
              <a:gd name="csY32" fmla="*/ 1263792 h 1263792"/>
              <a:gd name="csX33" fmla="*/ 15570362 w 16414538"/>
              <a:gd name="csY33" fmla="*/ 1263792 h 1263792"/>
              <a:gd name="csX34" fmla="*/ 14984128 w 16414538"/>
              <a:gd name="csY34" fmla="*/ 1263792 h 1263792"/>
              <a:gd name="csX35" fmla="*/ 14726186 w 16414538"/>
              <a:gd name="csY35" fmla="*/ 1263792 h 1263792"/>
              <a:gd name="csX36" fmla="*/ 13975807 w 16414538"/>
              <a:gd name="csY36" fmla="*/ 1263792 h 1263792"/>
              <a:gd name="csX37" fmla="*/ 13061282 w 16414538"/>
              <a:gd name="csY37" fmla="*/ 1263792 h 1263792"/>
              <a:gd name="csX38" fmla="*/ 12803340 w 16414538"/>
              <a:gd name="csY38" fmla="*/ 1263792 h 1263792"/>
              <a:gd name="csX39" fmla="*/ 12381252 w 16414538"/>
              <a:gd name="csY39" fmla="*/ 1263792 h 1263792"/>
              <a:gd name="csX40" fmla="*/ 11795018 w 16414538"/>
              <a:gd name="csY40" fmla="*/ 1263792 h 1263792"/>
              <a:gd name="csX41" fmla="*/ 11537075 w 16414538"/>
              <a:gd name="csY41" fmla="*/ 1263792 h 1263792"/>
              <a:gd name="csX42" fmla="*/ 10786696 w 16414538"/>
              <a:gd name="csY42" fmla="*/ 1263792 h 1263792"/>
              <a:gd name="csX43" fmla="*/ 10036318 w 16414538"/>
              <a:gd name="csY43" fmla="*/ 1263792 h 1263792"/>
              <a:gd name="csX44" fmla="*/ 9778375 w 16414538"/>
              <a:gd name="csY44" fmla="*/ 1263792 h 1263792"/>
              <a:gd name="csX45" fmla="*/ 9027996 w 16414538"/>
              <a:gd name="csY45" fmla="*/ 1263792 h 1263792"/>
              <a:gd name="csX46" fmla="*/ 8277617 w 16414538"/>
              <a:gd name="csY46" fmla="*/ 1263792 h 1263792"/>
              <a:gd name="csX47" fmla="*/ 8183820 w 16414538"/>
              <a:gd name="csY47" fmla="*/ 1263792 h 1263792"/>
              <a:gd name="csX48" fmla="*/ 7269295 w 16414538"/>
              <a:gd name="csY48" fmla="*/ 1263792 h 1263792"/>
              <a:gd name="csX49" fmla="*/ 7175498 w 16414538"/>
              <a:gd name="csY49" fmla="*/ 1263792 h 1263792"/>
              <a:gd name="csX50" fmla="*/ 6425119 w 16414538"/>
              <a:gd name="csY50" fmla="*/ 1263792 h 1263792"/>
              <a:gd name="csX51" fmla="*/ 6331322 w 16414538"/>
              <a:gd name="csY51" fmla="*/ 1263792 h 1263792"/>
              <a:gd name="csX52" fmla="*/ 5416798 w 16414538"/>
              <a:gd name="csY52" fmla="*/ 1263792 h 1263792"/>
              <a:gd name="csX53" fmla="*/ 5323000 w 16414538"/>
              <a:gd name="csY53" fmla="*/ 1263792 h 1263792"/>
              <a:gd name="csX54" fmla="*/ 5065057 w 16414538"/>
              <a:gd name="csY54" fmla="*/ 1263792 h 1263792"/>
              <a:gd name="csX55" fmla="*/ 4478824 w 16414538"/>
              <a:gd name="csY55" fmla="*/ 1263792 h 1263792"/>
              <a:gd name="csX56" fmla="*/ 3892590 w 16414538"/>
              <a:gd name="csY56" fmla="*/ 1263792 h 1263792"/>
              <a:gd name="csX57" fmla="*/ 3470502 w 16414538"/>
              <a:gd name="csY57" fmla="*/ 1263792 h 1263792"/>
              <a:gd name="csX58" fmla="*/ 3376705 w 16414538"/>
              <a:gd name="csY58" fmla="*/ 1263792 h 1263792"/>
              <a:gd name="csX59" fmla="*/ 2954617 w 16414538"/>
              <a:gd name="csY59" fmla="*/ 1263792 h 1263792"/>
              <a:gd name="csX60" fmla="*/ 2368383 w 16414538"/>
              <a:gd name="csY60" fmla="*/ 1263792 h 1263792"/>
              <a:gd name="csX61" fmla="*/ 1946295 w 16414538"/>
              <a:gd name="csY61" fmla="*/ 1263792 h 1263792"/>
              <a:gd name="csX62" fmla="*/ 1360062 w 16414538"/>
              <a:gd name="csY62" fmla="*/ 1263792 h 1263792"/>
              <a:gd name="csX63" fmla="*/ 937974 w 16414538"/>
              <a:gd name="csY63" fmla="*/ 1263792 h 1263792"/>
              <a:gd name="csX64" fmla="*/ 844176 w 16414538"/>
              <a:gd name="csY64" fmla="*/ 1263792 h 1263792"/>
              <a:gd name="csX65" fmla="*/ 0 w 16414538"/>
              <a:gd name="csY65" fmla="*/ 1263792 h 1263792"/>
              <a:gd name="csX66" fmla="*/ 0 w 16414538"/>
              <a:gd name="csY66" fmla="*/ 817252 h 1263792"/>
              <a:gd name="csX67" fmla="*/ 0 w 16414538"/>
              <a:gd name="csY67" fmla="*/ 395988 h 1263792"/>
              <a:gd name="csX68" fmla="*/ 0 w 16414538"/>
              <a:gd name="csY68" fmla="*/ 0 h 12637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Lst>
            <a:rect l="l" t="t" r="r" b="b"/>
            <a:pathLst>
              <a:path w="16414538" h="1263792" fill="none" extrusionOk="0">
                <a:moveTo>
                  <a:pt x="0" y="0"/>
                </a:moveTo>
                <a:cubicBezTo>
                  <a:pt x="22808" y="-7222"/>
                  <a:pt x="55749" y="3063"/>
                  <a:pt x="93797" y="0"/>
                </a:cubicBezTo>
                <a:cubicBezTo>
                  <a:pt x="131845" y="-3063"/>
                  <a:pt x="654043" y="104291"/>
                  <a:pt x="1008322" y="0"/>
                </a:cubicBezTo>
                <a:cubicBezTo>
                  <a:pt x="1362602" y="-104291"/>
                  <a:pt x="1258293" y="27264"/>
                  <a:pt x="1430410" y="0"/>
                </a:cubicBezTo>
                <a:cubicBezTo>
                  <a:pt x="1602527" y="-27264"/>
                  <a:pt x="1984862" y="79289"/>
                  <a:pt x="2180789" y="0"/>
                </a:cubicBezTo>
                <a:cubicBezTo>
                  <a:pt x="2376716" y="-79289"/>
                  <a:pt x="2774450" y="71420"/>
                  <a:pt x="3095313" y="0"/>
                </a:cubicBezTo>
                <a:cubicBezTo>
                  <a:pt x="3416176" y="-71420"/>
                  <a:pt x="3224971" y="7519"/>
                  <a:pt x="3353256" y="0"/>
                </a:cubicBezTo>
                <a:cubicBezTo>
                  <a:pt x="3481541" y="-7519"/>
                  <a:pt x="3655972" y="7297"/>
                  <a:pt x="3775344" y="0"/>
                </a:cubicBezTo>
                <a:cubicBezTo>
                  <a:pt x="3894716" y="-7297"/>
                  <a:pt x="4083344" y="27059"/>
                  <a:pt x="4197432" y="0"/>
                </a:cubicBezTo>
                <a:cubicBezTo>
                  <a:pt x="4311520" y="-27059"/>
                  <a:pt x="4350480" y="4012"/>
                  <a:pt x="4455375" y="0"/>
                </a:cubicBezTo>
                <a:cubicBezTo>
                  <a:pt x="4560270" y="-4012"/>
                  <a:pt x="5032477" y="51092"/>
                  <a:pt x="5205753" y="0"/>
                </a:cubicBezTo>
                <a:cubicBezTo>
                  <a:pt x="5379029" y="-51092"/>
                  <a:pt x="5632126" y="44807"/>
                  <a:pt x="5791987" y="0"/>
                </a:cubicBezTo>
                <a:cubicBezTo>
                  <a:pt x="5951848" y="-44807"/>
                  <a:pt x="5845835" y="1208"/>
                  <a:pt x="5885784" y="0"/>
                </a:cubicBezTo>
                <a:cubicBezTo>
                  <a:pt x="5925733" y="-1208"/>
                  <a:pt x="6375514" y="48838"/>
                  <a:pt x="6800309" y="0"/>
                </a:cubicBezTo>
                <a:cubicBezTo>
                  <a:pt x="7225105" y="-48838"/>
                  <a:pt x="7266884" y="29793"/>
                  <a:pt x="7386542" y="0"/>
                </a:cubicBezTo>
                <a:cubicBezTo>
                  <a:pt x="7506200" y="-29793"/>
                  <a:pt x="7852723" y="16601"/>
                  <a:pt x="8301066" y="0"/>
                </a:cubicBezTo>
                <a:cubicBezTo>
                  <a:pt x="8749409" y="-16601"/>
                  <a:pt x="8783669" y="63114"/>
                  <a:pt x="9051445" y="0"/>
                </a:cubicBezTo>
                <a:cubicBezTo>
                  <a:pt x="9319221" y="-63114"/>
                  <a:pt x="9533926" y="69435"/>
                  <a:pt x="9801824" y="0"/>
                </a:cubicBezTo>
                <a:cubicBezTo>
                  <a:pt x="10069722" y="-69435"/>
                  <a:pt x="9858352" y="6782"/>
                  <a:pt x="9895621" y="0"/>
                </a:cubicBezTo>
                <a:cubicBezTo>
                  <a:pt x="9932890" y="-6782"/>
                  <a:pt x="10214072" y="44287"/>
                  <a:pt x="10481855" y="0"/>
                </a:cubicBezTo>
                <a:cubicBezTo>
                  <a:pt x="10749638" y="-44287"/>
                  <a:pt x="10822161" y="45239"/>
                  <a:pt x="11068088" y="0"/>
                </a:cubicBezTo>
                <a:cubicBezTo>
                  <a:pt x="11314015" y="-45239"/>
                  <a:pt x="11398034" y="33044"/>
                  <a:pt x="11654322" y="0"/>
                </a:cubicBezTo>
                <a:cubicBezTo>
                  <a:pt x="11910610" y="-33044"/>
                  <a:pt x="12083251" y="57358"/>
                  <a:pt x="12404701" y="0"/>
                </a:cubicBezTo>
                <a:cubicBezTo>
                  <a:pt x="12726151" y="-57358"/>
                  <a:pt x="12746107" y="31485"/>
                  <a:pt x="12990934" y="0"/>
                </a:cubicBezTo>
                <a:cubicBezTo>
                  <a:pt x="13235761" y="-31485"/>
                  <a:pt x="13495513" y="21213"/>
                  <a:pt x="13905459" y="0"/>
                </a:cubicBezTo>
                <a:cubicBezTo>
                  <a:pt x="14315406" y="-21213"/>
                  <a:pt x="14405325" y="52233"/>
                  <a:pt x="14655837" y="0"/>
                </a:cubicBezTo>
                <a:cubicBezTo>
                  <a:pt x="14906349" y="-52233"/>
                  <a:pt x="14984415" y="8385"/>
                  <a:pt x="15077926" y="0"/>
                </a:cubicBezTo>
                <a:cubicBezTo>
                  <a:pt x="15171437" y="-8385"/>
                  <a:pt x="15139405" y="5997"/>
                  <a:pt x="15171723" y="0"/>
                </a:cubicBezTo>
                <a:cubicBezTo>
                  <a:pt x="15204041" y="-5997"/>
                  <a:pt x="16079505" y="14061"/>
                  <a:pt x="16414538" y="0"/>
                </a:cubicBezTo>
                <a:cubicBezTo>
                  <a:pt x="16452358" y="132822"/>
                  <a:pt x="16383606" y="262277"/>
                  <a:pt x="16414538" y="433902"/>
                </a:cubicBezTo>
                <a:cubicBezTo>
                  <a:pt x="16445470" y="605527"/>
                  <a:pt x="16414210" y="718331"/>
                  <a:pt x="16414538" y="842528"/>
                </a:cubicBezTo>
                <a:cubicBezTo>
                  <a:pt x="16414866" y="966725"/>
                  <a:pt x="16414207" y="1150855"/>
                  <a:pt x="16414538" y="1263792"/>
                </a:cubicBezTo>
                <a:cubicBezTo>
                  <a:pt x="16378786" y="1270128"/>
                  <a:pt x="16355157" y="1252756"/>
                  <a:pt x="16320741" y="1263792"/>
                </a:cubicBezTo>
                <a:cubicBezTo>
                  <a:pt x="16286325" y="1274828"/>
                  <a:pt x="15864862" y="1215173"/>
                  <a:pt x="15570362" y="1263792"/>
                </a:cubicBezTo>
                <a:cubicBezTo>
                  <a:pt x="15275862" y="1312411"/>
                  <a:pt x="15215374" y="1257680"/>
                  <a:pt x="14984128" y="1263792"/>
                </a:cubicBezTo>
                <a:cubicBezTo>
                  <a:pt x="14752882" y="1269904"/>
                  <a:pt x="14829233" y="1240913"/>
                  <a:pt x="14726186" y="1263792"/>
                </a:cubicBezTo>
                <a:cubicBezTo>
                  <a:pt x="14623139" y="1286671"/>
                  <a:pt x="14281704" y="1207345"/>
                  <a:pt x="13975807" y="1263792"/>
                </a:cubicBezTo>
                <a:cubicBezTo>
                  <a:pt x="13669910" y="1320239"/>
                  <a:pt x="13316871" y="1154119"/>
                  <a:pt x="13061282" y="1263792"/>
                </a:cubicBezTo>
                <a:cubicBezTo>
                  <a:pt x="12805693" y="1373465"/>
                  <a:pt x="12897878" y="1249172"/>
                  <a:pt x="12803340" y="1263792"/>
                </a:cubicBezTo>
                <a:cubicBezTo>
                  <a:pt x="12708802" y="1278412"/>
                  <a:pt x="12486120" y="1248669"/>
                  <a:pt x="12381252" y="1263792"/>
                </a:cubicBezTo>
                <a:cubicBezTo>
                  <a:pt x="12276384" y="1278915"/>
                  <a:pt x="12043313" y="1215590"/>
                  <a:pt x="11795018" y="1263792"/>
                </a:cubicBezTo>
                <a:cubicBezTo>
                  <a:pt x="11546723" y="1311994"/>
                  <a:pt x="11652109" y="1248404"/>
                  <a:pt x="11537075" y="1263792"/>
                </a:cubicBezTo>
                <a:cubicBezTo>
                  <a:pt x="11422041" y="1279180"/>
                  <a:pt x="11050260" y="1229924"/>
                  <a:pt x="10786696" y="1263792"/>
                </a:cubicBezTo>
                <a:cubicBezTo>
                  <a:pt x="10523132" y="1297660"/>
                  <a:pt x="10215071" y="1253850"/>
                  <a:pt x="10036318" y="1263792"/>
                </a:cubicBezTo>
                <a:cubicBezTo>
                  <a:pt x="9857565" y="1273734"/>
                  <a:pt x="9901788" y="1247159"/>
                  <a:pt x="9778375" y="1263792"/>
                </a:cubicBezTo>
                <a:cubicBezTo>
                  <a:pt x="9654962" y="1280425"/>
                  <a:pt x="9347141" y="1216969"/>
                  <a:pt x="9027996" y="1263792"/>
                </a:cubicBezTo>
                <a:cubicBezTo>
                  <a:pt x="8708851" y="1310615"/>
                  <a:pt x="8600426" y="1226881"/>
                  <a:pt x="8277617" y="1263792"/>
                </a:cubicBezTo>
                <a:cubicBezTo>
                  <a:pt x="7954808" y="1300703"/>
                  <a:pt x="8214872" y="1253464"/>
                  <a:pt x="8183820" y="1263792"/>
                </a:cubicBezTo>
                <a:cubicBezTo>
                  <a:pt x="8152768" y="1274120"/>
                  <a:pt x="7683380" y="1203482"/>
                  <a:pt x="7269295" y="1263792"/>
                </a:cubicBezTo>
                <a:cubicBezTo>
                  <a:pt x="6855211" y="1324102"/>
                  <a:pt x="7199792" y="1257647"/>
                  <a:pt x="7175498" y="1263792"/>
                </a:cubicBezTo>
                <a:cubicBezTo>
                  <a:pt x="7151204" y="1269937"/>
                  <a:pt x="6746899" y="1201099"/>
                  <a:pt x="6425119" y="1263792"/>
                </a:cubicBezTo>
                <a:cubicBezTo>
                  <a:pt x="6103339" y="1326485"/>
                  <a:pt x="6364851" y="1263488"/>
                  <a:pt x="6331322" y="1263792"/>
                </a:cubicBezTo>
                <a:cubicBezTo>
                  <a:pt x="6297793" y="1264096"/>
                  <a:pt x="5767759" y="1198504"/>
                  <a:pt x="5416798" y="1263792"/>
                </a:cubicBezTo>
                <a:cubicBezTo>
                  <a:pt x="5065837" y="1329080"/>
                  <a:pt x="5351913" y="1255659"/>
                  <a:pt x="5323000" y="1263792"/>
                </a:cubicBezTo>
                <a:cubicBezTo>
                  <a:pt x="5294087" y="1271925"/>
                  <a:pt x="5139894" y="1247720"/>
                  <a:pt x="5065057" y="1263792"/>
                </a:cubicBezTo>
                <a:cubicBezTo>
                  <a:pt x="4990220" y="1279864"/>
                  <a:pt x="4628412" y="1244063"/>
                  <a:pt x="4478824" y="1263792"/>
                </a:cubicBezTo>
                <a:cubicBezTo>
                  <a:pt x="4329236" y="1283521"/>
                  <a:pt x="4078486" y="1228542"/>
                  <a:pt x="3892590" y="1263792"/>
                </a:cubicBezTo>
                <a:cubicBezTo>
                  <a:pt x="3706694" y="1299042"/>
                  <a:pt x="3601813" y="1254783"/>
                  <a:pt x="3470502" y="1263792"/>
                </a:cubicBezTo>
                <a:cubicBezTo>
                  <a:pt x="3339191" y="1272801"/>
                  <a:pt x="3411737" y="1252868"/>
                  <a:pt x="3376705" y="1263792"/>
                </a:cubicBezTo>
                <a:cubicBezTo>
                  <a:pt x="3341673" y="1274716"/>
                  <a:pt x="3118943" y="1221185"/>
                  <a:pt x="2954617" y="1263792"/>
                </a:cubicBezTo>
                <a:cubicBezTo>
                  <a:pt x="2790291" y="1306399"/>
                  <a:pt x="2657097" y="1243171"/>
                  <a:pt x="2368383" y="1263792"/>
                </a:cubicBezTo>
                <a:cubicBezTo>
                  <a:pt x="2079669" y="1284413"/>
                  <a:pt x="2135416" y="1249610"/>
                  <a:pt x="1946295" y="1263792"/>
                </a:cubicBezTo>
                <a:cubicBezTo>
                  <a:pt x="1757174" y="1277974"/>
                  <a:pt x="1625453" y="1201944"/>
                  <a:pt x="1360062" y="1263792"/>
                </a:cubicBezTo>
                <a:cubicBezTo>
                  <a:pt x="1094671" y="1325640"/>
                  <a:pt x="1055672" y="1219503"/>
                  <a:pt x="937974" y="1263792"/>
                </a:cubicBezTo>
                <a:cubicBezTo>
                  <a:pt x="820276" y="1308081"/>
                  <a:pt x="868047" y="1261947"/>
                  <a:pt x="844176" y="1263792"/>
                </a:cubicBezTo>
                <a:cubicBezTo>
                  <a:pt x="820305" y="1265637"/>
                  <a:pt x="224875" y="1223121"/>
                  <a:pt x="0" y="1263792"/>
                </a:cubicBezTo>
                <a:cubicBezTo>
                  <a:pt x="-42753" y="1076903"/>
                  <a:pt x="7717" y="932757"/>
                  <a:pt x="0" y="817252"/>
                </a:cubicBezTo>
                <a:cubicBezTo>
                  <a:pt x="-7717" y="701747"/>
                  <a:pt x="37988" y="551813"/>
                  <a:pt x="0" y="395988"/>
                </a:cubicBezTo>
                <a:cubicBezTo>
                  <a:pt x="-37988" y="240163"/>
                  <a:pt x="2085" y="121975"/>
                  <a:pt x="0" y="0"/>
                </a:cubicBezTo>
                <a:close/>
              </a:path>
              <a:path w="16414538" h="1263792" stroke="0" extrusionOk="0">
                <a:moveTo>
                  <a:pt x="0" y="0"/>
                </a:moveTo>
                <a:cubicBezTo>
                  <a:pt x="150832" y="-86572"/>
                  <a:pt x="488357" y="50551"/>
                  <a:pt x="750379" y="0"/>
                </a:cubicBezTo>
                <a:cubicBezTo>
                  <a:pt x="1012401" y="-50551"/>
                  <a:pt x="907774" y="27437"/>
                  <a:pt x="1008322" y="0"/>
                </a:cubicBezTo>
                <a:cubicBezTo>
                  <a:pt x="1108870" y="-27437"/>
                  <a:pt x="1308064" y="22581"/>
                  <a:pt x="1594555" y="0"/>
                </a:cubicBezTo>
                <a:cubicBezTo>
                  <a:pt x="1881046" y="-22581"/>
                  <a:pt x="2092272" y="60146"/>
                  <a:pt x="2344934" y="0"/>
                </a:cubicBezTo>
                <a:cubicBezTo>
                  <a:pt x="2597596" y="-60146"/>
                  <a:pt x="2397403" y="2695"/>
                  <a:pt x="2438731" y="0"/>
                </a:cubicBezTo>
                <a:cubicBezTo>
                  <a:pt x="2480059" y="-2695"/>
                  <a:pt x="2955196" y="68682"/>
                  <a:pt x="3353256" y="0"/>
                </a:cubicBezTo>
                <a:cubicBezTo>
                  <a:pt x="3751316" y="-68682"/>
                  <a:pt x="3628496" y="43355"/>
                  <a:pt x="3775344" y="0"/>
                </a:cubicBezTo>
                <a:cubicBezTo>
                  <a:pt x="3922192" y="-43355"/>
                  <a:pt x="4049691" y="30326"/>
                  <a:pt x="4197432" y="0"/>
                </a:cubicBezTo>
                <a:cubicBezTo>
                  <a:pt x="4345173" y="-30326"/>
                  <a:pt x="4499976" y="66844"/>
                  <a:pt x="4783665" y="0"/>
                </a:cubicBezTo>
                <a:cubicBezTo>
                  <a:pt x="5067354" y="-66844"/>
                  <a:pt x="5220643" y="33866"/>
                  <a:pt x="5369899" y="0"/>
                </a:cubicBezTo>
                <a:cubicBezTo>
                  <a:pt x="5519155" y="-33866"/>
                  <a:pt x="5807072" y="66544"/>
                  <a:pt x="5956132" y="0"/>
                </a:cubicBezTo>
                <a:cubicBezTo>
                  <a:pt x="6105192" y="-66544"/>
                  <a:pt x="6364923" y="10983"/>
                  <a:pt x="6542366" y="0"/>
                </a:cubicBezTo>
                <a:cubicBezTo>
                  <a:pt x="6719809" y="-10983"/>
                  <a:pt x="6598095" y="6507"/>
                  <a:pt x="6636163" y="0"/>
                </a:cubicBezTo>
                <a:cubicBezTo>
                  <a:pt x="6674231" y="-6507"/>
                  <a:pt x="6916666" y="27312"/>
                  <a:pt x="7058251" y="0"/>
                </a:cubicBezTo>
                <a:cubicBezTo>
                  <a:pt x="7199836" y="-27312"/>
                  <a:pt x="7621275" y="88552"/>
                  <a:pt x="7972776" y="0"/>
                </a:cubicBezTo>
                <a:cubicBezTo>
                  <a:pt x="8324277" y="-88552"/>
                  <a:pt x="8019757" y="1510"/>
                  <a:pt x="8066573" y="0"/>
                </a:cubicBezTo>
                <a:cubicBezTo>
                  <a:pt x="8113389" y="-1510"/>
                  <a:pt x="8514727" y="65239"/>
                  <a:pt x="8652806" y="0"/>
                </a:cubicBezTo>
                <a:cubicBezTo>
                  <a:pt x="8790885" y="-65239"/>
                  <a:pt x="8715815" y="1971"/>
                  <a:pt x="8746604" y="0"/>
                </a:cubicBezTo>
                <a:cubicBezTo>
                  <a:pt x="8777393" y="-1971"/>
                  <a:pt x="8803202" y="10951"/>
                  <a:pt x="8840401" y="0"/>
                </a:cubicBezTo>
                <a:cubicBezTo>
                  <a:pt x="8877600" y="-10951"/>
                  <a:pt x="9189332" y="9757"/>
                  <a:pt x="9426635" y="0"/>
                </a:cubicBezTo>
                <a:cubicBezTo>
                  <a:pt x="9663938" y="-9757"/>
                  <a:pt x="9727452" y="36148"/>
                  <a:pt x="9848723" y="0"/>
                </a:cubicBezTo>
                <a:cubicBezTo>
                  <a:pt x="9969994" y="-36148"/>
                  <a:pt x="10533547" y="5041"/>
                  <a:pt x="10763247" y="0"/>
                </a:cubicBezTo>
                <a:cubicBezTo>
                  <a:pt x="10992947" y="-5041"/>
                  <a:pt x="10979326" y="65"/>
                  <a:pt x="11185335" y="0"/>
                </a:cubicBezTo>
                <a:cubicBezTo>
                  <a:pt x="11391344" y="-65"/>
                  <a:pt x="11705392" y="51494"/>
                  <a:pt x="12099859" y="0"/>
                </a:cubicBezTo>
                <a:cubicBezTo>
                  <a:pt x="12494326" y="-51494"/>
                  <a:pt x="12360752" y="10246"/>
                  <a:pt x="12521948" y="0"/>
                </a:cubicBezTo>
                <a:cubicBezTo>
                  <a:pt x="12683144" y="-10246"/>
                  <a:pt x="13024035" y="42629"/>
                  <a:pt x="13436472" y="0"/>
                </a:cubicBezTo>
                <a:cubicBezTo>
                  <a:pt x="13848909" y="-42629"/>
                  <a:pt x="13832966" y="57502"/>
                  <a:pt x="14186851" y="0"/>
                </a:cubicBezTo>
                <a:cubicBezTo>
                  <a:pt x="14540736" y="-57502"/>
                  <a:pt x="14239728" y="1241"/>
                  <a:pt x="14280648" y="0"/>
                </a:cubicBezTo>
                <a:cubicBezTo>
                  <a:pt x="14321568" y="-1241"/>
                  <a:pt x="14512724" y="21696"/>
                  <a:pt x="14702736" y="0"/>
                </a:cubicBezTo>
                <a:cubicBezTo>
                  <a:pt x="14892748" y="-21696"/>
                  <a:pt x="15250098" y="50215"/>
                  <a:pt x="15453115" y="0"/>
                </a:cubicBezTo>
                <a:cubicBezTo>
                  <a:pt x="15656132" y="-50215"/>
                  <a:pt x="16160123" y="83250"/>
                  <a:pt x="16414538" y="0"/>
                </a:cubicBezTo>
                <a:cubicBezTo>
                  <a:pt x="16434555" y="104530"/>
                  <a:pt x="16397476" y="268503"/>
                  <a:pt x="16414538" y="408626"/>
                </a:cubicBezTo>
                <a:cubicBezTo>
                  <a:pt x="16431600" y="548749"/>
                  <a:pt x="16409553" y="718117"/>
                  <a:pt x="16414538" y="817252"/>
                </a:cubicBezTo>
                <a:cubicBezTo>
                  <a:pt x="16419523" y="916387"/>
                  <a:pt x="16366963" y="1146471"/>
                  <a:pt x="16414538" y="1263792"/>
                </a:cubicBezTo>
                <a:cubicBezTo>
                  <a:pt x="16112430" y="1342104"/>
                  <a:pt x="15755801" y="1194159"/>
                  <a:pt x="15500014" y="1263792"/>
                </a:cubicBezTo>
                <a:cubicBezTo>
                  <a:pt x="15244227" y="1333425"/>
                  <a:pt x="15189345" y="1251180"/>
                  <a:pt x="15077926" y="1263792"/>
                </a:cubicBezTo>
                <a:cubicBezTo>
                  <a:pt x="14966507" y="1276404"/>
                  <a:pt x="14565393" y="1178314"/>
                  <a:pt x="14163401" y="1263792"/>
                </a:cubicBezTo>
                <a:cubicBezTo>
                  <a:pt x="13761409" y="1349270"/>
                  <a:pt x="13963224" y="1241409"/>
                  <a:pt x="13905459" y="1263792"/>
                </a:cubicBezTo>
                <a:cubicBezTo>
                  <a:pt x="13847694" y="1286175"/>
                  <a:pt x="13835508" y="1255440"/>
                  <a:pt x="13811661" y="1263792"/>
                </a:cubicBezTo>
                <a:cubicBezTo>
                  <a:pt x="13787814" y="1272144"/>
                  <a:pt x="13447540" y="1202958"/>
                  <a:pt x="13225428" y="1263792"/>
                </a:cubicBezTo>
                <a:cubicBezTo>
                  <a:pt x="13003316" y="1324626"/>
                  <a:pt x="12990687" y="1250218"/>
                  <a:pt x="12803340" y="1263792"/>
                </a:cubicBezTo>
                <a:cubicBezTo>
                  <a:pt x="12615993" y="1277366"/>
                  <a:pt x="12495563" y="1250756"/>
                  <a:pt x="12381252" y="1263792"/>
                </a:cubicBezTo>
                <a:cubicBezTo>
                  <a:pt x="12266941" y="1276828"/>
                  <a:pt x="12310831" y="1252561"/>
                  <a:pt x="12287454" y="1263792"/>
                </a:cubicBezTo>
                <a:cubicBezTo>
                  <a:pt x="12264077" y="1275023"/>
                  <a:pt x="12114341" y="1251559"/>
                  <a:pt x="12029511" y="1263792"/>
                </a:cubicBezTo>
                <a:cubicBezTo>
                  <a:pt x="11944681" y="1276025"/>
                  <a:pt x="11891507" y="1233554"/>
                  <a:pt x="11771569" y="1263792"/>
                </a:cubicBezTo>
                <a:cubicBezTo>
                  <a:pt x="11651631" y="1294030"/>
                  <a:pt x="11705641" y="1257171"/>
                  <a:pt x="11677771" y="1263792"/>
                </a:cubicBezTo>
                <a:cubicBezTo>
                  <a:pt x="11649901" y="1270413"/>
                  <a:pt x="11628803" y="1256916"/>
                  <a:pt x="11583974" y="1263792"/>
                </a:cubicBezTo>
                <a:cubicBezTo>
                  <a:pt x="11539145" y="1270668"/>
                  <a:pt x="11515944" y="1263785"/>
                  <a:pt x="11490177" y="1263792"/>
                </a:cubicBezTo>
                <a:cubicBezTo>
                  <a:pt x="11464410" y="1263799"/>
                  <a:pt x="10963805" y="1256785"/>
                  <a:pt x="10739798" y="1263792"/>
                </a:cubicBezTo>
                <a:cubicBezTo>
                  <a:pt x="10515791" y="1270799"/>
                  <a:pt x="10078858" y="1233086"/>
                  <a:pt x="9825273" y="1263792"/>
                </a:cubicBezTo>
                <a:cubicBezTo>
                  <a:pt x="9571689" y="1294498"/>
                  <a:pt x="9752370" y="1252705"/>
                  <a:pt x="9731476" y="1263792"/>
                </a:cubicBezTo>
                <a:cubicBezTo>
                  <a:pt x="9710582" y="1274879"/>
                  <a:pt x="9679292" y="1260380"/>
                  <a:pt x="9637679" y="1263792"/>
                </a:cubicBezTo>
                <a:cubicBezTo>
                  <a:pt x="9596066" y="1267204"/>
                  <a:pt x="9577697" y="1257564"/>
                  <a:pt x="9543881" y="1263792"/>
                </a:cubicBezTo>
                <a:cubicBezTo>
                  <a:pt x="9510065" y="1270020"/>
                  <a:pt x="9134312" y="1198208"/>
                  <a:pt x="8957648" y="1263792"/>
                </a:cubicBezTo>
                <a:cubicBezTo>
                  <a:pt x="8780984" y="1329376"/>
                  <a:pt x="8493418" y="1244907"/>
                  <a:pt x="8371414" y="1263792"/>
                </a:cubicBezTo>
                <a:cubicBezTo>
                  <a:pt x="8249410" y="1282677"/>
                  <a:pt x="8179422" y="1242090"/>
                  <a:pt x="8113472" y="1263792"/>
                </a:cubicBezTo>
                <a:cubicBezTo>
                  <a:pt x="8047522" y="1285494"/>
                  <a:pt x="7849255" y="1220051"/>
                  <a:pt x="7691384" y="1263792"/>
                </a:cubicBezTo>
                <a:cubicBezTo>
                  <a:pt x="7533513" y="1307533"/>
                  <a:pt x="7311778" y="1209400"/>
                  <a:pt x="7105150" y="1263792"/>
                </a:cubicBezTo>
                <a:cubicBezTo>
                  <a:pt x="6898522" y="1318184"/>
                  <a:pt x="6775852" y="1202870"/>
                  <a:pt x="6518917" y="1263792"/>
                </a:cubicBezTo>
                <a:cubicBezTo>
                  <a:pt x="6261982" y="1324714"/>
                  <a:pt x="5921784" y="1190311"/>
                  <a:pt x="5604392" y="1263792"/>
                </a:cubicBezTo>
                <a:cubicBezTo>
                  <a:pt x="5287000" y="1337273"/>
                  <a:pt x="5433599" y="1251265"/>
                  <a:pt x="5346450" y="1263792"/>
                </a:cubicBezTo>
                <a:cubicBezTo>
                  <a:pt x="5259301" y="1276319"/>
                  <a:pt x="5142974" y="1240137"/>
                  <a:pt x="5088507" y="1263792"/>
                </a:cubicBezTo>
                <a:cubicBezTo>
                  <a:pt x="5034040" y="1287447"/>
                  <a:pt x="4395083" y="1258593"/>
                  <a:pt x="4173983" y="1263792"/>
                </a:cubicBezTo>
                <a:cubicBezTo>
                  <a:pt x="3952883" y="1268991"/>
                  <a:pt x="4111066" y="1261621"/>
                  <a:pt x="4080185" y="1263792"/>
                </a:cubicBezTo>
                <a:cubicBezTo>
                  <a:pt x="4049304" y="1265963"/>
                  <a:pt x="3754317" y="1205944"/>
                  <a:pt x="3493952" y="1263792"/>
                </a:cubicBezTo>
                <a:cubicBezTo>
                  <a:pt x="3233587" y="1321640"/>
                  <a:pt x="3204223" y="1224936"/>
                  <a:pt x="3071864" y="1263792"/>
                </a:cubicBezTo>
                <a:cubicBezTo>
                  <a:pt x="2939505" y="1302648"/>
                  <a:pt x="3005367" y="1253910"/>
                  <a:pt x="2978066" y="1263792"/>
                </a:cubicBezTo>
                <a:cubicBezTo>
                  <a:pt x="2950765" y="1273674"/>
                  <a:pt x="2400875" y="1199326"/>
                  <a:pt x="2227687" y="1263792"/>
                </a:cubicBezTo>
                <a:cubicBezTo>
                  <a:pt x="2054499" y="1328258"/>
                  <a:pt x="2093583" y="1242068"/>
                  <a:pt x="1969745" y="1263792"/>
                </a:cubicBezTo>
                <a:cubicBezTo>
                  <a:pt x="1845907" y="1285516"/>
                  <a:pt x="1899315" y="1260710"/>
                  <a:pt x="1875947" y="1263792"/>
                </a:cubicBezTo>
                <a:cubicBezTo>
                  <a:pt x="1852579" y="1266874"/>
                  <a:pt x="1813877" y="1256156"/>
                  <a:pt x="1782150" y="1263792"/>
                </a:cubicBezTo>
                <a:cubicBezTo>
                  <a:pt x="1750423" y="1271428"/>
                  <a:pt x="1713445" y="1256684"/>
                  <a:pt x="1688352" y="1263792"/>
                </a:cubicBezTo>
                <a:cubicBezTo>
                  <a:pt x="1663259" y="1270900"/>
                  <a:pt x="1629821" y="1255776"/>
                  <a:pt x="1594555" y="1263792"/>
                </a:cubicBezTo>
                <a:cubicBezTo>
                  <a:pt x="1559289" y="1271808"/>
                  <a:pt x="1065648" y="1181268"/>
                  <a:pt x="844176" y="1263792"/>
                </a:cubicBezTo>
                <a:cubicBezTo>
                  <a:pt x="622704" y="1346316"/>
                  <a:pt x="336539" y="1232337"/>
                  <a:pt x="0" y="1263792"/>
                </a:cubicBezTo>
                <a:cubicBezTo>
                  <a:pt x="-4942" y="1158686"/>
                  <a:pt x="39315" y="1072037"/>
                  <a:pt x="0" y="880442"/>
                </a:cubicBezTo>
                <a:cubicBezTo>
                  <a:pt x="-39315" y="688847"/>
                  <a:pt x="1109" y="562559"/>
                  <a:pt x="0" y="471816"/>
                </a:cubicBezTo>
                <a:cubicBezTo>
                  <a:pt x="-1109" y="381073"/>
                  <a:pt x="43417" y="204527"/>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r>
              <a:rPr lang="en-US" sz="2400" b="1" dirty="0">
                <a:latin typeface="Tenorite" panose="00000500000000000000" pitchFamily="2" charset="0"/>
              </a:rPr>
              <a:t>The media, daily life, and people who weren't affected may move on before you feel ready. Recovery from a disaster can take a long time. Notice what you are feeling, ask for what you need, and stay connected to supportive communities or resources (see page potential resources at the end of this slideshow). </a:t>
            </a:r>
          </a:p>
        </p:txBody>
      </p:sp>
      <p:sp>
        <p:nvSpPr>
          <p:cNvPr id="10" name="Rectangle 9">
            <a:extLst>
              <a:ext uri="{FF2B5EF4-FFF2-40B4-BE49-F238E27FC236}">
                <a16:creationId xmlns:a16="http://schemas.microsoft.com/office/drawing/2014/main" id="{18A0FB35-5A32-11AC-D116-7965A76941E1}"/>
              </a:ext>
            </a:extLst>
          </p:cNvPr>
          <p:cNvSpPr/>
          <p:nvPr/>
        </p:nvSpPr>
        <p:spPr>
          <a:xfrm rot="21332067">
            <a:off x="805222" y="7734636"/>
            <a:ext cx="1991965" cy="488439"/>
          </a:xfrm>
          <a:custGeom>
            <a:avLst/>
            <a:gdLst>
              <a:gd name="csX0" fmla="*/ 0 w 1991965"/>
              <a:gd name="csY0" fmla="*/ 0 h 488439"/>
              <a:gd name="csX1" fmla="*/ 497991 w 1991965"/>
              <a:gd name="csY1" fmla="*/ 0 h 488439"/>
              <a:gd name="csX2" fmla="*/ 956143 w 1991965"/>
              <a:gd name="csY2" fmla="*/ 0 h 488439"/>
              <a:gd name="csX3" fmla="*/ 1493974 w 1991965"/>
              <a:gd name="csY3" fmla="*/ 0 h 488439"/>
              <a:gd name="csX4" fmla="*/ 1991965 w 1991965"/>
              <a:gd name="csY4" fmla="*/ 0 h 488439"/>
              <a:gd name="csX5" fmla="*/ 1991965 w 1991965"/>
              <a:gd name="csY5" fmla="*/ 488439 h 488439"/>
              <a:gd name="csX6" fmla="*/ 1553733 w 1991965"/>
              <a:gd name="csY6" fmla="*/ 488439 h 488439"/>
              <a:gd name="csX7" fmla="*/ 1075661 w 1991965"/>
              <a:gd name="csY7" fmla="*/ 488439 h 488439"/>
              <a:gd name="csX8" fmla="*/ 557750 w 1991965"/>
              <a:gd name="csY8" fmla="*/ 488439 h 488439"/>
              <a:gd name="csX9" fmla="*/ 0 w 1991965"/>
              <a:gd name="csY9" fmla="*/ 488439 h 488439"/>
              <a:gd name="csX10" fmla="*/ 0 w 1991965"/>
              <a:gd name="csY10" fmla="*/ 0 h 4884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991965" h="488439" fill="none" extrusionOk="0">
                <a:moveTo>
                  <a:pt x="0" y="0"/>
                </a:moveTo>
                <a:cubicBezTo>
                  <a:pt x="114610" y="-2736"/>
                  <a:pt x="356676" y="28773"/>
                  <a:pt x="497991" y="0"/>
                </a:cubicBezTo>
                <a:cubicBezTo>
                  <a:pt x="639306" y="-28773"/>
                  <a:pt x="785081" y="28241"/>
                  <a:pt x="956143" y="0"/>
                </a:cubicBezTo>
                <a:cubicBezTo>
                  <a:pt x="1127205" y="-28241"/>
                  <a:pt x="1358061" y="59546"/>
                  <a:pt x="1493974" y="0"/>
                </a:cubicBezTo>
                <a:cubicBezTo>
                  <a:pt x="1629887" y="-59546"/>
                  <a:pt x="1766600" y="27675"/>
                  <a:pt x="1991965" y="0"/>
                </a:cubicBezTo>
                <a:cubicBezTo>
                  <a:pt x="1993913" y="107421"/>
                  <a:pt x="1945598" y="271206"/>
                  <a:pt x="1991965" y="488439"/>
                </a:cubicBezTo>
                <a:cubicBezTo>
                  <a:pt x="1846296" y="523304"/>
                  <a:pt x="1711191" y="449880"/>
                  <a:pt x="1553733" y="488439"/>
                </a:cubicBezTo>
                <a:cubicBezTo>
                  <a:pt x="1396275" y="526998"/>
                  <a:pt x="1231571" y="432498"/>
                  <a:pt x="1075661" y="488439"/>
                </a:cubicBezTo>
                <a:cubicBezTo>
                  <a:pt x="919751" y="544380"/>
                  <a:pt x="735222" y="457989"/>
                  <a:pt x="557750" y="488439"/>
                </a:cubicBezTo>
                <a:cubicBezTo>
                  <a:pt x="380278" y="518889"/>
                  <a:pt x="233680" y="488350"/>
                  <a:pt x="0" y="488439"/>
                </a:cubicBezTo>
                <a:cubicBezTo>
                  <a:pt x="-1054" y="309919"/>
                  <a:pt x="50541" y="222221"/>
                  <a:pt x="0" y="0"/>
                </a:cubicBezTo>
                <a:close/>
              </a:path>
              <a:path w="1991965" h="488439" stroke="0" extrusionOk="0">
                <a:moveTo>
                  <a:pt x="0" y="0"/>
                </a:moveTo>
                <a:cubicBezTo>
                  <a:pt x="113404" y="-21987"/>
                  <a:pt x="398440" y="56813"/>
                  <a:pt x="537831" y="0"/>
                </a:cubicBezTo>
                <a:cubicBezTo>
                  <a:pt x="677222" y="-56813"/>
                  <a:pt x="897263" y="53460"/>
                  <a:pt x="1055741" y="0"/>
                </a:cubicBezTo>
                <a:cubicBezTo>
                  <a:pt x="1214219" y="-53460"/>
                  <a:pt x="1447361" y="55102"/>
                  <a:pt x="1553733" y="0"/>
                </a:cubicBezTo>
                <a:cubicBezTo>
                  <a:pt x="1660105" y="-55102"/>
                  <a:pt x="1796848" y="4835"/>
                  <a:pt x="1991965" y="0"/>
                </a:cubicBezTo>
                <a:cubicBezTo>
                  <a:pt x="2006501" y="182190"/>
                  <a:pt x="1953242" y="288478"/>
                  <a:pt x="1991965" y="488439"/>
                </a:cubicBezTo>
                <a:cubicBezTo>
                  <a:pt x="1777163" y="517072"/>
                  <a:pt x="1617548" y="442472"/>
                  <a:pt x="1474054" y="488439"/>
                </a:cubicBezTo>
                <a:cubicBezTo>
                  <a:pt x="1330560" y="534406"/>
                  <a:pt x="1098891" y="470326"/>
                  <a:pt x="976063" y="488439"/>
                </a:cubicBezTo>
                <a:cubicBezTo>
                  <a:pt x="853235" y="506552"/>
                  <a:pt x="679816" y="446505"/>
                  <a:pt x="497991" y="488439"/>
                </a:cubicBezTo>
                <a:cubicBezTo>
                  <a:pt x="316166" y="530373"/>
                  <a:pt x="187406" y="474515"/>
                  <a:pt x="0" y="488439"/>
                </a:cubicBezTo>
                <a:cubicBezTo>
                  <a:pt x="-24551" y="302451"/>
                  <a:pt x="17242" y="240583"/>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800" b="1" kern="0" dirty="0">
                <a:solidFill>
                  <a:srgbClr val="000000"/>
                </a:solidFill>
                <a:latin typeface="Tenorite" panose="00000500000000000000" pitchFamily="2" charset="0"/>
              </a:rPr>
              <a:t>Key point: </a:t>
            </a:r>
          </a:p>
        </p:txBody>
      </p:sp>
      <p:pic>
        <p:nvPicPr>
          <p:cNvPr id="12" name="Picture 11">
            <a:extLst>
              <a:ext uri="{FF2B5EF4-FFF2-40B4-BE49-F238E27FC236}">
                <a16:creationId xmlns:a16="http://schemas.microsoft.com/office/drawing/2014/main" id="{64B1944E-A30E-E339-4E00-BBEAF17F0A62}"/>
              </a:ext>
            </a:extLst>
          </p:cNvPr>
          <p:cNvPicPr>
            <a:picLocks noChangeAspect="1"/>
          </p:cNvPicPr>
          <p:nvPr/>
        </p:nvPicPr>
        <p:blipFill>
          <a:blip r:embed="rId4">
            <a:duotone>
              <a:schemeClr val="accent1">
                <a:shade val="45000"/>
                <a:satMod val="135000"/>
              </a:schemeClr>
              <a:prstClr val="white"/>
            </a:duotone>
          </a:blip>
          <a:stretch>
            <a:fillRect/>
          </a:stretch>
        </p:blipFill>
        <p:spPr>
          <a:xfrm rot="10800000" flipV="1">
            <a:off x="2770347" y="7500110"/>
            <a:ext cx="957491" cy="957491"/>
          </a:xfrm>
          <a:prstGeom prst="rect">
            <a:avLst/>
          </a:prstGeom>
        </p:spPr>
      </p:pic>
    </p:spTree>
    <p:extLst>
      <p:ext uri="{BB962C8B-B14F-4D97-AF65-F5344CB8AC3E}">
        <p14:creationId xmlns:p14="http://schemas.microsoft.com/office/powerpoint/2010/main" val="257737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481D3-E433-19F6-555B-AFD42DB028D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E65298C-6A01-BE0D-3C13-0B0C640659EA}"/>
              </a:ext>
            </a:extLst>
          </p:cNvPr>
          <p:cNvSpPr>
            <a:spLocks noGrp="1"/>
          </p:cNvSpPr>
          <p:nvPr>
            <p:ph type="sldNum" sz="quarter" idx="12"/>
          </p:nvPr>
        </p:nvSpPr>
        <p:spPr>
          <a:xfrm>
            <a:off x="15748000" y="9693275"/>
            <a:ext cx="2133600" cy="365125"/>
          </a:xfrm>
        </p:spPr>
        <p:txBody>
          <a:bodyPr/>
          <a:lstStyle/>
          <a:p>
            <a:pPr>
              <a:defRPr/>
            </a:pPr>
            <a:fld id="{6D22F896-40B5-4ADD-8801-0D06FADFA095}" type="slidenum">
              <a:rPr lang="en-US" sz="1000">
                <a:solidFill>
                  <a:srgbClr val="000000"/>
                </a:solidFill>
                <a:latin typeface="Calibri" panose="020F0502020204030204"/>
              </a:rPr>
              <a:pPr>
                <a:defRPr/>
              </a:pPr>
              <a:t>9</a:t>
            </a:fld>
            <a:endParaRPr lang="en-US" sz="10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D931B617-E20E-B678-F8ED-4E051955E8C2}"/>
              </a:ext>
            </a:extLst>
          </p:cNvPr>
          <p:cNvSpPr txBox="1"/>
          <p:nvPr/>
        </p:nvSpPr>
        <p:spPr>
          <a:xfrm>
            <a:off x="558800" y="496325"/>
            <a:ext cx="16840200" cy="844911"/>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chemeClr val="accent2">
                    <a:lumMod val="50000"/>
                  </a:schemeClr>
                </a:solidFill>
                <a:latin typeface="Tenorite" panose="00000500000000000000" pitchFamily="2" charset="0"/>
                <a:ea typeface="The Youngest Serif"/>
                <a:cs typeface="The Youngest Serif"/>
                <a:sym typeface="The Youngest Serif"/>
              </a:rPr>
              <a:t>During a fire: </a:t>
            </a:r>
          </a:p>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What can I do to protect my mental health in the short term?</a:t>
            </a:r>
          </a:p>
        </p:txBody>
      </p:sp>
      <p:sp>
        <p:nvSpPr>
          <p:cNvPr id="64" name="TextBox 63">
            <a:extLst>
              <a:ext uri="{FF2B5EF4-FFF2-40B4-BE49-F238E27FC236}">
                <a16:creationId xmlns:a16="http://schemas.microsoft.com/office/drawing/2014/main" id="{2000CA27-9099-96F3-1241-CB3EACD9042A}"/>
              </a:ext>
            </a:extLst>
          </p:cNvPr>
          <p:cNvSpPr txBox="1"/>
          <p:nvPr/>
        </p:nvSpPr>
        <p:spPr>
          <a:xfrm>
            <a:off x="615292" y="2951857"/>
            <a:ext cx="5486400" cy="1200329"/>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Prioritize basic needs: </a:t>
            </a:r>
          </a:p>
          <a:p>
            <a:pPr algn="ctr"/>
            <a:r>
              <a:rPr lang="en-US" sz="2400" dirty="0">
                <a:solidFill>
                  <a:schemeClr val="accent6">
                    <a:lumMod val="75000"/>
                  </a:schemeClr>
                </a:solidFill>
                <a:latin typeface="Tenorite" panose="00000500000000000000" pitchFamily="2" charset="0"/>
              </a:rPr>
              <a:t>food, water, shelter, safety, and healthcare</a:t>
            </a:r>
            <a:endParaRPr lang="en-US" sz="2400" b="1" dirty="0">
              <a:solidFill>
                <a:schemeClr val="accent6">
                  <a:lumMod val="75000"/>
                </a:schemeClr>
              </a:solidFill>
              <a:latin typeface="Tenorite" panose="00000500000000000000" pitchFamily="2" charset="0"/>
            </a:endParaRPr>
          </a:p>
        </p:txBody>
      </p:sp>
      <p:pic>
        <p:nvPicPr>
          <p:cNvPr id="65" name="Picture 64">
            <a:extLst>
              <a:ext uri="{FF2B5EF4-FFF2-40B4-BE49-F238E27FC236}">
                <a16:creationId xmlns:a16="http://schemas.microsoft.com/office/drawing/2014/main" id="{68B35F01-4652-7896-F121-9E26FA48772B}"/>
              </a:ext>
            </a:extLst>
          </p:cNvPr>
          <p:cNvPicPr>
            <a:picLocks noChangeAspect="1"/>
          </p:cNvPicPr>
          <p:nvPr/>
        </p:nvPicPr>
        <p:blipFill>
          <a:blip r:embed="rId3">
            <a:duotone>
              <a:schemeClr val="accent6">
                <a:shade val="45000"/>
                <a:satMod val="135000"/>
              </a:schemeClr>
              <a:prstClr val="white"/>
            </a:duotone>
          </a:blip>
          <a:srcRect b="16811"/>
          <a:stretch>
            <a:fillRect/>
          </a:stretch>
        </p:blipFill>
        <p:spPr>
          <a:xfrm>
            <a:off x="2666440" y="1678325"/>
            <a:ext cx="1319007" cy="1097280"/>
          </a:xfrm>
          <a:prstGeom prst="rect">
            <a:avLst/>
          </a:prstGeom>
        </p:spPr>
      </p:pic>
      <p:sp>
        <p:nvSpPr>
          <p:cNvPr id="66" name="TextBox 65">
            <a:extLst>
              <a:ext uri="{FF2B5EF4-FFF2-40B4-BE49-F238E27FC236}">
                <a16:creationId xmlns:a16="http://schemas.microsoft.com/office/drawing/2014/main" id="{A2477461-43CC-62CD-6867-CECD10922A60}"/>
              </a:ext>
            </a:extLst>
          </p:cNvPr>
          <p:cNvSpPr txBox="1"/>
          <p:nvPr/>
        </p:nvSpPr>
        <p:spPr>
          <a:xfrm>
            <a:off x="8599531" y="5636390"/>
            <a:ext cx="8223736" cy="830997"/>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Talking openly about what is known/unknown with others</a:t>
            </a:r>
          </a:p>
          <a:p>
            <a:pPr algn="ctr"/>
            <a:r>
              <a:rPr lang="en-US" sz="2400" dirty="0">
                <a:solidFill>
                  <a:schemeClr val="accent6">
                    <a:lumMod val="75000"/>
                  </a:schemeClr>
                </a:solidFill>
                <a:latin typeface="Tenorite" panose="00000500000000000000" pitchFamily="2" charset="0"/>
              </a:rPr>
              <a:t>Reduce confusion, support understanding</a:t>
            </a:r>
          </a:p>
        </p:txBody>
      </p:sp>
      <p:pic>
        <p:nvPicPr>
          <p:cNvPr id="67" name="Picture 66">
            <a:extLst>
              <a:ext uri="{FF2B5EF4-FFF2-40B4-BE49-F238E27FC236}">
                <a16:creationId xmlns:a16="http://schemas.microsoft.com/office/drawing/2014/main" id="{2B639262-6B49-B84A-EEE0-5A2E91CFF9DF}"/>
              </a:ext>
            </a:extLst>
          </p:cNvPr>
          <p:cNvPicPr>
            <a:picLocks noChangeAspect="1"/>
          </p:cNvPicPr>
          <p:nvPr/>
        </p:nvPicPr>
        <p:blipFill>
          <a:blip r:embed="rId4">
            <a:duotone>
              <a:schemeClr val="accent6">
                <a:shade val="45000"/>
                <a:satMod val="135000"/>
              </a:schemeClr>
              <a:prstClr val="white"/>
            </a:duotone>
          </a:blip>
          <a:srcRect b="17029"/>
          <a:stretch>
            <a:fillRect/>
          </a:stretch>
        </p:blipFill>
        <p:spPr>
          <a:xfrm>
            <a:off x="12622955" y="4512194"/>
            <a:ext cx="1322489" cy="1097280"/>
          </a:xfrm>
          <a:prstGeom prst="rect">
            <a:avLst/>
          </a:prstGeom>
        </p:spPr>
      </p:pic>
      <p:sp>
        <p:nvSpPr>
          <p:cNvPr id="68" name="TextBox 67">
            <a:extLst>
              <a:ext uri="{FF2B5EF4-FFF2-40B4-BE49-F238E27FC236}">
                <a16:creationId xmlns:a16="http://schemas.microsoft.com/office/drawing/2014/main" id="{53298B51-20FF-5B12-27CA-3954F40E863A}"/>
              </a:ext>
            </a:extLst>
          </p:cNvPr>
          <p:cNvSpPr txBox="1"/>
          <p:nvPr/>
        </p:nvSpPr>
        <p:spPr>
          <a:xfrm>
            <a:off x="6197600" y="2951857"/>
            <a:ext cx="5486400" cy="1200329"/>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Steady routine </a:t>
            </a:r>
          </a:p>
          <a:p>
            <a:pPr algn="ctr"/>
            <a:r>
              <a:rPr lang="en-US" sz="2400" dirty="0">
                <a:solidFill>
                  <a:schemeClr val="accent6">
                    <a:lumMod val="75000"/>
                  </a:schemeClr>
                </a:solidFill>
                <a:latin typeface="Tenorite" panose="00000500000000000000" pitchFamily="2" charset="0"/>
              </a:rPr>
              <a:t>Keep small routines when possible to create stability during uncertainty. </a:t>
            </a:r>
          </a:p>
        </p:txBody>
      </p:sp>
      <p:pic>
        <p:nvPicPr>
          <p:cNvPr id="69" name="Picture 68">
            <a:extLst>
              <a:ext uri="{FF2B5EF4-FFF2-40B4-BE49-F238E27FC236}">
                <a16:creationId xmlns:a16="http://schemas.microsoft.com/office/drawing/2014/main" id="{8238B344-7152-659B-66DF-15D1E13F548E}"/>
              </a:ext>
            </a:extLst>
          </p:cNvPr>
          <p:cNvPicPr>
            <a:picLocks noChangeAspect="1"/>
          </p:cNvPicPr>
          <p:nvPr/>
        </p:nvPicPr>
        <p:blipFill>
          <a:blip r:embed="rId5">
            <a:duotone>
              <a:schemeClr val="accent6">
                <a:shade val="45000"/>
                <a:satMod val="135000"/>
              </a:schemeClr>
              <a:prstClr val="white"/>
            </a:duotone>
          </a:blip>
          <a:srcRect b="18716"/>
          <a:stretch>
            <a:fillRect/>
          </a:stretch>
        </p:blipFill>
        <p:spPr>
          <a:xfrm>
            <a:off x="8265829" y="1661115"/>
            <a:ext cx="1349942" cy="1097280"/>
          </a:xfrm>
          <a:prstGeom prst="rect">
            <a:avLst/>
          </a:prstGeom>
        </p:spPr>
      </p:pic>
      <p:pic>
        <p:nvPicPr>
          <p:cNvPr id="70" name="Picture 69">
            <a:extLst>
              <a:ext uri="{FF2B5EF4-FFF2-40B4-BE49-F238E27FC236}">
                <a16:creationId xmlns:a16="http://schemas.microsoft.com/office/drawing/2014/main" id="{36A89059-8413-28D8-7C8E-2603135BA8BF}"/>
              </a:ext>
            </a:extLst>
          </p:cNvPr>
          <p:cNvPicPr>
            <a:picLocks noChangeAspect="1"/>
          </p:cNvPicPr>
          <p:nvPr/>
        </p:nvPicPr>
        <p:blipFill>
          <a:blip r:embed="rId6">
            <a:duotone>
              <a:schemeClr val="accent6">
                <a:shade val="45000"/>
                <a:satMod val="135000"/>
              </a:schemeClr>
              <a:prstClr val="white"/>
            </a:duotone>
          </a:blip>
          <a:srcRect b="33389"/>
          <a:stretch>
            <a:fillRect/>
          </a:stretch>
        </p:blipFill>
        <p:spPr>
          <a:xfrm>
            <a:off x="14132529" y="1873966"/>
            <a:ext cx="1801990" cy="1200329"/>
          </a:xfrm>
          <a:prstGeom prst="rect">
            <a:avLst/>
          </a:prstGeom>
        </p:spPr>
      </p:pic>
      <p:pic>
        <p:nvPicPr>
          <p:cNvPr id="71" name="Picture 70">
            <a:extLst>
              <a:ext uri="{FF2B5EF4-FFF2-40B4-BE49-F238E27FC236}">
                <a16:creationId xmlns:a16="http://schemas.microsoft.com/office/drawing/2014/main" id="{F46CB3FB-DEC4-7053-64D6-899BD01618ED}"/>
              </a:ext>
            </a:extLst>
          </p:cNvPr>
          <p:cNvPicPr>
            <a:picLocks noChangeAspect="1"/>
          </p:cNvPicPr>
          <p:nvPr/>
        </p:nvPicPr>
        <p:blipFill>
          <a:blip r:embed="rId7">
            <a:duotone>
              <a:schemeClr val="accent6">
                <a:shade val="45000"/>
                <a:satMod val="135000"/>
              </a:schemeClr>
              <a:prstClr val="white"/>
            </a:duotone>
          </a:blip>
          <a:srcRect b="12022"/>
          <a:stretch>
            <a:fillRect/>
          </a:stretch>
        </p:blipFill>
        <p:spPr>
          <a:xfrm>
            <a:off x="13017616" y="1835659"/>
            <a:ext cx="1211569" cy="1065914"/>
          </a:xfrm>
          <a:prstGeom prst="rect">
            <a:avLst/>
          </a:prstGeom>
        </p:spPr>
      </p:pic>
      <p:sp>
        <p:nvSpPr>
          <p:cNvPr id="72" name="TextBox 71">
            <a:extLst>
              <a:ext uri="{FF2B5EF4-FFF2-40B4-BE49-F238E27FC236}">
                <a16:creationId xmlns:a16="http://schemas.microsoft.com/office/drawing/2014/main" id="{750F7270-4075-8DAA-B25E-9D892142E785}"/>
              </a:ext>
            </a:extLst>
          </p:cNvPr>
          <p:cNvSpPr txBox="1"/>
          <p:nvPr/>
        </p:nvSpPr>
        <p:spPr>
          <a:xfrm>
            <a:off x="11779908" y="2951857"/>
            <a:ext cx="5486400" cy="1200329"/>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Reduce smoke exposure </a:t>
            </a:r>
          </a:p>
          <a:p>
            <a:pPr algn="ctr"/>
            <a:r>
              <a:rPr lang="en-US" sz="2400" b="1" dirty="0">
                <a:solidFill>
                  <a:schemeClr val="accent6">
                    <a:lumMod val="75000"/>
                  </a:schemeClr>
                </a:solidFill>
                <a:latin typeface="Tenorite" panose="00000500000000000000" pitchFamily="2" charset="0"/>
              </a:rPr>
              <a:t>or evacuate</a:t>
            </a:r>
          </a:p>
          <a:p>
            <a:pPr algn="ctr"/>
            <a:r>
              <a:rPr lang="en-US" sz="2400" dirty="0">
                <a:solidFill>
                  <a:schemeClr val="accent6">
                    <a:lumMod val="75000"/>
                  </a:schemeClr>
                </a:solidFill>
                <a:latin typeface="Tenorite" panose="00000500000000000000" pitchFamily="2" charset="0"/>
              </a:rPr>
              <a:t>Reduces health risks</a:t>
            </a:r>
          </a:p>
        </p:txBody>
      </p:sp>
      <p:sp>
        <p:nvSpPr>
          <p:cNvPr id="73" name="TextBox 72">
            <a:extLst>
              <a:ext uri="{FF2B5EF4-FFF2-40B4-BE49-F238E27FC236}">
                <a16:creationId xmlns:a16="http://schemas.microsoft.com/office/drawing/2014/main" id="{4FD6FB34-1C14-4328-7578-B9B001E88B0E}"/>
              </a:ext>
            </a:extLst>
          </p:cNvPr>
          <p:cNvSpPr txBox="1"/>
          <p:nvPr/>
        </p:nvSpPr>
        <p:spPr>
          <a:xfrm>
            <a:off x="1287086" y="5666695"/>
            <a:ext cx="6400800" cy="830997"/>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Limit/reduce endless media</a:t>
            </a:r>
          </a:p>
          <a:p>
            <a:pPr algn="ctr"/>
            <a:r>
              <a:rPr lang="en-US" sz="2400" dirty="0">
                <a:solidFill>
                  <a:schemeClr val="accent6">
                    <a:lumMod val="75000"/>
                  </a:schemeClr>
                </a:solidFill>
                <a:latin typeface="Tenorite" panose="00000500000000000000" pitchFamily="2" charset="0"/>
              </a:rPr>
              <a:t>Reduces stress</a:t>
            </a:r>
          </a:p>
        </p:txBody>
      </p:sp>
      <p:pic>
        <p:nvPicPr>
          <p:cNvPr id="74" name="Picture 73">
            <a:extLst>
              <a:ext uri="{FF2B5EF4-FFF2-40B4-BE49-F238E27FC236}">
                <a16:creationId xmlns:a16="http://schemas.microsoft.com/office/drawing/2014/main" id="{2A27A0B2-708E-931F-367D-87F3C2C351DF}"/>
              </a:ext>
            </a:extLst>
          </p:cNvPr>
          <p:cNvPicPr>
            <a:picLocks noChangeAspect="1"/>
          </p:cNvPicPr>
          <p:nvPr/>
        </p:nvPicPr>
        <p:blipFill>
          <a:blip r:embed="rId8">
            <a:duotone>
              <a:schemeClr val="accent6">
                <a:shade val="45000"/>
                <a:satMod val="135000"/>
              </a:schemeClr>
              <a:prstClr val="white"/>
            </a:duotone>
          </a:blip>
          <a:srcRect b="17736"/>
          <a:stretch>
            <a:fillRect/>
          </a:stretch>
        </p:blipFill>
        <p:spPr>
          <a:xfrm>
            <a:off x="3782693" y="4453769"/>
            <a:ext cx="1333862" cy="1097280"/>
          </a:xfrm>
          <a:prstGeom prst="rect">
            <a:avLst/>
          </a:prstGeom>
        </p:spPr>
      </p:pic>
      <p:sp>
        <p:nvSpPr>
          <p:cNvPr id="75" name="TextBox 74">
            <a:extLst>
              <a:ext uri="{FF2B5EF4-FFF2-40B4-BE49-F238E27FC236}">
                <a16:creationId xmlns:a16="http://schemas.microsoft.com/office/drawing/2014/main" id="{DCB32B98-0891-5042-D773-152AA8193958}"/>
              </a:ext>
            </a:extLst>
          </p:cNvPr>
          <p:cNvSpPr txBox="1"/>
          <p:nvPr/>
        </p:nvSpPr>
        <p:spPr>
          <a:xfrm>
            <a:off x="835653" y="8130405"/>
            <a:ext cx="7315200" cy="1569660"/>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Acknowledge and identify feelings </a:t>
            </a:r>
          </a:p>
          <a:p>
            <a:pPr algn="ctr"/>
            <a:r>
              <a:rPr lang="en-US" sz="2400" b="1" i="1" dirty="0">
                <a:solidFill>
                  <a:schemeClr val="accent6">
                    <a:lumMod val="75000"/>
                  </a:schemeClr>
                </a:solidFill>
                <a:latin typeface="Tenorite" panose="00000500000000000000" pitchFamily="2" charset="0"/>
              </a:rPr>
              <a:t>(even constantly changing, or numb feelings)</a:t>
            </a:r>
          </a:p>
          <a:p>
            <a:pPr algn="ctr"/>
            <a:r>
              <a:rPr lang="en-US" sz="2400" dirty="0">
                <a:solidFill>
                  <a:schemeClr val="accent6">
                    <a:lumMod val="75000"/>
                  </a:schemeClr>
                </a:solidFill>
                <a:latin typeface="Tenorite" panose="00000500000000000000" pitchFamily="2" charset="0"/>
              </a:rPr>
              <a:t>Supports processing, self-awareness, relationships, and communicating needs</a:t>
            </a:r>
          </a:p>
        </p:txBody>
      </p:sp>
      <p:pic>
        <p:nvPicPr>
          <p:cNvPr id="76" name="Picture 75">
            <a:extLst>
              <a:ext uri="{FF2B5EF4-FFF2-40B4-BE49-F238E27FC236}">
                <a16:creationId xmlns:a16="http://schemas.microsoft.com/office/drawing/2014/main" id="{4DA1227E-2A40-EDC2-62D2-60E8DB80A244}"/>
              </a:ext>
            </a:extLst>
          </p:cNvPr>
          <p:cNvPicPr>
            <a:picLocks noChangeAspect="1"/>
          </p:cNvPicPr>
          <p:nvPr/>
        </p:nvPicPr>
        <p:blipFill>
          <a:blip r:embed="rId9">
            <a:duotone>
              <a:schemeClr val="accent6">
                <a:shade val="45000"/>
                <a:satMod val="135000"/>
              </a:schemeClr>
              <a:prstClr val="white"/>
            </a:duotone>
          </a:blip>
          <a:srcRect b="15407"/>
          <a:stretch>
            <a:fillRect/>
          </a:stretch>
        </p:blipFill>
        <p:spPr>
          <a:xfrm>
            <a:off x="3801058" y="6920534"/>
            <a:ext cx="1297133" cy="1097280"/>
          </a:xfrm>
          <a:prstGeom prst="rect">
            <a:avLst/>
          </a:prstGeom>
        </p:spPr>
      </p:pic>
      <p:pic>
        <p:nvPicPr>
          <p:cNvPr id="77" name="Picture 76">
            <a:extLst>
              <a:ext uri="{FF2B5EF4-FFF2-40B4-BE49-F238E27FC236}">
                <a16:creationId xmlns:a16="http://schemas.microsoft.com/office/drawing/2014/main" id="{B816B9AE-0DCA-33CC-3BFE-94F30E34EE59}"/>
              </a:ext>
            </a:extLst>
          </p:cNvPr>
          <p:cNvPicPr>
            <a:picLocks noChangeAspect="1"/>
          </p:cNvPicPr>
          <p:nvPr/>
        </p:nvPicPr>
        <p:blipFill>
          <a:blip r:embed="rId10">
            <a:duotone>
              <a:schemeClr val="accent6">
                <a:shade val="45000"/>
                <a:satMod val="135000"/>
              </a:schemeClr>
              <a:prstClr val="white"/>
            </a:duotone>
          </a:blip>
          <a:srcRect b="22857"/>
          <a:stretch>
            <a:fillRect/>
          </a:stretch>
        </p:blipFill>
        <p:spPr>
          <a:xfrm>
            <a:off x="12673349" y="6941095"/>
            <a:ext cx="1422398" cy="1097280"/>
          </a:xfrm>
          <a:prstGeom prst="rect">
            <a:avLst/>
          </a:prstGeom>
        </p:spPr>
      </p:pic>
      <p:sp>
        <p:nvSpPr>
          <p:cNvPr id="78" name="TextBox 77">
            <a:extLst>
              <a:ext uri="{FF2B5EF4-FFF2-40B4-BE49-F238E27FC236}">
                <a16:creationId xmlns:a16="http://schemas.microsoft.com/office/drawing/2014/main" id="{B3DA08A1-F1DC-5E89-EFAE-9AF93BB84D4A}"/>
              </a:ext>
            </a:extLst>
          </p:cNvPr>
          <p:cNvSpPr txBox="1"/>
          <p:nvPr/>
        </p:nvSpPr>
        <p:spPr>
          <a:xfrm>
            <a:off x="9626600" y="8130405"/>
            <a:ext cx="7315200" cy="1569660"/>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Recognize that many responses are normal, but know when to seek help (and seek help early).</a:t>
            </a:r>
          </a:p>
          <a:p>
            <a:pPr algn="ctr"/>
            <a:r>
              <a:rPr lang="en-US" sz="2400" dirty="0">
                <a:solidFill>
                  <a:schemeClr val="accent6">
                    <a:lumMod val="75000"/>
                  </a:schemeClr>
                </a:solidFill>
                <a:latin typeface="Tenorite" panose="00000500000000000000" pitchFamily="2" charset="0"/>
              </a:rPr>
              <a:t>It’s normal to be okay and</a:t>
            </a:r>
            <a:r>
              <a:rPr lang="en-US" sz="2400" i="1" dirty="0">
                <a:solidFill>
                  <a:schemeClr val="accent6">
                    <a:lumMod val="75000"/>
                  </a:schemeClr>
                </a:solidFill>
                <a:latin typeface="Tenorite" panose="00000500000000000000" pitchFamily="2" charset="0"/>
              </a:rPr>
              <a:t> </a:t>
            </a:r>
          </a:p>
          <a:p>
            <a:pPr algn="ctr"/>
            <a:r>
              <a:rPr lang="en-US" sz="2400" dirty="0">
                <a:solidFill>
                  <a:schemeClr val="accent6">
                    <a:lumMod val="75000"/>
                  </a:schemeClr>
                </a:solidFill>
                <a:latin typeface="Tenorite" panose="00000500000000000000" pitchFamily="2" charset="0"/>
              </a:rPr>
              <a:t>not okay later.</a:t>
            </a:r>
          </a:p>
        </p:txBody>
      </p:sp>
      <p:pic>
        <p:nvPicPr>
          <p:cNvPr id="79" name="Picture 78">
            <a:extLst>
              <a:ext uri="{FF2B5EF4-FFF2-40B4-BE49-F238E27FC236}">
                <a16:creationId xmlns:a16="http://schemas.microsoft.com/office/drawing/2014/main" id="{16265E67-4051-6872-5637-8DD2A515F11B}"/>
              </a:ext>
            </a:extLst>
          </p:cNvPr>
          <p:cNvPicPr>
            <a:picLocks noChangeAspect="1"/>
          </p:cNvPicPr>
          <p:nvPr/>
        </p:nvPicPr>
        <p:blipFill>
          <a:blip r:embed="rId11">
            <a:duotone>
              <a:schemeClr val="accent6">
                <a:shade val="45000"/>
                <a:satMod val="135000"/>
              </a:schemeClr>
              <a:prstClr val="white"/>
            </a:duotone>
            <a:extLst>
              <a:ext uri="{BEBA8EAE-BF5A-486C-A8C5-ECC9F3942E4B}">
                <a14:imgProps xmlns:a14="http://schemas.microsoft.com/office/drawing/2010/main">
                  <a14:imgLayer r:embed="rId12">
                    <a14:imgEffect>
                      <a14:sharpenSoften amount="25000"/>
                    </a14:imgEffect>
                    <a14:imgEffect>
                      <a14:brightnessContrast bright="-40000"/>
                    </a14:imgEffect>
                  </a14:imgLayer>
                </a14:imgProps>
              </a:ext>
            </a:extLst>
          </a:blip>
          <a:stretch>
            <a:fillRect/>
          </a:stretch>
        </p:blipFill>
        <p:spPr>
          <a:xfrm>
            <a:off x="14292017" y="1496181"/>
            <a:ext cx="698565" cy="772833"/>
          </a:xfrm>
          <a:prstGeom prst="rect">
            <a:avLst/>
          </a:prstGeom>
        </p:spPr>
      </p:pic>
    </p:spTree>
    <p:extLst>
      <p:ext uri="{BB962C8B-B14F-4D97-AF65-F5344CB8AC3E}">
        <p14:creationId xmlns:p14="http://schemas.microsoft.com/office/powerpoint/2010/main" val="128505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7"/>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p:bldP spid="68" grpId="0"/>
      <p:bldP spid="72" grpId="0"/>
      <p:bldP spid="73" grpId="0"/>
      <p:bldP spid="75" grpId="0"/>
      <p:bldP spid="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5BEFE-E0E2-C79B-87E6-F9C92B3F6364}"/>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04EFD17-D282-2774-18D5-A5D0E298FA78}"/>
              </a:ext>
            </a:extLst>
          </p:cNvPr>
          <p:cNvSpPr>
            <a:spLocks noGrp="1"/>
          </p:cNvSpPr>
          <p:nvPr>
            <p:ph type="sldNum" sz="quarter" idx="12"/>
          </p:nvPr>
        </p:nvSpPr>
        <p:spPr>
          <a:xfrm>
            <a:off x="15748003" y="9637224"/>
            <a:ext cx="2133600" cy="365125"/>
          </a:xfrm>
        </p:spPr>
        <p:txBody>
          <a:bodyPr/>
          <a:lstStyle/>
          <a:p>
            <a:pPr>
              <a:defRPr/>
            </a:pPr>
            <a:fld id="{6D22F896-40B5-4ADD-8801-0D06FADFA095}" type="slidenum">
              <a:rPr lang="en-US" sz="1000">
                <a:solidFill>
                  <a:srgbClr val="000000"/>
                </a:solidFill>
                <a:latin typeface="Calibri" panose="020F0502020204030204"/>
              </a:rPr>
              <a:pPr>
                <a:defRPr/>
              </a:pPr>
              <a:t>10</a:t>
            </a:fld>
            <a:endParaRPr lang="en-US" sz="10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40E7625A-634D-34C1-26E9-469B661F4DCD}"/>
              </a:ext>
            </a:extLst>
          </p:cNvPr>
          <p:cNvSpPr txBox="1"/>
          <p:nvPr/>
        </p:nvSpPr>
        <p:spPr>
          <a:xfrm>
            <a:off x="482600" y="508624"/>
            <a:ext cx="16992600" cy="844911"/>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chemeClr val="accent2">
                    <a:lumMod val="50000"/>
                  </a:schemeClr>
                </a:solidFill>
                <a:latin typeface="Tenorite" panose="00000500000000000000" pitchFamily="2" charset="0"/>
                <a:ea typeface="The Youngest Serif"/>
                <a:cs typeface="The Youngest Serif"/>
                <a:sym typeface="The Youngest Serif"/>
              </a:rPr>
              <a:t>After a fire: </a:t>
            </a:r>
          </a:p>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What can I do to protect my mental health in the long term?</a:t>
            </a:r>
          </a:p>
        </p:txBody>
      </p:sp>
      <p:sp>
        <p:nvSpPr>
          <p:cNvPr id="2" name="TextBox 1">
            <a:extLst>
              <a:ext uri="{FF2B5EF4-FFF2-40B4-BE49-F238E27FC236}">
                <a16:creationId xmlns:a16="http://schemas.microsoft.com/office/drawing/2014/main" id="{957B2076-867E-DA39-7337-5E1E70C1B1EB}"/>
              </a:ext>
            </a:extLst>
          </p:cNvPr>
          <p:cNvSpPr txBox="1"/>
          <p:nvPr/>
        </p:nvSpPr>
        <p:spPr>
          <a:xfrm>
            <a:off x="5029223" y="1522016"/>
            <a:ext cx="7772399" cy="523220"/>
          </a:xfrm>
          <a:prstGeom prst="rect">
            <a:avLst/>
          </a:prstGeom>
          <a:noFill/>
        </p:spPr>
        <p:txBody>
          <a:bodyPr wrap="square">
            <a:spAutoFit/>
          </a:bodyPr>
          <a:lstStyle/>
          <a:p>
            <a:pPr algn="ctr"/>
            <a:r>
              <a:rPr lang="en-US" sz="2800" b="1" dirty="0">
                <a:solidFill>
                  <a:schemeClr val="accent6">
                    <a:lumMod val="75000"/>
                  </a:schemeClr>
                </a:solidFill>
                <a:latin typeface="Tenorite" panose="00000500000000000000" pitchFamily="2" charset="0"/>
              </a:rPr>
              <a:t>All of the strategies on the </a:t>
            </a:r>
            <a:r>
              <a:rPr lang="en-US" sz="2800" b="1" u="sng" dirty="0">
                <a:solidFill>
                  <a:schemeClr val="accent6">
                    <a:lumMod val="75000"/>
                  </a:schemeClr>
                </a:solidFill>
                <a:latin typeface="Tenorite" panose="00000500000000000000" pitchFamily="2" charset="0"/>
              </a:rPr>
              <a:t>previous</a:t>
            </a:r>
            <a:r>
              <a:rPr lang="en-US" sz="2800" b="1" dirty="0">
                <a:solidFill>
                  <a:schemeClr val="accent6">
                    <a:lumMod val="75000"/>
                  </a:schemeClr>
                </a:solidFill>
                <a:latin typeface="Tenorite" panose="00000500000000000000" pitchFamily="2" charset="0"/>
              </a:rPr>
              <a:t> page, </a:t>
            </a:r>
            <a:r>
              <a:rPr lang="en-US" sz="2800" b="1" i="1" dirty="0">
                <a:solidFill>
                  <a:schemeClr val="accent1">
                    <a:lumMod val="75000"/>
                  </a:schemeClr>
                </a:solidFill>
                <a:latin typeface="Tenorite" panose="00000500000000000000" pitchFamily="2" charset="0"/>
              </a:rPr>
              <a:t>PLUS</a:t>
            </a:r>
            <a:r>
              <a:rPr lang="en-US" sz="2800" b="1" dirty="0">
                <a:solidFill>
                  <a:schemeClr val="accent6">
                    <a:lumMod val="75000"/>
                  </a:schemeClr>
                </a:solidFill>
                <a:latin typeface="Tenorite" panose="00000500000000000000" pitchFamily="2" charset="0"/>
              </a:rPr>
              <a:t>: </a:t>
            </a:r>
          </a:p>
        </p:txBody>
      </p:sp>
      <p:pic>
        <p:nvPicPr>
          <p:cNvPr id="3" name="Picture 2">
            <a:extLst>
              <a:ext uri="{FF2B5EF4-FFF2-40B4-BE49-F238E27FC236}">
                <a16:creationId xmlns:a16="http://schemas.microsoft.com/office/drawing/2014/main" id="{15A68706-0987-126B-51E2-2EB1F5BCEDB3}"/>
              </a:ext>
            </a:extLst>
          </p:cNvPr>
          <p:cNvPicPr>
            <a:picLocks noChangeAspect="1"/>
          </p:cNvPicPr>
          <p:nvPr/>
        </p:nvPicPr>
        <p:blipFill>
          <a:blip r:embed="rId3">
            <a:duotone>
              <a:schemeClr val="accent6">
                <a:shade val="45000"/>
                <a:satMod val="135000"/>
              </a:schemeClr>
              <a:prstClr val="white"/>
            </a:duotone>
          </a:blip>
          <a:srcRect b="24518"/>
          <a:stretch>
            <a:fillRect/>
          </a:stretch>
        </p:blipFill>
        <p:spPr>
          <a:xfrm>
            <a:off x="2257873" y="2258261"/>
            <a:ext cx="1453691" cy="1097280"/>
          </a:xfrm>
          <a:prstGeom prst="rect">
            <a:avLst/>
          </a:prstGeom>
        </p:spPr>
      </p:pic>
      <p:sp>
        <p:nvSpPr>
          <p:cNvPr id="5" name="TextBox 4">
            <a:extLst>
              <a:ext uri="{FF2B5EF4-FFF2-40B4-BE49-F238E27FC236}">
                <a16:creationId xmlns:a16="http://schemas.microsoft.com/office/drawing/2014/main" id="{FC1E2C92-46DB-4EC3-CD15-083F4716DBB6}"/>
              </a:ext>
            </a:extLst>
          </p:cNvPr>
          <p:cNvSpPr txBox="1"/>
          <p:nvPr/>
        </p:nvSpPr>
        <p:spPr>
          <a:xfrm>
            <a:off x="228600" y="3359172"/>
            <a:ext cx="5669280" cy="3046988"/>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Communicating stories and experiences</a:t>
            </a:r>
            <a:endParaRPr lang="en-US" sz="2400" b="1" i="1" dirty="0">
              <a:solidFill>
                <a:schemeClr val="accent6">
                  <a:lumMod val="75000"/>
                </a:schemeClr>
              </a:solidFill>
              <a:latin typeface="Tenorite" panose="00000500000000000000" pitchFamily="2" charset="0"/>
            </a:endParaRPr>
          </a:p>
          <a:p>
            <a:pPr algn="ctr"/>
            <a:r>
              <a:rPr lang="en-US" sz="2400" dirty="0">
                <a:solidFill>
                  <a:schemeClr val="accent6">
                    <a:lumMod val="75000"/>
                  </a:schemeClr>
                </a:solidFill>
                <a:latin typeface="Tenorite" panose="00000500000000000000" pitchFamily="2" charset="0"/>
              </a:rPr>
              <a:t>It helps you process, grow, and understand yourself and your experiences, while grounding you in the present moment to function. Find the ears and groups who will listen and from whom you can also learn.</a:t>
            </a:r>
          </a:p>
        </p:txBody>
      </p:sp>
      <p:sp>
        <p:nvSpPr>
          <p:cNvPr id="7" name="TextBox 6">
            <a:extLst>
              <a:ext uri="{FF2B5EF4-FFF2-40B4-BE49-F238E27FC236}">
                <a16:creationId xmlns:a16="http://schemas.microsoft.com/office/drawing/2014/main" id="{E030AF6D-0632-6E04-9851-6217B061DD45}"/>
              </a:ext>
            </a:extLst>
          </p:cNvPr>
          <p:cNvSpPr txBox="1"/>
          <p:nvPr/>
        </p:nvSpPr>
        <p:spPr>
          <a:xfrm>
            <a:off x="6070600" y="3360929"/>
            <a:ext cx="5669280" cy="2308324"/>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Community and social support </a:t>
            </a:r>
          </a:p>
          <a:p>
            <a:pPr algn="ctr"/>
            <a:r>
              <a:rPr lang="en-US" sz="2400" dirty="0">
                <a:solidFill>
                  <a:schemeClr val="accent6">
                    <a:lumMod val="75000"/>
                  </a:schemeClr>
                </a:solidFill>
                <a:latin typeface="Tenorite" panose="00000500000000000000" pitchFamily="2" charset="0"/>
              </a:rPr>
              <a:t>Receiving and providing support. </a:t>
            </a:r>
          </a:p>
          <a:p>
            <a:pPr algn="ctr"/>
            <a:r>
              <a:rPr lang="en-US" sz="2400" dirty="0">
                <a:solidFill>
                  <a:schemeClr val="accent6">
                    <a:lumMod val="75000"/>
                  </a:schemeClr>
                </a:solidFill>
                <a:latin typeface="Tenorite" panose="00000500000000000000" pitchFamily="2" charset="0"/>
              </a:rPr>
              <a:t>Social, family, peer, neighbor, faith, or related connections. Everyone’s recovery path is different, with setbacks and better days.</a:t>
            </a:r>
          </a:p>
        </p:txBody>
      </p:sp>
      <p:pic>
        <p:nvPicPr>
          <p:cNvPr id="8" name="Picture 7">
            <a:extLst>
              <a:ext uri="{FF2B5EF4-FFF2-40B4-BE49-F238E27FC236}">
                <a16:creationId xmlns:a16="http://schemas.microsoft.com/office/drawing/2014/main" id="{A512344A-8CD9-CAD0-3847-009D65421452}"/>
              </a:ext>
            </a:extLst>
          </p:cNvPr>
          <p:cNvPicPr>
            <a:picLocks noChangeAspect="1"/>
          </p:cNvPicPr>
          <p:nvPr/>
        </p:nvPicPr>
        <p:blipFill>
          <a:blip r:embed="rId4">
            <a:duotone>
              <a:schemeClr val="accent6">
                <a:shade val="45000"/>
                <a:satMod val="135000"/>
              </a:schemeClr>
              <a:prstClr val="white"/>
            </a:duotone>
          </a:blip>
          <a:srcRect b="16846"/>
          <a:stretch>
            <a:fillRect/>
          </a:stretch>
        </p:blipFill>
        <p:spPr>
          <a:xfrm>
            <a:off x="8321117" y="2213717"/>
            <a:ext cx="1319575" cy="1097280"/>
          </a:xfrm>
          <a:prstGeom prst="rect">
            <a:avLst/>
          </a:prstGeom>
        </p:spPr>
      </p:pic>
      <p:sp>
        <p:nvSpPr>
          <p:cNvPr id="9" name="TextBox 8">
            <a:extLst>
              <a:ext uri="{FF2B5EF4-FFF2-40B4-BE49-F238E27FC236}">
                <a16:creationId xmlns:a16="http://schemas.microsoft.com/office/drawing/2014/main" id="{78BF1F73-0C6C-302A-6186-7F2D1DD1FEDA}"/>
              </a:ext>
            </a:extLst>
          </p:cNvPr>
          <p:cNvSpPr txBox="1"/>
          <p:nvPr/>
        </p:nvSpPr>
        <p:spPr>
          <a:xfrm>
            <a:off x="11912600" y="3359172"/>
            <a:ext cx="5669280" cy="2677656"/>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Look for positives, what you can look forward to, and practice </a:t>
            </a:r>
            <a:r>
              <a:rPr lang="en-GB" sz="2400" b="1" dirty="0">
                <a:solidFill>
                  <a:schemeClr val="accent6">
                    <a:lumMod val="75000"/>
                  </a:schemeClr>
                </a:solidFill>
                <a:latin typeface="Tenorite" panose="00000500000000000000" pitchFamily="2" charset="0"/>
              </a:rPr>
              <a:t>gratitude when it feels possible</a:t>
            </a:r>
            <a:endParaRPr lang="en-US" sz="2400" b="1" dirty="0">
              <a:solidFill>
                <a:schemeClr val="accent6">
                  <a:lumMod val="75000"/>
                </a:schemeClr>
              </a:solidFill>
              <a:latin typeface="Tenorite" panose="00000500000000000000" pitchFamily="2" charset="0"/>
            </a:endParaRPr>
          </a:p>
          <a:p>
            <a:pPr algn="ctr"/>
            <a:r>
              <a:rPr lang="en-US" sz="2400" dirty="0">
                <a:solidFill>
                  <a:schemeClr val="accent6">
                    <a:lumMod val="75000"/>
                  </a:schemeClr>
                </a:solidFill>
                <a:latin typeface="Tenorite" panose="00000500000000000000" pitchFamily="2" charset="0"/>
              </a:rPr>
              <a:t>“</a:t>
            </a:r>
            <a:r>
              <a:rPr lang="en-US" sz="2400" i="1" dirty="0">
                <a:solidFill>
                  <a:schemeClr val="accent6">
                    <a:lumMod val="75000"/>
                  </a:schemeClr>
                </a:solidFill>
                <a:latin typeface="Tenorite" panose="00000500000000000000" pitchFamily="2" charset="0"/>
              </a:rPr>
              <a:t>This situation is hard, but I’m grateful for my family, who welcomed me into their home. I look forward to seeing my teachers when school opens again</a:t>
            </a:r>
            <a:r>
              <a:rPr lang="en-US" sz="2400" dirty="0">
                <a:solidFill>
                  <a:schemeClr val="accent6">
                    <a:lumMod val="75000"/>
                  </a:schemeClr>
                </a:solidFill>
                <a:latin typeface="Tenorite" panose="00000500000000000000" pitchFamily="2" charset="0"/>
              </a:rPr>
              <a:t>.”</a:t>
            </a:r>
          </a:p>
        </p:txBody>
      </p:sp>
      <p:pic>
        <p:nvPicPr>
          <p:cNvPr id="10" name="Picture 9">
            <a:extLst>
              <a:ext uri="{FF2B5EF4-FFF2-40B4-BE49-F238E27FC236}">
                <a16:creationId xmlns:a16="http://schemas.microsoft.com/office/drawing/2014/main" id="{946F073D-AB4C-292B-32E0-0F60F1C16654}"/>
              </a:ext>
            </a:extLst>
          </p:cNvPr>
          <p:cNvPicPr>
            <a:picLocks noChangeAspect="1"/>
          </p:cNvPicPr>
          <p:nvPr/>
        </p:nvPicPr>
        <p:blipFill>
          <a:blip r:embed="rId5">
            <a:duotone>
              <a:schemeClr val="accent6">
                <a:shade val="45000"/>
                <a:satMod val="135000"/>
              </a:schemeClr>
              <a:prstClr val="white"/>
            </a:duotone>
          </a:blip>
          <a:srcRect b="15155"/>
          <a:stretch>
            <a:fillRect/>
          </a:stretch>
        </p:blipFill>
        <p:spPr>
          <a:xfrm>
            <a:off x="14216377" y="2261892"/>
            <a:ext cx="1293269" cy="1097280"/>
          </a:xfrm>
          <a:prstGeom prst="rect">
            <a:avLst/>
          </a:prstGeom>
        </p:spPr>
      </p:pic>
      <p:sp>
        <p:nvSpPr>
          <p:cNvPr id="11" name="TextBox 10">
            <a:extLst>
              <a:ext uri="{FF2B5EF4-FFF2-40B4-BE49-F238E27FC236}">
                <a16:creationId xmlns:a16="http://schemas.microsoft.com/office/drawing/2014/main" id="{DECCB089-A705-8F64-158C-7E65CAE9FFB5}"/>
              </a:ext>
            </a:extLst>
          </p:cNvPr>
          <p:cNvSpPr txBox="1"/>
          <p:nvPr/>
        </p:nvSpPr>
        <p:spPr>
          <a:xfrm>
            <a:off x="4097890" y="7473203"/>
            <a:ext cx="2743200" cy="1569660"/>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Nature </a:t>
            </a:r>
          </a:p>
          <a:p>
            <a:pPr algn="ctr"/>
            <a:r>
              <a:rPr lang="en-US" sz="2400" b="1" dirty="0">
                <a:solidFill>
                  <a:schemeClr val="accent6">
                    <a:lumMod val="75000"/>
                  </a:schemeClr>
                </a:solidFill>
                <a:latin typeface="Tenorite" panose="00000500000000000000" pitchFamily="2" charset="0"/>
              </a:rPr>
              <a:t>(when it’s safe)</a:t>
            </a:r>
          </a:p>
          <a:p>
            <a:pPr algn="ctr"/>
            <a:r>
              <a:rPr lang="en-US" sz="2400" dirty="0">
                <a:solidFill>
                  <a:schemeClr val="accent6">
                    <a:lumMod val="75000"/>
                  </a:schemeClr>
                </a:solidFill>
                <a:latin typeface="Tenorite" panose="00000500000000000000" pitchFamily="2" charset="0"/>
              </a:rPr>
              <a:t>Outdoors, gardens, ocean/lakes, trees</a:t>
            </a:r>
          </a:p>
        </p:txBody>
      </p:sp>
      <p:sp>
        <p:nvSpPr>
          <p:cNvPr id="12" name="TextBox 11">
            <a:extLst>
              <a:ext uri="{FF2B5EF4-FFF2-40B4-BE49-F238E27FC236}">
                <a16:creationId xmlns:a16="http://schemas.microsoft.com/office/drawing/2014/main" id="{CBFB3233-6765-9804-D6AD-9961763DE018}"/>
              </a:ext>
            </a:extLst>
          </p:cNvPr>
          <p:cNvSpPr txBox="1"/>
          <p:nvPr/>
        </p:nvSpPr>
        <p:spPr>
          <a:xfrm>
            <a:off x="660423" y="7473204"/>
            <a:ext cx="2743200" cy="1569660"/>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Exercise</a:t>
            </a:r>
          </a:p>
          <a:p>
            <a:pPr algn="ctr"/>
            <a:r>
              <a:rPr lang="en-US" sz="2400" dirty="0">
                <a:solidFill>
                  <a:schemeClr val="accent6">
                    <a:lumMod val="75000"/>
                  </a:schemeClr>
                </a:solidFill>
                <a:latin typeface="Tenorite" panose="00000500000000000000" pitchFamily="2" charset="0"/>
              </a:rPr>
              <a:t>Moving your body improves mental health</a:t>
            </a:r>
          </a:p>
        </p:txBody>
      </p:sp>
      <p:sp>
        <p:nvSpPr>
          <p:cNvPr id="13" name="TextBox 12">
            <a:extLst>
              <a:ext uri="{FF2B5EF4-FFF2-40B4-BE49-F238E27FC236}">
                <a16:creationId xmlns:a16="http://schemas.microsoft.com/office/drawing/2014/main" id="{2B2C195F-2368-4DC6-9510-1E1F7DF90C58}"/>
              </a:ext>
            </a:extLst>
          </p:cNvPr>
          <p:cNvSpPr txBox="1"/>
          <p:nvPr/>
        </p:nvSpPr>
        <p:spPr>
          <a:xfrm>
            <a:off x="14410290" y="7350093"/>
            <a:ext cx="3031065" cy="2677656"/>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Using your hands and being creative</a:t>
            </a:r>
          </a:p>
          <a:p>
            <a:pPr algn="ctr"/>
            <a:r>
              <a:rPr lang="en-US" sz="2400" dirty="0">
                <a:solidFill>
                  <a:schemeClr val="accent6">
                    <a:lumMod val="75000"/>
                  </a:schemeClr>
                </a:solidFill>
                <a:latin typeface="Tenorite" panose="00000500000000000000" pitchFamily="2" charset="0"/>
              </a:rPr>
              <a:t>Cook, journal, draw, touch, garden, pet animals, play, bounce a basketball, etc. </a:t>
            </a:r>
          </a:p>
        </p:txBody>
      </p:sp>
      <p:sp>
        <p:nvSpPr>
          <p:cNvPr id="14" name="TextBox 13">
            <a:extLst>
              <a:ext uri="{FF2B5EF4-FFF2-40B4-BE49-F238E27FC236}">
                <a16:creationId xmlns:a16="http://schemas.microsoft.com/office/drawing/2014/main" id="{FEC5D726-4EF8-1C16-51DC-FABA1F57E9D0}"/>
              </a:ext>
            </a:extLst>
          </p:cNvPr>
          <p:cNvSpPr txBox="1"/>
          <p:nvPr/>
        </p:nvSpPr>
        <p:spPr>
          <a:xfrm>
            <a:off x="10972824" y="7473204"/>
            <a:ext cx="2743200" cy="2308324"/>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Therapy</a:t>
            </a:r>
          </a:p>
          <a:p>
            <a:pPr algn="ctr"/>
            <a:r>
              <a:rPr lang="en-US" sz="2400" dirty="0">
                <a:solidFill>
                  <a:schemeClr val="accent6">
                    <a:lumMod val="75000"/>
                  </a:schemeClr>
                </a:solidFill>
                <a:latin typeface="Tenorite" panose="00000500000000000000" pitchFamily="2" charset="0"/>
              </a:rPr>
              <a:t>When you need it or to manage your mental health proactively before you need support.</a:t>
            </a:r>
          </a:p>
        </p:txBody>
      </p:sp>
      <p:pic>
        <p:nvPicPr>
          <p:cNvPr id="15" name="Picture 14">
            <a:extLst>
              <a:ext uri="{FF2B5EF4-FFF2-40B4-BE49-F238E27FC236}">
                <a16:creationId xmlns:a16="http://schemas.microsoft.com/office/drawing/2014/main" id="{FFE0F7F4-A9C6-86FB-E651-2CAF66BF958D}"/>
              </a:ext>
            </a:extLst>
          </p:cNvPr>
          <p:cNvPicPr>
            <a:picLocks noChangeAspect="1"/>
          </p:cNvPicPr>
          <p:nvPr/>
        </p:nvPicPr>
        <p:blipFill>
          <a:blip r:embed="rId6">
            <a:duotone>
              <a:schemeClr val="accent6">
                <a:shade val="45000"/>
                <a:satMod val="135000"/>
              </a:schemeClr>
              <a:prstClr val="white"/>
            </a:duotone>
          </a:blip>
          <a:srcRect b="14828"/>
          <a:stretch>
            <a:fillRect/>
          </a:stretch>
        </p:blipFill>
        <p:spPr>
          <a:xfrm>
            <a:off x="1315108" y="6340250"/>
            <a:ext cx="1288315" cy="1097280"/>
          </a:xfrm>
          <a:prstGeom prst="rect">
            <a:avLst/>
          </a:prstGeom>
        </p:spPr>
      </p:pic>
      <p:pic>
        <p:nvPicPr>
          <p:cNvPr id="16" name="Picture 15">
            <a:extLst>
              <a:ext uri="{FF2B5EF4-FFF2-40B4-BE49-F238E27FC236}">
                <a16:creationId xmlns:a16="http://schemas.microsoft.com/office/drawing/2014/main" id="{1DB6AF85-EA80-CF3B-11D6-49C735A63B72}"/>
              </a:ext>
            </a:extLst>
          </p:cNvPr>
          <p:cNvPicPr>
            <a:picLocks noChangeAspect="1"/>
          </p:cNvPicPr>
          <p:nvPr/>
        </p:nvPicPr>
        <p:blipFill>
          <a:blip r:embed="rId7">
            <a:duotone>
              <a:schemeClr val="accent6">
                <a:shade val="45000"/>
                <a:satMod val="135000"/>
              </a:schemeClr>
              <a:prstClr val="white"/>
            </a:duotone>
          </a:blip>
          <a:srcRect b="16476"/>
          <a:stretch>
            <a:fillRect/>
          </a:stretch>
        </p:blipFill>
        <p:spPr>
          <a:xfrm>
            <a:off x="4794462" y="6340250"/>
            <a:ext cx="1313731" cy="1097280"/>
          </a:xfrm>
          <a:prstGeom prst="rect">
            <a:avLst/>
          </a:prstGeom>
        </p:spPr>
      </p:pic>
      <p:pic>
        <p:nvPicPr>
          <p:cNvPr id="17" name="Picture 16">
            <a:extLst>
              <a:ext uri="{FF2B5EF4-FFF2-40B4-BE49-F238E27FC236}">
                <a16:creationId xmlns:a16="http://schemas.microsoft.com/office/drawing/2014/main" id="{C2BB834F-43E6-B4D9-1961-AA31CDB8EB75}"/>
              </a:ext>
            </a:extLst>
          </p:cNvPr>
          <p:cNvPicPr>
            <a:picLocks noChangeAspect="1"/>
          </p:cNvPicPr>
          <p:nvPr/>
        </p:nvPicPr>
        <p:blipFill>
          <a:blip r:embed="rId8">
            <a:duotone>
              <a:schemeClr val="accent6">
                <a:shade val="45000"/>
                <a:satMod val="135000"/>
              </a:schemeClr>
              <a:prstClr val="white"/>
            </a:duotone>
            <a:extLst>
              <a:ext uri="{BEBA8EAE-BF5A-486C-A8C5-ECC9F3942E4B}">
                <a14:imgProps xmlns:a14="http://schemas.microsoft.com/office/drawing/2010/main">
                  <a14:imgLayer r:embed="rId9">
                    <a14:imgEffect>
                      <a14:brightnessContrast bright="40000"/>
                    </a14:imgEffect>
                  </a14:imgLayer>
                </a14:imgProps>
              </a:ext>
            </a:extLst>
          </a:blip>
          <a:srcRect t="2039" b="44323"/>
          <a:stretch>
            <a:fillRect/>
          </a:stretch>
        </p:blipFill>
        <p:spPr>
          <a:xfrm>
            <a:off x="11412173" y="6340250"/>
            <a:ext cx="2045683" cy="1097280"/>
          </a:xfrm>
          <a:prstGeom prst="rect">
            <a:avLst/>
          </a:prstGeom>
        </p:spPr>
      </p:pic>
      <p:pic>
        <p:nvPicPr>
          <p:cNvPr id="18" name="Picture 17">
            <a:extLst>
              <a:ext uri="{FF2B5EF4-FFF2-40B4-BE49-F238E27FC236}">
                <a16:creationId xmlns:a16="http://schemas.microsoft.com/office/drawing/2014/main" id="{AC1E0A06-B2AF-43A3-64ED-1088C82C6FB5}"/>
              </a:ext>
            </a:extLst>
          </p:cNvPr>
          <p:cNvPicPr>
            <a:picLocks noChangeAspect="1"/>
          </p:cNvPicPr>
          <p:nvPr/>
        </p:nvPicPr>
        <p:blipFill>
          <a:blip r:embed="rId10">
            <a:duotone>
              <a:schemeClr val="accent6">
                <a:shade val="45000"/>
                <a:satMod val="135000"/>
              </a:schemeClr>
              <a:prstClr val="white"/>
            </a:duotone>
          </a:blip>
          <a:srcRect b="28543"/>
          <a:stretch>
            <a:fillRect/>
          </a:stretch>
        </p:blipFill>
        <p:spPr>
          <a:xfrm>
            <a:off x="15227509" y="6340250"/>
            <a:ext cx="1535572" cy="1097280"/>
          </a:xfrm>
          <a:prstGeom prst="rect">
            <a:avLst/>
          </a:prstGeom>
        </p:spPr>
      </p:pic>
      <p:sp>
        <p:nvSpPr>
          <p:cNvPr id="19" name="TextBox 18">
            <a:extLst>
              <a:ext uri="{FF2B5EF4-FFF2-40B4-BE49-F238E27FC236}">
                <a16:creationId xmlns:a16="http://schemas.microsoft.com/office/drawing/2014/main" id="{F7E9E089-D9CB-A5C2-293A-B1CC63760298}"/>
              </a:ext>
            </a:extLst>
          </p:cNvPr>
          <p:cNvSpPr txBox="1"/>
          <p:nvPr/>
        </p:nvSpPr>
        <p:spPr>
          <a:xfrm>
            <a:off x="7535357" y="7473204"/>
            <a:ext cx="2743200" cy="1569660"/>
          </a:xfrm>
          <a:prstGeom prst="rect">
            <a:avLst/>
          </a:prstGeom>
          <a:noFill/>
        </p:spPr>
        <p:txBody>
          <a:bodyPr wrap="square" rtlCol="0">
            <a:spAutoFit/>
          </a:bodyPr>
          <a:lstStyle/>
          <a:p>
            <a:pPr algn="ctr"/>
            <a:r>
              <a:rPr lang="en-US" sz="2400" b="1" dirty="0">
                <a:solidFill>
                  <a:schemeClr val="accent6">
                    <a:lumMod val="75000"/>
                  </a:schemeClr>
                </a:solidFill>
                <a:latin typeface="Tenorite" panose="00000500000000000000" pitchFamily="2" charset="0"/>
              </a:rPr>
              <a:t>Mindfulness &amp;</a:t>
            </a:r>
          </a:p>
          <a:p>
            <a:pPr algn="ctr"/>
            <a:r>
              <a:rPr lang="en-US" sz="2400" b="1" dirty="0">
                <a:solidFill>
                  <a:schemeClr val="accent6">
                    <a:lumMod val="75000"/>
                  </a:schemeClr>
                </a:solidFill>
                <a:latin typeface="Tenorite" panose="00000500000000000000" pitchFamily="2" charset="0"/>
              </a:rPr>
              <a:t>Spirituality</a:t>
            </a:r>
          </a:p>
          <a:p>
            <a:pPr algn="ctr"/>
            <a:r>
              <a:rPr lang="en-US" sz="2400" dirty="0">
                <a:solidFill>
                  <a:schemeClr val="accent6">
                    <a:lumMod val="75000"/>
                  </a:schemeClr>
                </a:solidFill>
                <a:latin typeface="Tenorite" panose="00000500000000000000" pitchFamily="2" charset="0"/>
              </a:rPr>
              <a:t>Being present, instilling peace</a:t>
            </a:r>
          </a:p>
        </p:txBody>
      </p:sp>
      <p:pic>
        <p:nvPicPr>
          <p:cNvPr id="20" name="Picture 19">
            <a:extLst>
              <a:ext uri="{FF2B5EF4-FFF2-40B4-BE49-F238E27FC236}">
                <a16:creationId xmlns:a16="http://schemas.microsoft.com/office/drawing/2014/main" id="{EA719393-00BE-90F9-89B2-747425827D62}"/>
              </a:ext>
            </a:extLst>
          </p:cNvPr>
          <p:cNvPicPr>
            <a:picLocks noChangeAspect="1"/>
          </p:cNvPicPr>
          <p:nvPr/>
        </p:nvPicPr>
        <p:blipFill>
          <a:blip r:embed="rId11">
            <a:duotone>
              <a:schemeClr val="accent6">
                <a:shade val="45000"/>
                <a:satMod val="135000"/>
              </a:schemeClr>
              <a:prstClr val="white"/>
            </a:duotone>
          </a:blip>
          <a:srcRect b="14485"/>
          <a:stretch>
            <a:fillRect/>
          </a:stretch>
        </p:blipFill>
        <p:spPr>
          <a:xfrm>
            <a:off x="8299232" y="6340250"/>
            <a:ext cx="1283135" cy="1097280"/>
          </a:xfrm>
          <a:prstGeom prst="rect">
            <a:avLst/>
          </a:prstGeom>
        </p:spPr>
      </p:pic>
    </p:spTree>
    <p:extLst>
      <p:ext uri="{BB962C8B-B14F-4D97-AF65-F5344CB8AC3E}">
        <p14:creationId xmlns:p14="http://schemas.microsoft.com/office/powerpoint/2010/main" val="84099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9" grpId="0"/>
      <p:bldP spid="11" grpId="0"/>
      <p:bldP spid="12" grpId="0"/>
      <p:bldP spid="13" grpId="0"/>
      <p:bldP spid="14"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AEF4C-9A71-54F0-BB32-9FE426EBD4CB}"/>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E8A9DF0D-54FD-F131-AA13-1AFC94524AA8}"/>
              </a:ext>
            </a:extLst>
          </p:cNvPr>
          <p:cNvSpPr>
            <a:spLocks noGrp="1"/>
          </p:cNvSpPr>
          <p:nvPr>
            <p:ph type="body" idx="1"/>
          </p:nvPr>
        </p:nvSpPr>
        <p:spPr>
          <a:xfrm>
            <a:off x="937197" y="2516298"/>
            <a:ext cx="7620001" cy="419438"/>
          </a:xfrm>
          <a:solidFill>
            <a:schemeClr val="tx2">
              <a:lumMod val="20000"/>
              <a:lumOff val="80000"/>
            </a:schemeClr>
          </a:solidFill>
        </p:spPr>
        <p:txBody>
          <a:bodyPr>
            <a:noAutofit/>
          </a:bodyPr>
          <a:lstStyle/>
          <a:p>
            <a:pPr algn="ctr"/>
            <a:r>
              <a:rPr lang="en-US" sz="3600" b="1" dirty="0">
                <a:solidFill>
                  <a:schemeClr val="accent6">
                    <a:lumMod val="50000"/>
                  </a:schemeClr>
                </a:solidFill>
              </a:rPr>
              <a:t>Resilience IS:</a:t>
            </a:r>
          </a:p>
        </p:txBody>
      </p:sp>
      <p:sp>
        <p:nvSpPr>
          <p:cNvPr id="3" name="Content Placeholder 2">
            <a:extLst>
              <a:ext uri="{FF2B5EF4-FFF2-40B4-BE49-F238E27FC236}">
                <a16:creationId xmlns:a16="http://schemas.microsoft.com/office/drawing/2014/main" id="{54BA58BF-B0D9-6817-9CAD-AF87C22C8C4E}"/>
              </a:ext>
            </a:extLst>
          </p:cNvPr>
          <p:cNvSpPr>
            <a:spLocks noGrp="1"/>
          </p:cNvSpPr>
          <p:nvPr>
            <p:ph sz="half" idx="2"/>
          </p:nvPr>
        </p:nvSpPr>
        <p:spPr>
          <a:xfrm>
            <a:off x="938492" y="2988476"/>
            <a:ext cx="7620001" cy="1989197"/>
          </a:xfrm>
        </p:spPr>
        <p:txBody>
          <a:bodyPr>
            <a:noAutofit/>
          </a:bodyPr>
          <a:lstStyle/>
          <a:p>
            <a:pPr marL="148769" indent="-148769">
              <a:lnSpc>
                <a:spcPct val="100000"/>
              </a:lnSpc>
              <a:spcBef>
                <a:spcPts val="0"/>
              </a:spcBef>
              <a:spcAft>
                <a:spcPts val="1200"/>
              </a:spcAft>
              <a:buFont typeface="Arial" panose="020B0604020202020204" pitchFamily="34" charset="0"/>
              <a:buChar char="•"/>
            </a:pPr>
            <a:r>
              <a:rPr lang="en-US" sz="3200" dirty="0"/>
              <a:t>Willpower, adaptability, tenacity, grit, growth, learning… and more… </a:t>
            </a:r>
          </a:p>
          <a:p>
            <a:pPr marL="148769" indent="-148769">
              <a:lnSpc>
                <a:spcPct val="100000"/>
              </a:lnSpc>
              <a:spcBef>
                <a:spcPts val="0"/>
              </a:spcBef>
              <a:spcAft>
                <a:spcPts val="1200"/>
              </a:spcAft>
              <a:buFont typeface="Arial" panose="020B0604020202020204" pitchFamily="34" charset="0"/>
              <a:buChar char="•"/>
            </a:pPr>
            <a:r>
              <a:rPr lang="en-US" sz="3200" dirty="0"/>
              <a:t>Ability to withstand, deal with, or persevere through hard things</a:t>
            </a:r>
          </a:p>
          <a:p>
            <a:pPr marL="148769" indent="-148769">
              <a:lnSpc>
                <a:spcPct val="100000"/>
              </a:lnSpc>
              <a:spcBef>
                <a:spcPts val="0"/>
              </a:spcBef>
              <a:spcAft>
                <a:spcPts val="1200"/>
              </a:spcAft>
              <a:buFont typeface="Arial" panose="020B0604020202020204" pitchFamily="34" charset="0"/>
              <a:buChar char="•"/>
            </a:pPr>
            <a:r>
              <a:rPr lang="en-US" sz="3200" dirty="0"/>
              <a:t>Dedication to moving forward</a:t>
            </a:r>
          </a:p>
          <a:p>
            <a:pPr marL="148769" indent="-148769">
              <a:lnSpc>
                <a:spcPct val="100000"/>
              </a:lnSpc>
              <a:spcBef>
                <a:spcPts val="0"/>
              </a:spcBef>
              <a:spcAft>
                <a:spcPts val="1200"/>
              </a:spcAft>
              <a:buFont typeface="Arial" panose="020B0604020202020204" pitchFamily="34" charset="0"/>
              <a:buChar char="•"/>
            </a:pPr>
            <a:r>
              <a:rPr lang="en-US" sz="3200" dirty="0"/>
              <a:t>Adjusting, learning, asking for help, and building skills and growing after challenges</a:t>
            </a:r>
          </a:p>
          <a:p>
            <a:pPr marL="148769" indent="-148769">
              <a:lnSpc>
                <a:spcPct val="100000"/>
              </a:lnSpc>
              <a:spcBef>
                <a:spcPts val="0"/>
              </a:spcBef>
              <a:spcAft>
                <a:spcPts val="1200"/>
              </a:spcAft>
              <a:buFont typeface="Arial" panose="020B0604020202020204" pitchFamily="34" charset="0"/>
              <a:buChar char="•"/>
            </a:pPr>
            <a:endParaRPr lang="en-US" sz="3200" dirty="0"/>
          </a:p>
          <a:p>
            <a:pPr>
              <a:lnSpc>
                <a:spcPct val="100000"/>
              </a:lnSpc>
              <a:spcBef>
                <a:spcPts val="0"/>
              </a:spcBef>
              <a:spcAft>
                <a:spcPts val="1200"/>
              </a:spcAft>
              <a:buFont typeface="Arial" panose="020B0604020202020204" pitchFamily="34" charset="0"/>
              <a:buChar char="•"/>
            </a:pPr>
            <a:endParaRPr lang="en-US" sz="3200" dirty="0"/>
          </a:p>
          <a:p>
            <a:pPr>
              <a:lnSpc>
                <a:spcPct val="100000"/>
              </a:lnSpc>
              <a:spcBef>
                <a:spcPts val="0"/>
              </a:spcBef>
              <a:spcAft>
                <a:spcPts val="1200"/>
              </a:spcAft>
            </a:pPr>
            <a:endParaRPr lang="en-US" sz="3200" dirty="0"/>
          </a:p>
        </p:txBody>
      </p:sp>
      <p:sp>
        <p:nvSpPr>
          <p:cNvPr id="6" name="Text Placeholder 5">
            <a:extLst>
              <a:ext uri="{FF2B5EF4-FFF2-40B4-BE49-F238E27FC236}">
                <a16:creationId xmlns:a16="http://schemas.microsoft.com/office/drawing/2014/main" id="{6EFC7B1C-FBFE-4E23-CD19-C31ED210AE11}"/>
              </a:ext>
            </a:extLst>
          </p:cNvPr>
          <p:cNvSpPr>
            <a:spLocks noGrp="1"/>
          </p:cNvSpPr>
          <p:nvPr>
            <p:ph type="body" sz="quarter" idx="3"/>
          </p:nvPr>
        </p:nvSpPr>
        <p:spPr>
          <a:xfrm>
            <a:off x="9494396" y="2529600"/>
            <a:ext cx="7450005" cy="419438"/>
          </a:xfrm>
          <a:solidFill>
            <a:schemeClr val="accent4">
              <a:lumMod val="20000"/>
              <a:lumOff val="80000"/>
            </a:schemeClr>
          </a:solidFill>
        </p:spPr>
        <p:txBody>
          <a:bodyPr>
            <a:noAutofit/>
          </a:bodyPr>
          <a:lstStyle/>
          <a:p>
            <a:pPr algn="ctr"/>
            <a:r>
              <a:rPr lang="en-US" sz="3600" b="1" dirty="0">
                <a:solidFill>
                  <a:schemeClr val="accent6">
                    <a:lumMod val="50000"/>
                  </a:schemeClr>
                </a:solidFill>
              </a:rPr>
              <a:t>Resilience does NOT mean:</a:t>
            </a:r>
          </a:p>
        </p:txBody>
      </p:sp>
      <p:sp>
        <p:nvSpPr>
          <p:cNvPr id="7" name="Content Placeholder 6">
            <a:extLst>
              <a:ext uri="{FF2B5EF4-FFF2-40B4-BE49-F238E27FC236}">
                <a16:creationId xmlns:a16="http://schemas.microsoft.com/office/drawing/2014/main" id="{7FD8D2B6-B887-73D1-A59D-48D7D0CEDECF}"/>
              </a:ext>
            </a:extLst>
          </p:cNvPr>
          <p:cNvSpPr>
            <a:spLocks noGrp="1"/>
          </p:cNvSpPr>
          <p:nvPr>
            <p:ph sz="quarter" idx="4"/>
          </p:nvPr>
        </p:nvSpPr>
        <p:spPr>
          <a:xfrm>
            <a:off x="9496986" y="2941285"/>
            <a:ext cx="7446119" cy="1844944"/>
          </a:xfrm>
        </p:spPr>
        <p:txBody>
          <a:bodyPr>
            <a:noAutofit/>
          </a:bodyPr>
          <a:lstStyle/>
          <a:p>
            <a:pPr marL="148769" indent="-148769">
              <a:lnSpc>
                <a:spcPct val="100000"/>
              </a:lnSpc>
              <a:spcBef>
                <a:spcPts val="0"/>
              </a:spcBef>
              <a:spcAft>
                <a:spcPts val="1200"/>
              </a:spcAft>
              <a:buFont typeface="Arial" panose="020B0604020202020204" pitchFamily="34" charset="0"/>
              <a:buChar char="•"/>
            </a:pPr>
            <a:r>
              <a:rPr lang="en-US" sz="3200" dirty="0"/>
              <a:t>Things are easy or stress-free. </a:t>
            </a:r>
            <a:r>
              <a:rPr lang="en-US" sz="3200" i="1" dirty="0"/>
              <a:t>Resilience takes effort, support, and the ability to navigate real challenges. Support is a part of maintaining resilience. </a:t>
            </a:r>
          </a:p>
          <a:p>
            <a:pPr marL="148769" indent="-148769">
              <a:lnSpc>
                <a:spcPct val="100000"/>
              </a:lnSpc>
              <a:spcBef>
                <a:spcPts val="0"/>
              </a:spcBef>
              <a:spcAft>
                <a:spcPts val="1200"/>
              </a:spcAft>
              <a:buFont typeface="Arial" panose="020B0604020202020204" pitchFamily="34" charset="0"/>
              <a:buChar char="•"/>
            </a:pPr>
            <a:r>
              <a:rPr lang="en-US" sz="3200" dirty="0"/>
              <a:t>You are done learning, reacting, or feeling! </a:t>
            </a:r>
            <a:r>
              <a:rPr lang="en-US" sz="3200" i="1" dirty="0"/>
              <a:t>Resilience is an ongoing, active journey through life's ups and downs.</a:t>
            </a:r>
          </a:p>
        </p:txBody>
      </p:sp>
      <p:sp>
        <p:nvSpPr>
          <p:cNvPr id="4" name="Slide Number Placeholder 3">
            <a:extLst>
              <a:ext uri="{FF2B5EF4-FFF2-40B4-BE49-F238E27FC236}">
                <a16:creationId xmlns:a16="http://schemas.microsoft.com/office/drawing/2014/main" id="{887352B9-D4BB-A244-3F41-DCF0BF6EE051}"/>
              </a:ext>
            </a:extLst>
          </p:cNvPr>
          <p:cNvSpPr>
            <a:spLocks noGrp="1"/>
          </p:cNvSpPr>
          <p:nvPr>
            <p:ph type="sldNum" sz="quarter" idx="12"/>
          </p:nvPr>
        </p:nvSpPr>
        <p:spPr/>
        <p:txBody>
          <a:bodyPr/>
          <a:lstStyle/>
          <a:p>
            <a:fld id="{6D22F896-40B5-4ADD-8801-0D06FADFA095}" type="slidenum">
              <a:rPr lang="en-US" sz="1000" smtClean="0"/>
              <a:t>11</a:t>
            </a:fld>
            <a:endParaRPr lang="en-US" sz="1000" dirty="0"/>
          </a:p>
        </p:txBody>
      </p:sp>
      <p:pic>
        <p:nvPicPr>
          <p:cNvPr id="14" name="Picture 13">
            <a:extLst>
              <a:ext uri="{FF2B5EF4-FFF2-40B4-BE49-F238E27FC236}">
                <a16:creationId xmlns:a16="http://schemas.microsoft.com/office/drawing/2014/main" id="{D8063F89-3EFD-B941-71D3-6EBAF048EF5D}"/>
              </a:ext>
            </a:extLst>
          </p:cNvPr>
          <p:cNvPicPr>
            <a:picLocks noChangeAspect="1"/>
          </p:cNvPicPr>
          <p:nvPr/>
        </p:nvPicPr>
        <p:blipFill>
          <a:blip r:embed="rId3"/>
          <a:srcRect b="14807"/>
          <a:stretch>
            <a:fillRect/>
          </a:stretch>
        </p:blipFill>
        <p:spPr>
          <a:xfrm>
            <a:off x="15696066" y="229030"/>
            <a:ext cx="1513204" cy="1289151"/>
          </a:xfrm>
          <a:prstGeom prst="rect">
            <a:avLst/>
          </a:prstGeom>
        </p:spPr>
      </p:pic>
      <p:sp>
        <p:nvSpPr>
          <p:cNvPr id="10" name="TextBox 9">
            <a:extLst>
              <a:ext uri="{FF2B5EF4-FFF2-40B4-BE49-F238E27FC236}">
                <a16:creationId xmlns:a16="http://schemas.microsoft.com/office/drawing/2014/main" id="{E9E459C6-DB98-D3AC-B544-A8301BA85DF0}"/>
              </a:ext>
            </a:extLst>
          </p:cNvPr>
          <p:cNvSpPr txBox="1"/>
          <p:nvPr/>
        </p:nvSpPr>
        <p:spPr>
          <a:xfrm>
            <a:off x="580503" y="708913"/>
            <a:ext cx="16922475"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What is resilience?</a:t>
            </a:r>
            <a:endParaRPr lang="en-US" sz="4000" dirty="0">
              <a:solidFill>
                <a:schemeClr val="accent6">
                  <a:lumMod val="50000"/>
                </a:schemeClr>
              </a:solidFill>
              <a:latin typeface="Tenorite" panose="00000500000000000000" pitchFamily="2" charset="0"/>
              <a:ea typeface="The Youngest Serif"/>
              <a:cs typeface="The Youngest Serif"/>
              <a:sym typeface="The Youngest Serif"/>
            </a:endParaRPr>
          </a:p>
        </p:txBody>
      </p:sp>
      <p:sp>
        <p:nvSpPr>
          <p:cNvPr id="27" name="Rectangle 26">
            <a:extLst>
              <a:ext uri="{FF2B5EF4-FFF2-40B4-BE49-F238E27FC236}">
                <a16:creationId xmlns:a16="http://schemas.microsoft.com/office/drawing/2014/main" id="{3606DF63-D21B-E363-1544-4A10D678435E}"/>
              </a:ext>
            </a:extLst>
          </p:cNvPr>
          <p:cNvSpPr/>
          <p:nvPr/>
        </p:nvSpPr>
        <p:spPr>
          <a:xfrm>
            <a:off x="254000" y="2432646"/>
            <a:ext cx="17248978" cy="5193108"/>
          </a:xfrm>
          <a:prstGeom prst="rect">
            <a:avLst/>
          </a:prstGeom>
          <a:no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p>
        </p:txBody>
      </p:sp>
    </p:spTree>
    <p:extLst>
      <p:ext uri="{BB962C8B-B14F-4D97-AF65-F5344CB8AC3E}">
        <p14:creationId xmlns:p14="http://schemas.microsoft.com/office/powerpoint/2010/main" val="18455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bg/>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P spid="3" grpId="0" uiExpand="1" build="p"/>
      <p:bldP spid="6" grpId="0" uiExpand="1" build="p" animBg="1"/>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B00A1-1BF7-DF07-6141-98BC65D496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4684FE-1F4E-B44A-B611-C2B96847CF80}"/>
              </a:ext>
            </a:extLst>
          </p:cNvPr>
          <p:cNvSpPr>
            <a:spLocks noGrp="1"/>
          </p:cNvSpPr>
          <p:nvPr>
            <p:ph type="title"/>
          </p:nvPr>
        </p:nvSpPr>
        <p:spPr/>
        <p:txBody>
          <a:bodyPr>
            <a:noAutofit/>
          </a:bodyPr>
          <a:lstStyle/>
          <a:p>
            <a:r>
              <a:rPr lang="en-US" sz="5867" b="0" dirty="0">
                <a:latin typeface="Tenorite" panose="00000500000000000000" pitchFamily="2" charset="0"/>
              </a:rPr>
              <a:t>Active Resilience (1/3): </a:t>
            </a:r>
            <a:r>
              <a:rPr lang="en-US" sz="5867" dirty="0">
                <a:latin typeface="Tenorite" panose="00000500000000000000" pitchFamily="2" charset="0"/>
              </a:rPr>
              <a:t>Purpose, focus, &amp; balance</a:t>
            </a:r>
            <a:br>
              <a:rPr lang="en-US" sz="5867" dirty="0">
                <a:latin typeface="Tenorite" panose="00000500000000000000" pitchFamily="2" charset="0"/>
              </a:rPr>
            </a:br>
            <a:r>
              <a:rPr lang="en-US" sz="5280" b="0" i="1" dirty="0">
                <a:solidFill>
                  <a:schemeClr val="accent1">
                    <a:lumMod val="50000"/>
                  </a:schemeClr>
                </a:solidFill>
                <a:latin typeface="Tenorite" panose="00000500000000000000" pitchFamily="2" charset="0"/>
              </a:rPr>
              <a:t>What is most important to you?</a:t>
            </a:r>
            <a:endParaRPr lang="en-US" sz="5867" b="0" i="1" dirty="0">
              <a:solidFill>
                <a:schemeClr val="accent1">
                  <a:lumMod val="50000"/>
                </a:schemeClr>
              </a:solidFill>
              <a:latin typeface="Tenorite" panose="00000500000000000000" pitchFamily="2" charset="0"/>
            </a:endParaRPr>
          </a:p>
        </p:txBody>
      </p:sp>
      <p:sp>
        <p:nvSpPr>
          <p:cNvPr id="4" name="Slide Number Placeholder 3">
            <a:extLst>
              <a:ext uri="{FF2B5EF4-FFF2-40B4-BE49-F238E27FC236}">
                <a16:creationId xmlns:a16="http://schemas.microsoft.com/office/drawing/2014/main" id="{66A1A464-80A0-3748-CCED-19C5DF4F71A7}"/>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7" name="Rectangle: Rounded Corners 6">
            <a:extLst>
              <a:ext uri="{FF2B5EF4-FFF2-40B4-BE49-F238E27FC236}">
                <a16:creationId xmlns:a16="http://schemas.microsoft.com/office/drawing/2014/main" id="{5595CCDF-3292-C773-DB89-6CD4AC428478}"/>
              </a:ext>
            </a:extLst>
          </p:cNvPr>
          <p:cNvSpPr/>
          <p:nvPr/>
        </p:nvSpPr>
        <p:spPr>
          <a:xfrm>
            <a:off x="178584" y="2087199"/>
            <a:ext cx="8578734" cy="3153580"/>
          </a:xfrm>
          <a:prstGeom prst="roundRect">
            <a:avLst/>
          </a:prstGeom>
          <a:solidFill>
            <a:schemeClr val="bg2"/>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Valuing your purpose: </a:t>
            </a:r>
          </a:p>
          <a:p>
            <a:pPr algn="ctr"/>
            <a:r>
              <a:rPr lang="en-US" sz="3520" dirty="0">
                <a:solidFill>
                  <a:schemeClr val="tx2">
                    <a:lumMod val="75000"/>
                  </a:schemeClr>
                </a:solidFill>
                <a:latin typeface="Tenorite" panose="00000500000000000000" pitchFamily="2" charset="0"/>
              </a:rPr>
              <a:t>Fulfilling the role you play in your family/household, friends, profession, and community</a:t>
            </a:r>
          </a:p>
        </p:txBody>
      </p:sp>
      <p:sp>
        <p:nvSpPr>
          <p:cNvPr id="8" name="Rectangle 7">
            <a:extLst>
              <a:ext uri="{FF2B5EF4-FFF2-40B4-BE49-F238E27FC236}">
                <a16:creationId xmlns:a16="http://schemas.microsoft.com/office/drawing/2014/main" id="{72DF0A49-8B15-B9D3-A5CB-B0144CD66CE7}"/>
              </a:ext>
            </a:extLst>
          </p:cNvPr>
          <p:cNvSpPr/>
          <p:nvPr/>
        </p:nvSpPr>
        <p:spPr>
          <a:xfrm>
            <a:off x="178584" y="4578880"/>
            <a:ext cx="8578734" cy="48764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Seeking meaning in your work</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Making a contribution</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Take action. Figure out what needs to be done, make a plan, and take action.</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Do something every day that gives you a sense of accomplishment and purpose. Having something meaningful to focus on can help you share emotions, feel gratitude, and experience an improved sense of well-being. Reduce big tasks into manageable, smaller ones over time, or involve others in helping to manage tasks. </a:t>
            </a:r>
          </a:p>
        </p:txBody>
      </p:sp>
      <p:sp>
        <p:nvSpPr>
          <p:cNvPr id="9" name="Rectangle: Rounded Corners 8">
            <a:extLst>
              <a:ext uri="{FF2B5EF4-FFF2-40B4-BE49-F238E27FC236}">
                <a16:creationId xmlns:a16="http://schemas.microsoft.com/office/drawing/2014/main" id="{75AB8797-0643-0855-5E0A-7DD8B5A26FCE}"/>
              </a:ext>
            </a:extLst>
          </p:cNvPr>
          <p:cNvSpPr/>
          <p:nvPr/>
        </p:nvSpPr>
        <p:spPr>
          <a:xfrm>
            <a:off x="8940801" y="2896238"/>
            <a:ext cx="8578734" cy="2375242"/>
          </a:xfrm>
          <a:prstGeom prst="roundRect">
            <a:avLst/>
          </a:prstGeom>
          <a:solidFill>
            <a:schemeClr val="accent6">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Honoring and understanding yourself:</a:t>
            </a:r>
          </a:p>
          <a:p>
            <a:pPr algn="ctr"/>
            <a:r>
              <a:rPr lang="en-US" sz="3520" dirty="0">
                <a:solidFill>
                  <a:schemeClr val="tx2">
                    <a:lumMod val="75000"/>
                  </a:schemeClr>
                </a:solidFill>
                <a:latin typeface="Tenorite" panose="00000500000000000000" pitchFamily="2" charset="0"/>
              </a:rPr>
              <a:t>Recognizing feelings and needs</a:t>
            </a:r>
          </a:p>
        </p:txBody>
      </p:sp>
      <p:sp>
        <p:nvSpPr>
          <p:cNvPr id="10" name="Rectangle 9">
            <a:extLst>
              <a:ext uri="{FF2B5EF4-FFF2-40B4-BE49-F238E27FC236}">
                <a16:creationId xmlns:a16="http://schemas.microsoft.com/office/drawing/2014/main" id="{B7A9C25E-863A-A725-1ABC-4E913E7CEEDD}"/>
              </a:ext>
            </a:extLst>
          </p:cNvPr>
          <p:cNvSpPr/>
          <p:nvPr/>
        </p:nvSpPr>
        <p:spPr>
          <a:xfrm>
            <a:off x="8940801" y="4262868"/>
            <a:ext cx="8578734" cy="222859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Accepting your limitations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Being gentle with yourself</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Taking care of yourself (Eating, sleeping, etc.)</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Paying attention to needs and feelings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Journaling, tell your story, sharing honest reflections</a:t>
            </a:r>
          </a:p>
        </p:txBody>
      </p:sp>
      <p:sp>
        <p:nvSpPr>
          <p:cNvPr id="11" name="Rectangle: Rounded Corners 10">
            <a:extLst>
              <a:ext uri="{FF2B5EF4-FFF2-40B4-BE49-F238E27FC236}">
                <a16:creationId xmlns:a16="http://schemas.microsoft.com/office/drawing/2014/main" id="{A2E86DD4-C0FD-8C20-C848-E29D52402615}"/>
              </a:ext>
            </a:extLst>
          </p:cNvPr>
          <p:cNvSpPr/>
          <p:nvPr/>
        </p:nvSpPr>
        <p:spPr>
          <a:xfrm>
            <a:off x="8940801" y="6690380"/>
            <a:ext cx="8578734" cy="1754635"/>
          </a:xfrm>
          <a:prstGeom prst="roundRect">
            <a:avLst/>
          </a:prstGeom>
          <a:solidFill>
            <a:srgbClr val="C4E5EE"/>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Balance</a:t>
            </a:r>
          </a:p>
        </p:txBody>
      </p:sp>
      <p:sp>
        <p:nvSpPr>
          <p:cNvPr id="12" name="Rectangle 11">
            <a:extLst>
              <a:ext uri="{FF2B5EF4-FFF2-40B4-BE49-F238E27FC236}">
                <a16:creationId xmlns:a16="http://schemas.microsoft.com/office/drawing/2014/main" id="{D4BFDC04-35E0-DF6F-C96F-B812D8EF40AE}"/>
              </a:ext>
            </a:extLst>
          </p:cNvPr>
          <p:cNvSpPr/>
          <p:nvPr/>
        </p:nvSpPr>
        <p:spPr>
          <a:xfrm>
            <a:off x="8940801" y="7434671"/>
            <a:ext cx="8578734" cy="2020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Relaxation, vacation &amp; avocations (hobbies)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Exercise &amp; recreation</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Stress management, therapy, meditation, etc. </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Not losing yourself, keeping a routine </a:t>
            </a:r>
          </a:p>
        </p:txBody>
      </p:sp>
      <p:pic>
        <p:nvPicPr>
          <p:cNvPr id="16" name="Picture 15">
            <a:extLst>
              <a:ext uri="{FF2B5EF4-FFF2-40B4-BE49-F238E27FC236}">
                <a16:creationId xmlns:a16="http://schemas.microsoft.com/office/drawing/2014/main" id="{DD3A4584-96B9-77B1-C990-101D0C604CE0}"/>
              </a:ext>
            </a:extLst>
          </p:cNvPr>
          <p:cNvPicPr>
            <a:picLocks noChangeAspect="1"/>
          </p:cNvPicPr>
          <p:nvPr/>
        </p:nvPicPr>
        <p:blipFill>
          <a:blip r:embed="rId3">
            <a:duotone>
              <a:schemeClr val="bg2">
                <a:shade val="45000"/>
                <a:satMod val="135000"/>
              </a:schemeClr>
              <a:prstClr val="white"/>
            </a:duotone>
          </a:blip>
          <a:srcRect b="13414"/>
          <a:stretch>
            <a:fillRect/>
          </a:stretch>
        </p:blipFill>
        <p:spPr>
          <a:xfrm>
            <a:off x="15307750" y="727283"/>
            <a:ext cx="2573850" cy="2228591"/>
          </a:xfrm>
          <a:prstGeom prst="rect">
            <a:avLst/>
          </a:prstGeom>
        </p:spPr>
      </p:pic>
      <p:pic>
        <p:nvPicPr>
          <p:cNvPr id="5" name="Picture 4">
            <a:extLst>
              <a:ext uri="{FF2B5EF4-FFF2-40B4-BE49-F238E27FC236}">
                <a16:creationId xmlns:a16="http://schemas.microsoft.com/office/drawing/2014/main" id="{47EC5927-A1EB-27F9-80CD-0951CF1692A6}"/>
              </a:ext>
            </a:extLst>
          </p:cNvPr>
          <p:cNvPicPr>
            <a:picLocks noChangeAspect="1"/>
          </p:cNvPicPr>
          <p:nvPr/>
        </p:nvPicPr>
        <p:blipFill>
          <a:blip r:embed="rId4"/>
          <a:srcRect b="18698"/>
          <a:stretch>
            <a:fillRect/>
          </a:stretch>
        </p:blipFill>
        <p:spPr>
          <a:xfrm>
            <a:off x="7400487" y="4603454"/>
            <a:ext cx="1178247" cy="957943"/>
          </a:xfrm>
          <a:prstGeom prst="rect">
            <a:avLst/>
          </a:prstGeom>
        </p:spPr>
      </p:pic>
      <p:pic>
        <p:nvPicPr>
          <p:cNvPr id="15" name="Picture 14">
            <a:extLst>
              <a:ext uri="{FF2B5EF4-FFF2-40B4-BE49-F238E27FC236}">
                <a16:creationId xmlns:a16="http://schemas.microsoft.com/office/drawing/2014/main" id="{63B17EB5-A964-A3CF-7E06-21D8EB1886A7}"/>
              </a:ext>
            </a:extLst>
          </p:cNvPr>
          <p:cNvPicPr>
            <a:picLocks noChangeAspect="1"/>
          </p:cNvPicPr>
          <p:nvPr/>
        </p:nvPicPr>
        <p:blipFill>
          <a:blip r:embed="rId5"/>
          <a:srcRect b="15407"/>
          <a:stretch>
            <a:fillRect/>
          </a:stretch>
        </p:blipFill>
        <p:spPr>
          <a:xfrm>
            <a:off x="16374425" y="4410958"/>
            <a:ext cx="974478" cy="824339"/>
          </a:xfrm>
          <a:prstGeom prst="rect">
            <a:avLst/>
          </a:prstGeom>
        </p:spPr>
      </p:pic>
      <p:pic>
        <p:nvPicPr>
          <p:cNvPr id="18" name="Picture 17">
            <a:extLst>
              <a:ext uri="{FF2B5EF4-FFF2-40B4-BE49-F238E27FC236}">
                <a16:creationId xmlns:a16="http://schemas.microsoft.com/office/drawing/2014/main" id="{C720766C-2AFA-9180-FBC6-DAAFA10D258B}"/>
              </a:ext>
            </a:extLst>
          </p:cNvPr>
          <p:cNvPicPr>
            <a:picLocks noChangeAspect="1"/>
          </p:cNvPicPr>
          <p:nvPr/>
        </p:nvPicPr>
        <p:blipFill>
          <a:blip r:embed="rId6"/>
          <a:srcRect b="23753"/>
          <a:stretch>
            <a:fillRect/>
          </a:stretch>
        </p:blipFill>
        <p:spPr>
          <a:xfrm>
            <a:off x="16374426" y="7602244"/>
            <a:ext cx="1105321" cy="842773"/>
          </a:xfrm>
          <a:prstGeom prst="rect">
            <a:avLst/>
          </a:prstGeom>
        </p:spPr>
      </p:pic>
    </p:spTree>
    <p:extLst>
      <p:ext uri="{BB962C8B-B14F-4D97-AF65-F5344CB8AC3E}">
        <p14:creationId xmlns:p14="http://schemas.microsoft.com/office/powerpoint/2010/main" val="12294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DDC6D-026A-26E3-24B0-0E1E830A137A}"/>
              </a:ext>
            </a:extLst>
          </p:cNvPr>
          <p:cNvSpPr>
            <a:spLocks noGrp="1"/>
          </p:cNvSpPr>
          <p:nvPr>
            <p:ph type="title"/>
          </p:nvPr>
        </p:nvSpPr>
        <p:spPr/>
        <p:txBody>
          <a:bodyPr>
            <a:noAutofit/>
          </a:bodyPr>
          <a:lstStyle/>
          <a:p>
            <a:r>
              <a:rPr lang="en-US" sz="5867" b="0" dirty="0">
                <a:latin typeface="Tenorite" panose="00000500000000000000" pitchFamily="2" charset="0"/>
              </a:rPr>
              <a:t>Active Resilience (2/3): </a:t>
            </a:r>
            <a:r>
              <a:rPr lang="en-US" sz="5867" dirty="0">
                <a:latin typeface="Tenorite" panose="00000500000000000000" pitchFamily="2" charset="0"/>
              </a:rPr>
              <a:t>Building your community</a:t>
            </a:r>
            <a:br>
              <a:rPr lang="en-US" sz="5867" dirty="0">
                <a:latin typeface="Tenorite" panose="00000500000000000000" pitchFamily="2" charset="0"/>
              </a:rPr>
            </a:br>
            <a:r>
              <a:rPr lang="en-US" sz="5280" b="0" i="1" dirty="0">
                <a:solidFill>
                  <a:schemeClr val="accent1">
                    <a:lumMod val="50000"/>
                  </a:schemeClr>
                </a:solidFill>
                <a:latin typeface="Tenorite" panose="00000500000000000000" pitchFamily="2" charset="0"/>
              </a:rPr>
              <a:t>What community is most supportive?</a:t>
            </a:r>
            <a:endParaRPr lang="en-US" sz="5867" b="0" i="1" dirty="0">
              <a:solidFill>
                <a:schemeClr val="accent1">
                  <a:lumMod val="50000"/>
                </a:schemeClr>
              </a:solidFill>
              <a:latin typeface="Tenorite" panose="00000500000000000000" pitchFamily="2" charset="0"/>
            </a:endParaRPr>
          </a:p>
        </p:txBody>
      </p:sp>
      <p:sp>
        <p:nvSpPr>
          <p:cNvPr id="4" name="Slide Number Placeholder 3">
            <a:extLst>
              <a:ext uri="{FF2B5EF4-FFF2-40B4-BE49-F238E27FC236}">
                <a16:creationId xmlns:a16="http://schemas.microsoft.com/office/drawing/2014/main" id="{42776BF3-1BCB-80EF-C38C-F5756A40410F}"/>
              </a:ext>
            </a:extLst>
          </p:cNvPr>
          <p:cNvSpPr>
            <a:spLocks noGrp="1"/>
          </p:cNvSpPr>
          <p:nvPr>
            <p:ph type="sldNum" sz="quarter" idx="12"/>
          </p:nvPr>
        </p:nvSpPr>
        <p:spPr/>
        <p:txBody>
          <a:bodyPr/>
          <a:lstStyle/>
          <a:p>
            <a:fld id="{6D22F896-40B5-4ADD-8801-0D06FADFA095}" type="slidenum">
              <a:rPr lang="en-US" smtClean="0"/>
              <a:t>13</a:t>
            </a:fld>
            <a:endParaRPr lang="en-US" dirty="0"/>
          </a:p>
        </p:txBody>
      </p:sp>
      <p:pic>
        <p:nvPicPr>
          <p:cNvPr id="6" name="Picture 5">
            <a:extLst>
              <a:ext uri="{FF2B5EF4-FFF2-40B4-BE49-F238E27FC236}">
                <a16:creationId xmlns:a16="http://schemas.microsoft.com/office/drawing/2014/main" id="{3AEC9ABC-5975-A19D-C26E-38D4D33036FB}"/>
              </a:ext>
            </a:extLst>
          </p:cNvPr>
          <p:cNvPicPr>
            <a:picLocks noChangeAspect="1"/>
          </p:cNvPicPr>
          <p:nvPr/>
        </p:nvPicPr>
        <p:blipFill>
          <a:blip r:embed="rId3">
            <a:duotone>
              <a:schemeClr val="accent4">
                <a:shade val="45000"/>
                <a:satMod val="135000"/>
              </a:schemeClr>
              <a:prstClr val="white"/>
            </a:duotone>
          </a:blip>
          <a:srcRect b="14457"/>
          <a:stretch>
            <a:fillRect/>
          </a:stretch>
        </p:blipFill>
        <p:spPr>
          <a:xfrm>
            <a:off x="11494455" y="6825518"/>
            <a:ext cx="3834238" cy="3279929"/>
          </a:xfrm>
          <a:prstGeom prst="rect">
            <a:avLst/>
          </a:prstGeom>
        </p:spPr>
      </p:pic>
      <p:sp>
        <p:nvSpPr>
          <p:cNvPr id="7" name="Rectangle: Rounded Corners 6">
            <a:extLst>
              <a:ext uri="{FF2B5EF4-FFF2-40B4-BE49-F238E27FC236}">
                <a16:creationId xmlns:a16="http://schemas.microsoft.com/office/drawing/2014/main" id="{04B5D34B-FC5A-C335-1CEA-F18B206F3683}"/>
              </a:ext>
            </a:extLst>
          </p:cNvPr>
          <p:cNvSpPr/>
          <p:nvPr/>
        </p:nvSpPr>
        <p:spPr>
          <a:xfrm>
            <a:off x="362067" y="2037631"/>
            <a:ext cx="8578734" cy="2208477"/>
          </a:xfrm>
          <a:prstGeom prst="roundRect">
            <a:avLst/>
          </a:prstGeom>
          <a:solidFill>
            <a:srgbClr val="EFDBF1"/>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Look to and seek out your role models, ancestors, guides, teachers…</a:t>
            </a:r>
          </a:p>
        </p:txBody>
      </p:sp>
      <p:sp>
        <p:nvSpPr>
          <p:cNvPr id="8" name="Rectangle 7">
            <a:extLst>
              <a:ext uri="{FF2B5EF4-FFF2-40B4-BE49-F238E27FC236}">
                <a16:creationId xmlns:a16="http://schemas.microsoft.com/office/drawing/2014/main" id="{43D89910-91B7-4052-7D77-9F245698424F}"/>
              </a:ext>
            </a:extLst>
          </p:cNvPr>
          <p:cNvSpPr/>
          <p:nvPr/>
        </p:nvSpPr>
        <p:spPr>
          <a:xfrm>
            <a:off x="362065" y="3517563"/>
            <a:ext cx="8578734" cy="251172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Inspiration, motivation</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Leadership</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A reminder of how hard things have been overcome</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Reminder of values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Help support your esteem, feelings/emotions, </a:t>
            </a:r>
          </a:p>
        </p:txBody>
      </p:sp>
      <p:sp>
        <p:nvSpPr>
          <p:cNvPr id="9" name="Rectangle: Rounded Corners 8">
            <a:extLst>
              <a:ext uri="{FF2B5EF4-FFF2-40B4-BE49-F238E27FC236}">
                <a16:creationId xmlns:a16="http://schemas.microsoft.com/office/drawing/2014/main" id="{04EC51D0-0967-DE21-C8D3-267D0B5EA509}"/>
              </a:ext>
            </a:extLst>
          </p:cNvPr>
          <p:cNvSpPr/>
          <p:nvPr/>
        </p:nvSpPr>
        <p:spPr>
          <a:xfrm>
            <a:off x="9122210" y="1932094"/>
            <a:ext cx="8578734" cy="2925740"/>
          </a:xfrm>
          <a:prstGeom prst="roundRect">
            <a:avLst/>
          </a:prstGeom>
          <a:solidFill>
            <a:schemeClr val="accent3">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Be part of communities that support your… </a:t>
            </a:r>
          </a:p>
          <a:p>
            <a:pPr algn="ctr"/>
            <a:r>
              <a:rPr lang="en-US" sz="3520" b="1" dirty="0">
                <a:solidFill>
                  <a:schemeClr val="tx2">
                    <a:lumMod val="75000"/>
                  </a:schemeClr>
                </a:solidFill>
                <a:latin typeface="Tenorite" panose="00000500000000000000" pitchFamily="2" charset="0"/>
              </a:rPr>
              <a:t>learning, grounding, reflecting, &amp; listening</a:t>
            </a:r>
          </a:p>
        </p:txBody>
      </p:sp>
      <p:sp>
        <p:nvSpPr>
          <p:cNvPr id="10" name="Rectangle 9">
            <a:extLst>
              <a:ext uri="{FF2B5EF4-FFF2-40B4-BE49-F238E27FC236}">
                <a16:creationId xmlns:a16="http://schemas.microsoft.com/office/drawing/2014/main" id="{983C125D-CE4D-5F52-5EA5-1E08101A49DE}"/>
              </a:ext>
            </a:extLst>
          </p:cNvPr>
          <p:cNvSpPr/>
          <p:nvPr/>
        </p:nvSpPr>
        <p:spPr>
          <a:xfrm>
            <a:off x="9122206" y="4355110"/>
            <a:ext cx="8578734" cy="251172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Social or community groups and gatherings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Religion</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Book clubs</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Support groups (AA meetings, etc.)</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Sports/exercise groups</a:t>
            </a:r>
          </a:p>
        </p:txBody>
      </p:sp>
      <p:sp>
        <p:nvSpPr>
          <p:cNvPr id="11" name="Rectangle: Rounded Corners 10">
            <a:extLst>
              <a:ext uri="{FF2B5EF4-FFF2-40B4-BE49-F238E27FC236}">
                <a16:creationId xmlns:a16="http://schemas.microsoft.com/office/drawing/2014/main" id="{DF28AF34-0074-6608-3CD2-0F313A8380BA}"/>
              </a:ext>
            </a:extLst>
          </p:cNvPr>
          <p:cNvSpPr/>
          <p:nvPr/>
        </p:nvSpPr>
        <p:spPr>
          <a:xfrm>
            <a:off x="362065" y="6284203"/>
            <a:ext cx="8578734" cy="2687121"/>
          </a:xfrm>
          <a:prstGeom prst="roundRect">
            <a:avLst/>
          </a:prstGeom>
          <a:solidFill>
            <a:schemeClr val="accent4">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Seeking and giving support: </a:t>
            </a:r>
          </a:p>
          <a:p>
            <a:pPr algn="ctr"/>
            <a:r>
              <a:rPr lang="en-US" sz="3520" dirty="0">
                <a:solidFill>
                  <a:schemeClr val="tx2">
                    <a:lumMod val="75000"/>
                  </a:schemeClr>
                </a:solidFill>
                <a:latin typeface="Tenorite" panose="00000500000000000000" pitchFamily="2" charset="0"/>
              </a:rPr>
              <a:t>Benefits you (rewarding or supportive) </a:t>
            </a:r>
            <a:r>
              <a:rPr lang="en-US" sz="3520" u="sng" dirty="0">
                <a:solidFill>
                  <a:schemeClr val="tx2">
                    <a:lumMod val="75000"/>
                  </a:schemeClr>
                </a:solidFill>
                <a:latin typeface="Tenorite" panose="00000500000000000000" pitchFamily="2" charset="0"/>
              </a:rPr>
              <a:t>and</a:t>
            </a:r>
            <a:r>
              <a:rPr lang="en-US" sz="3520" dirty="0">
                <a:solidFill>
                  <a:schemeClr val="tx2">
                    <a:lumMod val="75000"/>
                  </a:schemeClr>
                </a:solidFill>
                <a:latin typeface="Tenorite" panose="00000500000000000000" pitchFamily="2" charset="0"/>
              </a:rPr>
              <a:t> others (receiving support)</a:t>
            </a:r>
          </a:p>
        </p:txBody>
      </p:sp>
      <p:sp>
        <p:nvSpPr>
          <p:cNvPr id="12" name="Rectangle 11">
            <a:extLst>
              <a:ext uri="{FF2B5EF4-FFF2-40B4-BE49-F238E27FC236}">
                <a16:creationId xmlns:a16="http://schemas.microsoft.com/office/drawing/2014/main" id="{ED2EBC2B-BE29-635A-0102-BE0F7FA5BA06}"/>
              </a:ext>
            </a:extLst>
          </p:cNvPr>
          <p:cNvSpPr/>
          <p:nvPr/>
        </p:nvSpPr>
        <p:spPr>
          <a:xfrm>
            <a:off x="362064" y="8242779"/>
            <a:ext cx="8578734" cy="16082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Supporting others… volunteering</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Finding a cause… </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Listening, communication, etc.</a:t>
            </a:r>
          </a:p>
        </p:txBody>
      </p:sp>
      <p:pic>
        <p:nvPicPr>
          <p:cNvPr id="5" name="Picture 4">
            <a:extLst>
              <a:ext uri="{FF2B5EF4-FFF2-40B4-BE49-F238E27FC236}">
                <a16:creationId xmlns:a16="http://schemas.microsoft.com/office/drawing/2014/main" id="{0424D860-2C19-93D3-C3F8-7D6C5B0631C8}"/>
              </a:ext>
            </a:extLst>
          </p:cNvPr>
          <p:cNvPicPr>
            <a:picLocks noChangeAspect="1"/>
          </p:cNvPicPr>
          <p:nvPr/>
        </p:nvPicPr>
        <p:blipFill>
          <a:blip r:embed="rId4"/>
          <a:srcRect b="14600"/>
          <a:stretch>
            <a:fillRect/>
          </a:stretch>
        </p:blipFill>
        <p:spPr>
          <a:xfrm>
            <a:off x="7725022" y="3654468"/>
            <a:ext cx="1010186" cy="862692"/>
          </a:xfrm>
          <a:prstGeom prst="rect">
            <a:avLst/>
          </a:prstGeom>
        </p:spPr>
      </p:pic>
      <p:pic>
        <p:nvPicPr>
          <p:cNvPr id="14" name="Picture 13">
            <a:extLst>
              <a:ext uri="{FF2B5EF4-FFF2-40B4-BE49-F238E27FC236}">
                <a16:creationId xmlns:a16="http://schemas.microsoft.com/office/drawing/2014/main" id="{AFCA9EB6-DC26-1604-31E4-89B30615DBD3}"/>
              </a:ext>
            </a:extLst>
          </p:cNvPr>
          <p:cNvPicPr>
            <a:picLocks noChangeAspect="1"/>
          </p:cNvPicPr>
          <p:nvPr/>
        </p:nvPicPr>
        <p:blipFill>
          <a:blip r:embed="rId5"/>
          <a:srcRect b="16846"/>
          <a:stretch>
            <a:fillRect/>
          </a:stretch>
        </p:blipFill>
        <p:spPr>
          <a:xfrm>
            <a:off x="16525579" y="5696117"/>
            <a:ext cx="1063303" cy="884179"/>
          </a:xfrm>
          <a:prstGeom prst="rect">
            <a:avLst/>
          </a:prstGeom>
        </p:spPr>
      </p:pic>
      <p:pic>
        <p:nvPicPr>
          <p:cNvPr id="16" name="Picture 15">
            <a:extLst>
              <a:ext uri="{FF2B5EF4-FFF2-40B4-BE49-F238E27FC236}">
                <a16:creationId xmlns:a16="http://schemas.microsoft.com/office/drawing/2014/main" id="{E6EE759E-95F3-B378-2A19-8CE7E51E0FA2}"/>
              </a:ext>
            </a:extLst>
          </p:cNvPr>
          <p:cNvPicPr>
            <a:picLocks noChangeAspect="1"/>
          </p:cNvPicPr>
          <p:nvPr/>
        </p:nvPicPr>
        <p:blipFill>
          <a:blip r:embed="rId6"/>
          <a:srcRect b="19408"/>
          <a:stretch>
            <a:fillRect/>
          </a:stretch>
        </p:blipFill>
        <p:spPr>
          <a:xfrm>
            <a:off x="7416685" y="8515575"/>
            <a:ext cx="1318523" cy="1062621"/>
          </a:xfrm>
          <a:prstGeom prst="rect">
            <a:avLst/>
          </a:prstGeom>
        </p:spPr>
      </p:pic>
    </p:spTree>
    <p:extLst>
      <p:ext uri="{BB962C8B-B14F-4D97-AF65-F5344CB8AC3E}">
        <p14:creationId xmlns:p14="http://schemas.microsoft.com/office/powerpoint/2010/main" val="322343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6F402-FB74-1690-7A70-DC50EBEB64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2C92ED-5479-EBC2-6C9D-8DC4E9B5B02C}"/>
              </a:ext>
            </a:extLst>
          </p:cNvPr>
          <p:cNvSpPr>
            <a:spLocks noGrp="1"/>
          </p:cNvSpPr>
          <p:nvPr>
            <p:ph type="title"/>
          </p:nvPr>
        </p:nvSpPr>
        <p:spPr/>
        <p:txBody>
          <a:bodyPr>
            <a:noAutofit/>
          </a:bodyPr>
          <a:lstStyle/>
          <a:p>
            <a:r>
              <a:rPr lang="en-US" sz="5867" b="0" dirty="0">
                <a:latin typeface="Tenorite" panose="00000500000000000000" pitchFamily="2" charset="0"/>
              </a:rPr>
              <a:t>Active Resilience (3/3): </a:t>
            </a:r>
            <a:r>
              <a:rPr lang="en-US" sz="5867" dirty="0">
                <a:latin typeface="Tenorite" panose="00000500000000000000" pitchFamily="2" charset="0"/>
              </a:rPr>
              <a:t>Perspective</a:t>
            </a:r>
            <a:br>
              <a:rPr lang="en-US" sz="5867" dirty="0">
                <a:latin typeface="Tenorite" panose="00000500000000000000" pitchFamily="2" charset="0"/>
              </a:rPr>
            </a:br>
            <a:r>
              <a:rPr lang="en-US" sz="5280" b="0" i="1" dirty="0">
                <a:solidFill>
                  <a:schemeClr val="accent1">
                    <a:lumMod val="50000"/>
                  </a:schemeClr>
                </a:solidFill>
                <a:latin typeface="Tenorite" panose="00000500000000000000" pitchFamily="2" charset="0"/>
              </a:rPr>
              <a:t>How can you reflect and learn from this? </a:t>
            </a:r>
            <a:endParaRPr lang="en-US" sz="5867" b="0" i="1" dirty="0">
              <a:solidFill>
                <a:schemeClr val="accent1">
                  <a:lumMod val="50000"/>
                </a:schemeClr>
              </a:solidFill>
              <a:latin typeface="Tenorite" panose="00000500000000000000" pitchFamily="2" charset="0"/>
            </a:endParaRPr>
          </a:p>
        </p:txBody>
      </p:sp>
      <p:sp>
        <p:nvSpPr>
          <p:cNvPr id="4" name="Slide Number Placeholder 3">
            <a:extLst>
              <a:ext uri="{FF2B5EF4-FFF2-40B4-BE49-F238E27FC236}">
                <a16:creationId xmlns:a16="http://schemas.microsoft.com/office/drawing/2014/main" id="{373A7881-FC7F-20B0-623C-6BA2D04CE11E}"/>
              </a:ext>
            </a:extLst>
          </p:cNvPr>
          <p:cNvSpPr>
            <a:spLocks noGrp="1"/>
          </p:cNvSpPr>
          <p:nvPr>
            <p:ph type="sldNum" sz="quarter" idx="12"/>
          </p:nvPr>
        </p:nvSpPr>
        <p:spPr/>
        <p:txBody>
          <a:bodyPr/>
          <a:lstStyle/>
          <a:p>
            <a:fld id="{6D22F896-40B5-4ADD-8801-0D06FADFA095}" type="slidenum">
              <a:rPr lang="en-US" smtClean="0"/>
              <a:t>14</a:t>
            </a:fld>
            <a:endParaRPr lang="en-US" dirty="0"/>
          </a:p>
        </p:txBody>
      </p:sp>
      <p:pic>
        <p:nvPicPr>
          <p:cNvPr id="6" name="Picture 5">
            <a:extLst>
              <a:ext uri="{FF2B5EF4-FFF2-40B4-BE49-F238E27FC236}">
                <a16:creationId xmlns:a16="http://schemas.microsoft.com/office/drawing/2014/main" id="{13CBB3DC-3D68-E989-E7E5-05FC4DD365C6}"/>
              </a:ext>
            </a:extLst>
          </p:cNvPr>
          <p:cNvPicPr>
            <a:picLocks noChangeAspect="1"/>
          </p:cNvPicPr>
          <p:nvPr/>
        </p:nvPicPr>
        <p:blipFill>
          <a:blip r:embed="rId3">
            <a:duotone>
              <a:schemeClr val="accent6">
                <a:shade val="45000"/>
                <a:satMod val="135000"/>
              </a:schemeClr>
              <a:prstClr val="white"/>
            </a:duotone>
          </a:blip>
          <a:srcRect b="14275"/>
          <a:stretch>
            <a:fillRect/>
          </a:stretch>
        </p:blipFill>
        <p:spPr>
          <a:xfrm>
            <a:off x="15776642" y="216584"/>
            <a:ext cx="1943569" cy="1666133"/>
          </a:xfrm>
          <a:prstGeom prst="rect">
            <a:avLst/>
          </a:prstGeom>
        </p:spPr>
      </p:pic>
      <p:sp>
        <p:nvSpPr>
          <p:cNvPr id="8" name="Rectangle: Rounded Corners 7">
            <a:extLst>
              <a:ext uri="{FF2B5EF4-FFF2-40B4-BE49-F238E27FC236}">
                <a16:creationId xmlns:a16="http://schemas.microsoft.com/office/drawing/2014/main" id="{0F1BB361-2083-EC73-8899-745828D32AA3}"/>
              </a:ext>
            </a:extLst>
          </p:cNvPr>
          <p:cNvSpPr/>
          <p:nvPr/>
        </p:nvSpPr>
        <p:spPr>
          <a:xfrm>
            <a:off x="8289577" y="6847860"/>
            <a:ext cx="9229959" cy="1844965"/>
          </a:xfrm>
          <a:prstGeom prst="roundRect">
            <a:avLst/>
          </a:prstGeom>
          <a:solidFill>
            <a:schemeClr val="tx2">
              <a:lumMod val="20000"/>
              <a:lumOff val="8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Laugh</a:t>
            </a:r>
          </a:p>
        </p:txBody>
      </p:sp>
      <p:sp>
        <p:nvSpPr>
          <p:cNvPr id="9" name="Rectangle 8">
            <a:extLst>
              <a:ext uri="{FF2B5EF4-FFF2-40B4-BE49-F238E27FC236}">
                <a16:creationId xmlns:a16="http://schemas.microsoft.com/office/drawing/2014/main" id="{85204BC6-9A0A-6366-ABD1-02DE886E6D74}"/>
              </a:ext>
            </a:extLst>
          </p:cNvPr>
          <p:cNvSpPr/>
          <p:nvPr/>
        </p:nvSpPr>
        <p:spPr>
          <a:xfrm>
            <a:off x="8289577" y="7595132"/>
            <a:ext cx="9229959" cy="19604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Finding humor in stressful situations has multiple benefits--supports bonding with others, and has physical and mental health benefits. </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Helpful coping mechanism!</a:t>
            </a:r>
          </a:p>
        </p:txBody>
      </p:sp>
      <p:sp>
        <p:nvSpPr>
          <p:cNvPr id="10" name="Rectangle: Rounded Corners 9">
            <a:extLst>
              <a:ext uri="{FF2B5EF4-FFF2-40B4-BE49-F238E27FC236}">
                <a16:creationId xmlns:a16="http://schemas.microsoft.com/office/drawing/2014/main" id="{690488BB-4BF2-C4F6-1DBF-ADE2A8EFD9AB}"/>
              </a:ext>
            </a:extLst>
          </p:cNvPr>
          <p:cNvSpPr/>
          <p:nvPr/>
        </p:nvSpPr>
        <p:spPr>
          <a:xfrm>
            <a:off x="8289577" y="4476674"/>
            <a:ext cx="9229959" cy="1844965"/>
          </a:xfrm>
          <a:prstGeom prst="roundRect">
            <a:avLst/>
          </a:prstGeom>
          <a:solidFill>
            <a:srgbClr val="CCCC00"/>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Take the wide view</a:t>
            </a:r>
          </a:p>
        </p:txBody>
      </p:sp>
      <p:sp>
        <p:nvSpPr>
          <p:cNvPr id="11" name="Rectangle 10">
            <a:extLst>
              <a:ext uri="{FF2B5EF4-FFF2-40B4-BE49-F238E27FC236}">
                <a16:creationId xmlns:a16="http://schemas.microsoft.com/office/drawing/2014/main" id="{548919ED-DEF3-267A-1D05-60F2AF370F55}"/>
              </a:ext>
            </a:extLst>
          </p:cNvPr>
          <p:cNvSpPr/>
          <p:nvPr/>
        </p:nvSpPr>
        <p:spPr>
          <a:xfrm>
            <a:off x="8289577" y="5223946"/>
            <a:ext cx="9229959" cy="150777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What will matter most in 10 years? </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A long-term perspective can help you focus on how you can improve your situation if you actively work towards it.</a:t>
            </a:r>
          </a:p>
        </p:txBody>
      </p:sp>
      <p:sp>
        <p:nvSpPr>
          <p:cNvPr id="12" name="Rectangle: Rounded Corners 11">
            <a:extLst>
              <a:ext uri="{FF2B5EF4-FFF2-40B4-BE49-F238E27FC236}">
                <a16:creationId xmlns:a16="http://schemas.microsoft.com/office/drawing/2014/main" id="{9A85E557-7316-C659-39C5-239FFB34B2E5}"/>
              </a:ext>
            </a:extLst>
          </p:cNvPr>
          <p:cNvSpPr/>
          <p:nvPr/>
        </p:nvSpPr>
        <p:spPr>
          <a:xfrm>
            <a:off x="8314946" y="2097279"/>
            <a:ext cx="9229959" cy="1844965"/>
          </a:xfrm>
          <a:prstGeom prst="roundRect">
            <a:avLst/>
          </a:prstGeom>
          <a:solidFill>
            <a:srgbClr val="E1F3E5"/>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Welcome Change</a:t>
            </a:r>
          </a:p>
        </p:txBody>
      </p:sp>
      <p:sp>
        <p:nvSpPr>
          <p:cNvPr id="13" name="Rectangle 12">
            <a:extLst>
              <a:ext uri="{FF2B5EF4-FFF2-40B4-BE49-F238E27FC236}">
                <a16:creationId xmlns:a16="http://schemas.microsoft.com/office/drawing/2014/main" id="{DF5A9415-34D5-27C7-878E-365784793B12}"/>
              </a:ext>
            </a:extLst>
          </p:cNvPr>
          <p:cNvSpPr/>
          <p:nvPr/>
        </p:nvSpPr>
        <p:spPr>
          <a:xfrm>
            <a:off x="8314946" y="2844551"/>
            <a:ext cx="9229959" cy="150759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Expecting change makes it easier to adapt, tolerate, and even welcome it.</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Staying flexible reduces anxiety.</a:t>
            </a:r>
          </a:p>
        </p:txBody>
      </p:sp>
      <p:sp>
        <p:nvSpPr>
          <p:cNvPr id="14" name="Rectangle: Rounded Corners 13">
            <a:extLst>
              <a:ext uri="{FF2B5EF4-FFF2-40B4-BE49-F238E27FC236}">
                <a16:creationId xmlns:a16="http://schemas.microsoft.com/office/drawing/2014/main" id="{EADB5B15-EA34-766D-7EA1-6C7690AA1967}"/>
              </a:ext>
            </a:extLst>
          </p:cNvPr>
          <p:cNvSpPr/>
          <p:nvPr/>
        </p:nvSpPr>
        <p:spPr>
          <a:xfrm>
            <a:off x="121051" y="6738403"/>
            <a:ext cx="7866065" cy="1844965"/>
          </a:xfrm>
          <a:prstGeom prst="roundRect">
            <a:avLst/>
          </a:prstGeom>
          <a:solidFill>
            <a:schemeClr val="accent5">
              <a:lumMod val="40000"/>
              <a:lumOff val="6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Learn from experiences</a:t>
            </a:r>
          </a:p>
        </p:txBody>
      </p:sp>
      <p:sp>
        <p:nvSpPr>
          <p:cNvPr id="15" name="Rectangle 14">
            <a:extLst>
              <a:ext uri="{FF2B5EF4-FFF2-40B4-BE49-F238E27FC236}">
                <a16:creationId xmlns:a16="http://schemas.microsoft.com/office/drawing/2014/main" id="{0DDA8650-2BAB-6E91-DE85-6953E4E96881}"/>
              </a:ext>
            </a:extLst>
          </p:cNvPr>
          <p:cNvSpPr/>
          <p:nvPr/>
        </p:nvSpPr>
        <p:spPr>
          <a:xfrm>
            <a:off x="121051" y="7485675"/>
            <a:ext cx="7866065" cy="250520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Remember the skills and strategies that helped you through prior rough times. </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Focus on what you can change versus what you do not have control over.</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Celebrate what you’ve learned or how you’ve changed.</a:t>
            </a:r>
          </a:p>
        </p:txBody>
      </p:sp>
      <p:sp>
        <p:nvSpPr>
          <p:cNvPr id="16" name="Rectangle: Rounded Corners 15">
            <a:extLst>
              <a:ext uri="{FF2B5EF4-FFF2-40B4-BE49-F238E27FC236}">
                <a16:creationId xmlns:a16="http://schemas.microsoft.com/office/drawing/2014/main" id="{E41E9A96-C3B1-8C85-FF03-B4C68DEC1539}"/>
              </a:ext>
            </a:extLst>
          </p:cNvPr>
          <p:cNvSpPr/>
          <p:nvPr/>
        </p:nvSpPr>
        <p:spPr>
          <a:xfrm>
            <a:off x="121054" y="2154248"/>
            <a:ext cx="7866063" cy="1766579"/>
          </a:xfrm>
          <a:prstGeom prst="roundRect">
            <a:avLst/>
          </a:prstGeom>
          <a:solidFill>
            <a:srgbClr val="E7F4D8"/>
          </a:solidFill>
        </p:spPr>
        <p:style>
          <a:lnRef idx="2">
            <a:schemeClr val="accent5">
              <a:shade val="15000"/>
            </a:schemeClr>
          </a:lnRef>
          <a:fillRef idx="1">
            <a:schemeClr val="accent5"/>
          </a:fillRef>
          <a:effectRef idx="0">
            <a:schemeClr val="accent5"/>
          </a:effectRef>
          <a:fontRef idx="minor">
            <a:schemeClr val="lt1"/>
          </a:fontRef>
        </p:style>
        <p:txBody>
          <a:bodyPr rtlCol="0" anchor="t"/>
          <a:lstStyle/>
          <a:p>
            <a:pPr algn="ctr"/>
            <a:r>
              <a:rPr lang="en-US" sz="3520" b="1" dirty="0">
                <a:solidFill>
                  <a:schemeClr val="tx2">
                    <a:lumMod val="75000"/>
                  </a:schemeClr>
                </a:solidFill>
                <a:latin typeface="Tenorite" panose="00000500000000000000" pitchFamily="2" charset="0"/>
              </a:rPr>
              <a:t>Look for positives… </a:t>
            </a:r>
          </a:p>
          <a:p>
            <a:pPr algn="ctr"/>
            <a:r>
              <a:rPr lang="en-US" sz="3520" b="1" dirty="0">
                <a:solidFill>
                  <a:schemeClr val="tx2">
                    <a:lumMod val="75000"/>
                  </a:schemeClr>
                </a:solidFill>
                <a:latin typeface="Tenorite" panose="00000500000000000000" pitchFamily="2" charset="0"/>
              </a:rPr>
              <a:t>and things to look forward to…</a:t>
            </a:r>
          </a:p>
        </p:txBody>
      </p:sp>
      <p:sp>
        <p:nvSpPr>
          <p:cNvPr id="17" name="Rectangle 16">
            <a:extLst>
              <a:ext uri="{FF2B5EF4-FFF2-40B4-BE49-F238E27FC236}">
                <a16:creationId xmlns:a16="http://schemas.microsoft.com/office/drawing/2014/main" id="{22A183A2-D37C-0A1D-12C7-C3493C7D4052}"/>
              </a:ext>
            </a:extLst>
          </p:cNvPr>
          <p:cNvSpPr/>
          <p:nvPr/>
        </p:nvSpPr>
        <p:spPr>
          <a:xfrm>
            <a:off x="121054" y="3501814"/>
            <a:ext cx="7866063" cy="303497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19110" indent="-419110">
              <a:buFont typeface="Arial" panose="020B0604020202020204" pitchFamily="34" charset="0"/>
              <a:buChar char="•"/>
            </a:pPr>
            <a:r>
              <a:rPr lang="en-US" sz="2640" dirty="0">
                <a:solidFill>
                  <a:schemeClr val="tx1"/>
                </a:solidFill>
                <a:latin typeface="Tenorite" panose="00000500000000000000" pitchFamily="2" charset="0"/>
              </a:rPr>
              <a:t>Look toward the future and identify what you can look forward to.</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Practice gratefulness for what you are learning and how you are growing or changing!</a:t>
            </a:r>
          </a:p>
          <a:p>
            <a:pPr marL="419110" indent="-419110">
              <a:buFont typeface="Arial" panose="020B0604020202020204" pitchFamily="34" charset="0"/>
              <a:buChar char="•"/>
            </a:pPr>
            <a:r>
              <a:rPr lang="en-US" sz="2640" dirty="0">
                <a:solidFill>
                  <a:schemeClr val="tx1"/>
                </a:solidFill>
                <a:latin typeface="Tenorite" panose="00000500000000000000" pitchFamily="2" charset="0"/>
              </a:rPr>
              <a:t>Find something in each day that signals a change.</a:t>
            </a:r>
          </a:p>
        </p:txBody>
      </p:sp>
      <p:pic>
        <p:nvPicPr>
          <p:cNvPr id="25" name="Picture 24">
            <a:extLst>
              <a:ext uri="{FF2B5EF4-FFF2-40B4-BE49-F238E27FC236}">
                <a16:creationId xmlns:a16="http://schemas.microsoft.com/office/drawing/2014/main" id="{76822178-FFF3-6DBE-5141-3CA3DB6B6300}"/>
              </a:ext>
            </a:extLst>
          </p:cNvPr>
          <p:cNvPicPr>
            <a:picLocks noChangeAspect="1"/>
          </p:cNvPicPr>
          <p:nvPr/>
        </p:nvPicPr>
        <p:blipFill>
          <a:blip r:embed="rId4"/>
          <a:srcRect l="29124" t="25559" r="34304" b="36783"/>
          <a:stretch>
            <a:fillRect/>
          </a:stretch>
        </p:blipFill>
        <p:spPr>
          <a:xfrm>
            <a:off x="16205169" y="8436755"/>
            <a:ext cx="1086513" cy="1118782"/>
          </a:xfrm>
          <a:prstGeom prst="rect">
            <a:avLst/>
          </a:prstGeom>
        </p:spPr>
      </p:pic>
      <p:pic>
        <p:nvPicPr>
          <p:cNvPr id="29" name="Picture 28">
            <a:extLst>
              <a:ext uri="{FF2B5EF4-FFF2-40B4-BE49-F238E27FC236}">
                <a16:creationId xmlns:a16="http://schemas.microsoft.com/office/drawing/2014/main" id="{213CAFBE-1AF0-9374-87DC-EDB06B187D69}"/>
              </a:ext>
            </a:extLst>
          </p:cNvPr>
          <p:cNvPicPr>
            <a:picLocks noChangeAspect="1"/>
          </p:cNvPicPr>
          <p:nvPr/>
        </p:nvPicPr>
        <p:blipFill>
          <a:blip r:embed="rId5"/>
          <a:srcRect b="28212"/>
          <a:stretch>
            <a:fillRect/>
          </a:stretch>
        </p:blipFill>
        <p:spPr>
          <a:xfrm>
            <a:off x="16293292" y="5058806"/>
            <a:ext cx="1251614" cy="898501"/>
          </a:xfrm>
          <a:prstGeom prst="rect">
            <a:avLst/>
          </a:prstGeom>
        </p:spPr>
      </p:pic>
      <p:pic>
        <p:nvPicPr>
          <p:cNvPr id="31" name="Picture 30">
            <a:extLst>
              <a:ext uri="{FF2B5EF4-FFF2-40B4-BE49-F238E27FC236}">
                <a16:creationId xmlns:a16="http://schemas.microsoft.com/office/drawing/2014/main" id="{BBDF52C6-A56E-7CD6-DCA6-6AF9CE0CEAC7}"/>
              </a:ext>
            </a:extLst>
          </p:cNvPr>
          <p:cNvPicPr>
            <a:picLocks noChangeAspect="1"/>
          </p:cNvPicPr>
          <p:nvPr/>
        </p:nvPicPr>
        <p:blipFill>
          <a:blip r:embed="rId6"/>
          <a:srcRect b="24880"/>
          <a:stretch>
            <a:fillRect/>
          </a:stretch>
        </p:blipFill>
        <p:spPr>
          <a:xfrm>
            <a:off x="16497952" y="3553706"/>
            <a:ext cx="890559" cy="668986"/>
          </a:xfrm>
          <a:prstGeom prst="rect">
            <a:avLst/>
          </a:prstGeom>
        </p:spPr>
      </p:pic>
      <p:pic>
        <p:nvPicPr>
          <p:cNvPr id="35" name="Picture 34">
            <a:extLst>
              <a:ext uri="{FF2B5EF4-FFF2-40B4-BE49-F238E27FC236}">
                <a16:creationId xmlns:a16="http://schemas.microsoft.com/office/drawing/2014/main" id="{F90099B2-038B-3AB8-1B74-C2329AFC5514}"/>
              </a:ext>
            </a:extLst>
          </p:cNvPr>
          <p:cNvPicPr>
            <a:picLocks noChangeAspect="1"/>
          </p:cNvPicPr>
          <p:nvPr/>
        </p:nvPicPr>
        <p:blipFill>
          <a:blip r:embed="rId7"/>
          <a:srcRect b="15155"/>
          <a:stretch>
            <a:fillRect/>
          </a:stretch>
        </p:blipFill>
        <p:spPr>
          <a:xfrm>
            <a:off x="6942159" y="5570901"/>
            <a:ext cx="910844" cy="772812"/>
          </a:xfrm>
          <a:prstGeom prst="rect">
            <a:avLst/>
          </a:prstGeom>
        </p:spPr>
      </p:pic>
      <p:pic>
        <p:nvPicPr>
          <p:cNvPr id="37" name="Picture 36">
            <a:extLst>
              <a:ext uri="{FF2B5EF4-FFF2-40B4-BE49-F238E27FC236}">
                <a16:creationId xmlns:a16="http://schemas.microsoft.com/office/drawing/2014/main" id="{38274785-D43B-F71A-332F-BD6E12C743A8}"/>
              </a:ext>
            </a:extLst>
          </p:cNvPr>
          <p:cNvPicPr>
            <a:picLocks noChangeAspect="1"/>
          </p:cNvPicPr>
          <p:nvPr/>
        </p:nvPicPr>
        <p:blipFill>
          <a:blip r:embed="rId8"/>
          <a:srcRect b="14686"/>
          <a:stretch>
            <a:fillRect/>
          </a:stretch>
        </p:blipFill>
        <p:spPr>
          <a:xfrm>
            <a:off x="7179385" y="9161288"/>
            <a:ext cx="882338" cy="752759"/>
          </a:xfrm>
          <a:prstGeom prst="rect">
            <a:avLst/>
          </a:prstGeom>
        </p:spPr>
      </p:pic>
    </p:spTree>
    <p:extLst>
      <p:ext uri="{BB962C8B-B14F-4D97-AF65-F5344CB8AC3E}">
        <p14:creationId xmlns:p14="http://schemas.microsoft.com/office/powerpoint/2010/main" val="112407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B12B7-FEDB-58D0-16E9-61CAB453D96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203C44C-C182-81E5-C77F-7191C6CFD5D1}"/>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5" name="Isosceles Triangle 4">
            <a:extLst>
              <a:ext uri="{FF2B5EF4-FFF2-40B4-BE49-F238E27FC236}">
                <a16:creationId xmlns:a16="http://schemas.microsoft.com/office/drawing/2014/main" id="{0DA93705-D045-B50A-BD3C-6C70942F7F2A}"/>
              </a:ext>
            </a:extLst>
          </p:cNvPr>
          <p:cNvSpPr/>
          <p:nvPr/>
        </p:nvSpPr>
        <p:spPr>
          <a:xfrm>
            <a:off x="8161174" y="6746608"/>
            <a:ext cx="1555699" cy="1341120"/>
          </a:xfrm>
          <a:prstGeom prst="triangle">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sz="2640"/>
          </a:p>
        </p:txBody>
      </p:sp>
      <p:sp>
        <p:nvSpPr>
          <p:cNvPr id="12" name="TextBox 11">
            <a:extLst>
              <a:ext uri="{FF2B5EF4-FFF2-40B4-BE49-F238E27FC236}">
                <a16:creationId xmlns:a16="http://schemas.microsoft.com/office/drawing/2014/main" id="{C8A97239-3B1C-6AF1-C078-AD81EB554872}"/>
              </a:ext>
            </a:extLst>
          </p:cNvPr>
          <p:cNvSpPr txBox="1"/>
          <p:nvPr/>
        </p:nvSpPr>
        <p:spPr>
          <a:xfrm>
            <a:off x="5130800" y="8076627"/>
            <a:ext cx="7620000" cy="954107"/>
          </a:xfrm>
          <a:prstGeom prst="rect">
            <a:avLst/>
          </a:prstGeom>
          <a:noFill/>
        </p:spPr>
        <p:txBody>
          <a:bodyPr wrap="square" rtlCol="0">
            <a:spAutoFit/>
          </a:bodyPr>
          <a:lstStyle/>
          <a:p>
            <a:pPr algn="ctr"/>
            <a:r>
              <a:rPr lang="en-US" sz="2800" b="1" dirty="0">
                <a:latin typeface="Tenorite" panose="00000500000000000000" pitchFamily="2" charset="0"/>
              </a:rPr>
              <a:t>Individual: </a:t>
            </a:r>
            <a:r>
              <a:rPr lang="en-US" sz="2800" dirty="0">
                <a:latin typeface="Tenorite" panose="00000500000000000000" pitchFamily="2" charset="0"/>
              </a:rPr>
              <a:t>Personal history, past trauma, temperament, health, and sense of self</a:t>
            </a:r>
            <a:endParaRPr lang="en-US" sz="2640" dirty="0">
              <a:latin typeface="Tenorite" panose="00000500000000000000" pitchFamily="2" charset="0"/>
            </a:endParaRPr>
          </a:p>
        </p:txBody>
      </p:sp>
      <p:sp>
        <p:nvSpPr>
          <p:cNvPr id="16" name="TextBox 15">
            <a:extLst>
              <a:ext uri="{FF2B5EF4-FFF2-40B4-BE49-F238E27FC236}">
                <a16:creationId xmlns:a16="http://schemas.microsoft.com/office/drawing/2014/main" id="{FB44CFD9-44D2-A330-A6E1-AF4FCA4F4A01}"/>
              </a:ext>
            </a:extLst>
          </p:cNvPr>
          <p:cNvSpPr txBox="1"/>
          <p:nvPr/>
        </p:nvSpPr>
        <p:spPr>
          <a:xfrm>
            <a:off x="0" y="9440801"/>
            <a:ext cx="14606306" cy="634020"/>
          </a:xfrm>
          <a:prstGeom prst="rect">
            <a:avLst/>
          </a:prstGeom>
          <a:noFill/>
        </p:spPr>
        <p:txBody>
          <a:bodyPr wrap="none" rtlCol="0">
            <a:spAutoFit/>
          </a:bodyPr>
          <a:lstStyle/>
          <a:p>
            <a:r>
              <a:rPr lang="en-US" sz="1760" dirty="0">
                <a:latin typeface="Tenorite" panose="00000500000000000000" pitchFamily="2" charset="0"/>
                <a:hlinkClick r:id="rId3"/>
              </a:rPr>
              <a:t>https://developingchild.harvard.edu/resource-guides/guide-resilience/</a:t>
            </a:r>
            <a:endParaRPr lang="en-US" sz="1760" dirty="0">
              <a:latin typeface="Tenorite" panose="00000500000000000000" pitchFamily="2" charset="0"/>
            </a:endParaRPr>
          </a:p>
          <a:p>
            <a:r>
              <a:rPr lang="en-US" sz="1760" dirty="0">
                <a:latin typeface="Tenorite" panose="00000500000000000000" pitchFamily="2" charset="0"/>
              </a:rPr>
              <a:t>https://www.frameworksinstitute.org/resources/the-resilience-scale-using-metaphor-to-communicate-a-developmental-perspective-on-resilience/</a:t>
            </a:r>
          </a:p>
        </p:txBody>
      </p:sp>
      <p:pic>
        <p:nvPicPr>
          <p:cNvPr id="9" name="Graphic 8" descr="User with solid fill">
            <a:extLst>
              <a:ext uri="{FF2B5EF4-FFF2-40B4-BE49-F238E27FC236}">
                <a16:creationId xmlns:a16="http://schemas.microsoft.com/office/drawing/2014/main" id="{1A075E09-5806-7C12-5CFD-B2526F6A25F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68461" y="6901224"/>
            <a:ext cx="1341120" cy="1341120"/>
          </a:xfrm>
          <a:prstGeom prst="rect">
            <a:avLst/>
          </a:prstGeom>
        </p:spPr>
      </p:pic>
      <p:sp>
        <p:nvSpPr>
          <p:cNvPr id="15" name="TextBox 14">
            <a:extLst>
              <a:ext uri="{FF2B5EF4-FFF2-40B4-BE49-F238E27FC236}">
                <a16:creationId xmlns:a16="http://schemas.microsoft.com/office/drawing/2014/main" id="{8FE642B8-98E2-D901-5ACE-7EC278765F3B}"/>
              </a:ext>
            </a:extLst>
          </p:cNvPr>
          <p:cNvSpPr txBox="1"/>
          <p:nvPr/>
        </p:nvSpPr>
        <p:spPr>
          <a:xfrm>
            <a:off x="214200" y="1487862"/>
            <a:ext cx="17449642" cy="830997"/>
          </a:xfrm>
          <a:prstGeom prst="rect">
            <a:avLst/>
          </a:prstGeom>
          <a:solidFill>
            <a:schemeClr val="accent6">
              <a:lumMod val="40000"/>
              <a:lumOff val="60000"/>
            </a:schemeClr>
          </a:solidFill>
        </p:spPr>
        <p:txBody>
          <a:bodyPr wrap="square" rtlCol="0">
            <a:spAutoFit/>
          </a:bodyPr>
          <a:lstStyle/>
          <a:p>
            <a:pPr algn="ctr"/>
            <a:r>
              <a:rPr lang="en-US" sz="2400" dirty="0">
                <a:latin typeface="Tenorite" panose="00000500000000000000" pitchFamily="2" charset="0"/>
              </a:rPr>
              <a:t>Think of resilience like a balance scale—it tips toward positive outcomes, even when someone has faced many challenges and stressors. This depends on many factors in one’s life, as well as on one’s ability to be resilient.</a:t>
            </a:r>
          </a:p>
        </p:txBody>
      </p:sp>
      <p:sp>
        <p:nvSpPr>
          <p:cNvPr id="8" name="TextBox 7">
            <a:extLst>
              <a:ext uri="{FF2B5EF4-FFF2-40B4-BE49-F238E27FC236}">
                <a16:creationId xmlns:a16="http://schemas.microsoft.com/office/drawing/2014/main" id="{DAC07A75-54B3-4C8A-D712-6326EDF763FE}"/>
              </a:ext>
            </a:extLst>
          </p:cNvPr>
          <p:cNvSpPr txBox="1"/>
          <p:nvPr/>
        </p:nvSpPr>
        <p:spPr>
          <a:xfrm>
            <a:off x="580503" y="708913"/>
            <a:ext cx="16922475"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Resilience as a scale…</a:t>
            </a:r>
            <a:endParaRPr lang="en-US" sz="4000" dirty="0">
              <a:solidFill>
                <a:schemeClr val="accent6">
                  <a:lumMod val="50000"/>
                </a:schemeClr>
              </a:solidFill>
              <a:latin typeface="Tenorite" panose="00000500000000000000" pitchFamily="2" charset="0"/>
              <a:ea typeface="The Youngest Serif"/>
              <a:cs typeface="The Youngest Serif"/>
              <a:sym typeface="The Youngest Serif"/>
            </a:endParaRPr>
          </a:p>
        </p:txBody>
      </p:sp>
      <p:sp>
        <p:nvSpPr>
          <p:cNvPr id="10" name="Rectangle 9">
            <a:extLst>
              <a:ext uri="{FF2B5EF4-FFF2-40B4-BE49-F238E27FC236}">
                <a16:creationId xmlns:a16="http://schemas.microsoft.com/office/drawing/2014/main" id="{5FA02107-2FCF-9913-7649-6326D04E9B6D}"/>
              </a:ext>
            </a:extLst>
          </p:cNvPr>
          <p:cNvSpPr/>
          <p:nvPr/>
        </p:nvSpPr>
        <p:spPr>
          <a:xfrm>
            <a:off x="2100892" y="6299282"/>
            <a:ext cx="13676258" cy="465293"/>
          </a:xfrm>
          <a:prstGeom prst="rect">
            <a:avLst/>
          </a:prstGeom>
          <a:solidFill>
            <a:schemeClr val="tx1">
              <a:lumMod val="65000"/>
              <a:lumOff val="3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enorite" panose="00000500000000000000" pitchFamily="2" charset="0"/>
              </a:rPr>
              <a:t>Negative outcomes 						     		Positive outcomes</a:t>
            </a:r>
          </a:p>
        </p:txBody>
      </p:sp>
    </p:spTree>
    <p:extLst>
      <p:ext uri="{BB962C8B-B14F-4D97-AF65-F5344CB8AC3E}">
        <p14:creationId xmlns:p14="http://schemas.microsoft.com/office/powerpoint/2010/main" val="3620542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3F763-DDA3-A387-B547-5E8E1007B52C}"/>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FD03B9E-60EF-1CA2-089D-F47400D039F1}"/>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5" name="Isosceles Triangle 4">
            <a:extLst>
              <a:ext uri="{FF2B5EF4-FFF2-40B4-BE49-F238E27FC236}">
                <a16:creationId xmlns:a16="http://schemas.microsoft.com/office/drawing/2014/main" id="{B79A027B-B368-3BF4-300A-81F9537CBBA2}"/>
              </a:ext>
            </a:extLst>
          </p:cNvPr>
          <p:cNvSpPr/>
          <p:nvPr/>
        </p:nvSpPr>
        <p:spPr>
          <a:xfrm>
            <a:off x="8161174" y="6746608"/>
            <a:ext cx="1555699" cy="1341120"/>
          </a:xfrm>
          <a:prstGeom prst="triangle">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sz="2640"/>
          </a:p>
        </p:txBody>
      </p:sp>
      <p:sp>
        <p:nvSpPr>
          <p:cNvPr id="16" name="TextBox 15">
            <a:extLst>
              <a:ext uri="{FF2B5EF4-FFF2-40B4-BE49-F238E27FC236}">
                <a16:creationId xmlns:a16="http://schemas.microsoft.com/office/drawing/2014/main" id="{DD35A13E-946D-E36C-F4EF-F78921BCF28F}"/>
              </a:ext>
            </a:extLst>
          </p:cNvPr>
          <p:cNvSpPr txBox="1"/>
          <p:nvPr/>
        </p:nvSpPr>
        <p:spPr>
          <a:xfrm>
            <a:off x="0" y="9440801"/>
            <a:ext cx="14606306" cy="634020"/>
          </a:xfrm>
          <a:prstGeom prst="rect">
            <a:avLst/>
          </a:prstGeom>
          <a:noFill/>
        </p:spPr>
        <p:txBody>
          <a:bodyPr wrap="none" rtlCol="0">
            <a:spAutoFit/>
          </a:bodyPr>
          <a:lstStyle/>
          <a:p>
            <a:r>
              <a:rPr lang="en-US" sz="1760" dirty="0">
                <a:latin typeface="Tenorite" panose="00000500000000000000" pitchFamily="2" charset="0"/>
                <a:hlinkClick r:id="rId3"/>
              </a:rPr>
              <a:t>https://developingchild.harvard.edu/resource-guides/guide-resilience/</a:t>
            </a:r>
            <a:endParaRPr lang="en-US" sz="1760" dirty="0">
              <a:latin typeface="Tenorite" panose="00000500000000000000" pitchFamily="2" charset="0"/>
            </a:endParaRPr>
          </a:p>
          <a:p>
            <a:r>
              <a:rPr lang="en-US" sz="1760" dirty="0">
                <a:latin typeface="Tenorite" panose="00000500000000000000" pitchFamily="2" charset="0"/>
              </a:rPr>
              <a:t>https://www.frameworksinstitute.org/resources/the-resilience-scale-using-metaphor-to-communicate-a-developmental-perspective-on-resilience/</a:t>
            </a:r>
          </a:p>
        </p:txBody>
      </p:sp>
      <p:pic>
        <p:nvPicPr>
          <p:cNvPr id="9" name="Graphic 8" descr="User with solid fill">
            <a:extLst>
              <a:ext uri="{FF2B5EF4-FFF2-40B4-BE49-F238E27FC236}">
                <a16:creationId xmlns:a16="http://schemas.microsoft.com/office/drawing/2014/main" id="{607D72C3-E5A4-8154-149D-86D9D23688F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68461" y="6901224"/>
            <a:ext cx="1341120" cy="1341120"/>
          </a:xfrm>
          <a:prstGeom prst="rect">
            <a:avLst/>
          </a:prstGeom>
        </p:spPr>
      </p:pic>
      <p:sp>
        <p:nvSpPr>
          <p:cNvPr id="15" name="TextBox 14">
            <a:extLst>
              <a:ext uri="{FF2B5EF4-FFF2-40B4-BE49-F238E27FC236}">
                <a16:creationId xmlns:a16="http://schemas.microsoft.com/office/drawing/2014/main" id="{4729EBFE-01F7-83C9-13A3-DBAC98F6740F}"/>
              </a:ext>
            </a:extLst>
          </p:cNvPr>
          <p:cNvSpPr txBox="1"/>
          <p:nvPr/>
        </p:nvSpPr>
        <p:spPr>
          <a:xfrm>
            <a:off x="214200" y="1487862"/>
            <a:ext cx="17449642" cy="830997"/>
          </a:xfrm>
          <a:prstGeom prst="rect">
            <a:avLst/>
          </a:prstGeom>
          <a:solidFill>
            <a:schemeClr val="accent6">
              <a:lumMod val="40000"/>
              <a:lumOff val="60000"/>
            </a:schemeClr>
          </a:solidFill>
        </p:spPr>
        <p:txBody>
          <a:bodyPr wrap="square" rtlCol="0">
            <a:spAutoFit/>
          </a:bodyPr>
          <a:lstStyle/>
          <a:p>
            <a:pPr algn="ctr"/>
            <a:r>
              <a:rPr lang="en-US" sz="2400" dirty="0">
                <a:latin typeface="Tenorite" panose="00000500000000000000" pitchFamily="2" charset="0"/>
              </a:rPr>
              <a:t>Think of resilience like a balance scale—it tips toward positive outcomes, even when someone has faced many challenges and stressors. This depends on many factors in one’s life, as well as on one’s ability to be resilient.</a:t>
            </a:r>
          </a:p>
        </p:txBody>
      </p:sp>
      <p:sp>
        <p:nvSpPr>
          <p:cNvPr id="8" name="TextBox 7">
            <a:extLst>
              <a:ext uri="{FF2B5EF4-FFF2-40B4-BE49-F238E27FC236}">
                <a16:creationId xmlns:a16="http://schemas.microsoft.com/office/drawing/2014/main" id="{4C29B3A0-9199-4155-4E79-D34025F141E8}"/>
              </a:ext>
            </a:extLst>
          </p:cNvPr>
          <p:cNvSpPr txBox="1"/>
          <p:nvPr/>
        </p:nvSpPr>
        <p:spPr>
          <a:xfrm>
            <a:off x="580503" y="708913"/>
            <a:ext cx="16922475"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Resilience as a scale…</a:t>
            </a:r>
            <a:endParaRPr lang="en-US" sz="4000" dirty="0">
              <a:solidFill>
                <a:schemeClr val="accent6">
                  <a:lumMod val="50000"/>
                </a:schemeClr>
              </a:solidFill>
              <a:latin typeface="Tenorite" panose="00000500000000000000" pitchFamily="2" charset="0"/>
              <a:ea typeface="The Youngest Serif"/>
              <a:cs typeface="The Youngest Serif"/>
              <a:sym typeface="The Youngest Serif"/>
            </a:endParaRPr>
          </a:p>
        </p:txBody>
      </p:sp>
      <p:sp>
        <p:nvSpPr>
          <p:cNvPr id="10" name="Rectangle 9">
            <a:extLst>
              <a:ext uri="{FF2B5EF4-FFF2-40B4-BE49-F238E27FC236}">
                <a16:creationId xmlns:a16="http://schemas.microsoft.com/office/drawing/2014/main" id="{3F9678F7-EA28-9135-11C6-C5A545200343}"/>
              </a:ext>
            </a:extLst>
          </p:cNvPr>
          <p:cNvSpPr/>
          <p:nvPr/>
        </p:nvSpPr>
        <p:spPr>
          <a:xfrm rot="20879467">
            <a:off x="2100892" y="6299282"/>
            <a:ext cx="13676258" cy="465293"/>
          </a:xfrm>
          <a:prstGeom prst="rect">
            <a:avLst/>
          </a:prstGeom>
          <a:solidFill>
            <a:schemeClr val="tx1">
              <a:lumMod val="65000"/>
              <a:lumOff val="3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enorite" panose="00000500000000000000" pitchFamily="2" charset="0"/>
              </a:rPr>
              <a:t>Negative outcomes 						     		Positive outcomes</a:t>
            </a:r>
          </a:p>
        </p:txBody>
      </p:sp>
      <p:sp>
        <p:nvSpPr>
          <p:cNvPr id="19" name="TextBox 18">
            <a:extLst>
              <a:ext uri="{FF2B5EF4-FFF2-40B4-BE49-F238E27FC236}">
                <a16:creationId xmlns:a16="http://schemas.microsoft.com/office/drawing/2014/main" id="{701E627F-7769-DE4E-BB9B-3577FB30960A}"/>
              </a:ext>
            </a:extLst>
          </p:cNvPr>
          <p:cNvSpPr txBox="1"/>
          <p:nvPr/>
        </p:nvSpPr>
        <p:spPr>
          <a:xfrm>
            <a:off x="5130800" y="8076627"/>
            <a:ext cx="7620000" cy="954107"/>
          </a:xfrm>
          <a:prstGeom prst="rect">
            <a:avLst/>
          </a:prstGeom>
          <a:noFill/>
        </p:spPr>
        <p:txBody>
          <a:bodyPr wrap="square" rtlCol="0">
            <a:spAutoFit/>
          </a:bodyPr>
          <a:lstStyle/>
          <a:p>
            <a:pPr algn="ctr"/>
            <a:r>
              <a:rPr lang="en-US" sz="2800" b="1" dirty="0">
                <a:latin typeface="Tenorite" panose="00000500000000000000" pitchFamily="2" charset="0"/>
              </a:rPr>
              <a:t>Individual: </a:t>
            </a:r>
            <a:r>
              <a:rPr lang="en-US" sz="2800" dirty="0">
                <a:latin typeface="Tenorite" panose="00000500000000000000" pitchFamily="2" charset="0"/>
              </a:rPr>
              <a:t>Personal history, past trauma, temperament, health, and sense of self</a:t>
            </a:r>
            <a:endParaRPr lang="en-US" sz="2640" dirty="0">
              <a:latin typeface="Tenorite" panose="00000500000000000000" pitchFamily="2" charset="0"/>
            </a:endParaRPr>
          </a:p>
        </p:txBody>
      </p:sp>
      <p:sp>
        <p:nvSpPr>
          <p:cNvPr id="20" name="TextBox 19">
            <a:extLst>
              <a:ext uri="{FF2B5EF4-FFF2-40B4-BE49-F238E27FC236}">
                <a16:creationId xmlns:a16="http://schemas.microsoft.com/office/drawing/2014/main" id="{554F6EA6-4AE5-9653-ACF2-BBE4DCD681EB}"/>
              </a:ext>
            </a:extLst>
          </p:cNvPr>
          <p:cNvSpPr txBox="1"/>
          <p:nvPr/>
        </p:nvSpPr>
        <p:spPr>
          <a:xfrm>
            <a:off x="482600" y="2910989"/>
            <a:ext cx="5505045" cy="461666"/>
          </a:xfrm>
          <a:prstGeom prst="rect">
            <a:avLst/>
          </a:prstGeom>
          <a:solidFill>
            <a:schemeClr val="accent3">
              <a:lumMod val="20000"/>
              <a:lumOff val="80000"/>
            </a:schemeClr>
          </a:solidFill>
        </p:spPr>
        <p:txBody>
          <a:bodyPr wrap="square" rtlCol="0" anchor="ctr">
            <a:spAutoFit/>
          </a:bodyPr>
          <a:lstStyle/>
          <a:p>
            <a:pPr algn="ctr"/>
            <a:r>
              <a:rPr lang="en-US" sz="2400" b="1" dirty="0">
                <a:latin typeface="Tenorite" panose="00000500000000000000" pitchFamily="2" charset="0"/>
              </a:rPr>
              <a:t>Negative experiences and stressors</a:t>
            </a:r>
          </a:p>
        </p:txBody>
      </p:sp>
      <p:sp>
        <p:nvSpPr>
          <p:cNvPr id="21" name="TextBox 20">
            <a:extLst>
              <a:ext uri="{FF2B5EF4-FFF2-40B4-BE49-F238E27FC236}">
                <a16:creationId xmlns:a16="http://schemas.microsoft.com/office/drawing/2014/main" id="{1ECB5C09-C86F-14F6-CD3A-50EF44637053}"/>
              </a:ext>
            </a:extLst>
          </p:cNvPr>
          <p:cNvSpPr txBox="1"/>
          <p:nvPr/>
        </p:nvSpPr>
        <p:spPr>
          <a:xfrm>
            <a:off x="531773" y="3493242"/>
            <a:ext cx="2600299"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Risk factors</a:t>
            </a:r>
          </a:p>
        </p:txBody>
      </p:sp>
      <p:sp>
        <p:nvSpPr>
          <p:cNvPr id="22" name="TextBox 21">
            <a:extLst>
              <a:ext uri="{FF2B5EF4-FFF2-40B4-BE49-F238E27FC236}">
                <a16:creationId xmlns:a16="http://schemas.microsoft.com/office/drawing/2014/main" id="{6030AA66-5E1D-DF58-E50C-06A207927A61}"/>
              </a:ext>
            </a:extLst>
          </p:cNvPr>
          <p:cNvSpPr txBox="1"/>
          <p:nvPr/>
        </p:nvSpPr>
        <p:spPr>
          <a:xfrm>
            <a:off x="3239675" y="3493242"/>
            <a:ext cx="2600299"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Stressors</a:t>
            </a:r>
          </a:p>
        </p:txBody>
      </p:sp>
      <p:sp>
        <p:nvSpPr>
          <p:cNvPr id="23" name="TextBox 22">
            <a:extLst>
              <a:ext uri="{FF2B5EF4-FFF2-40B4-BE49-F238E27FC236}">
                <a16:creationId xmlns:a16="http://schemas.microsoft.com/office/drawing/2014/main" id="{1D814C3F-777A-EB7F-37FC-48D7F71B08C5}"/>
              </a:ext>
            </a:extLst>
          </p:cNvPr>
          <p:cNvSpPr txBox="1"/>
          <p:nvPr/>
        </p:nvSpPr>
        <p:spPr>
          <a:xfrm>
            <a:off x="1041773" y="4046048"/>
            <a:ext cx="4386698"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Hard Life Experiences</a:t>
            </a:r>
          </a:p>
        </p:txBody>
      </p:sp>
      <p:sp>
        <p:nvSpPr>
          <p:cNvPr id="24" name="TextBox 23">
            <a:extLst>
              <a:ext uri="{FF2B5EF4-FFF2-40B4-BE49-F238E27FC236}">
                <a16:creationId xmlns:a16="http://schemas.microsoft.com/office/drawing/2014/main" id="{3D7B8FF9-EC89-D8C5-1BF8-E2D004972B7A}"/>
              </a:ext>
            </a:extLst>
          </p:cNvPr>
          <p:cNvSpPr txBox="1"/>
          <p:nvPr/>
        </p:nvSpPr>
        <p:spPr>
          <a:xfrm>
            <a:off x="1075640" y="4568005"/>
            <a:ext cx="4386698"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Unsupportive connections</a:t>
            </a:r>
          </a:p>
        </p:txBody>
      </p:sp>
    </p:spTree>
    <p:extLst>
      <p:ext uri="{BB962C8B-B14F-4D97-AF65-F5344CB8AC3E}">
        <p14:creationId xmlns:p14="http://schemas.microsoft.com/office/powerpoint/2010/main" val="1065575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AA1D1-BE0E-D2D1-920A-0719F26F339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1047D3C-887E-7F58-9E11-5CD19ED964BD}"/>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5" name="Isosceles Triangle 4">
            <a:extLst>
              <a:ext uri="{FF2B5EF4-FFF2-40B4-BE49-F238E27FC236}">
                <a16:creationId xmlns:a16="http://schemas.microsoft.com/office/drawing/2014/main" id="{71D5EA40-0A4A-ABE6-CC87-1DF55D385B45}"/>
              </a:ext>
            </a:extLst>
          </p:cNvPr>
          <p:cNvSpPr/>
          <p:nvPr/>
        </p:nvSpPr>
        <p:spPr>
          <a:xfrm>
            <a:off x="8161174" y="6746608"/>
            <a:ext cx="1555699" cy="1341120"/>
          </a:xfrm>
          <a:prstGeom prst="triangle">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sz="2640"/>
          </a:p>
        </p:txBody>
      </p:sp>
      <p:sp>
        <p:nvSpPr>
          <p:cNvPr id="16" name="TextBox 15">
            <a:extLst>
              <a:ext uri="{FF2B5EF4-FFF2-40B4-BE49-F238E27FC236}">
                <a16:creationId xmlns:a16="http://schemas.microsoft.com/office/drawing/2014/main" id="{14AC9CB1-A04A-5D44-CF37-DCD6ADCBE74C}"/>
              </a:ext>
            </a:extLst>
          </p:cNvPr>
          <p:cNvSpPr txBox="1"/>
          <p:nvPr/>
        </p:nvSpPr>
        <p:spPr>
          <a:xfrm>
            <a:off x="0" y="9440801"/>
            <a:ext cx="14606306" cy="634020"/>
          </a:xfrm>
          <a:prstGeom prst="rect">
            <a:avLst/>
          </a:prstGeom>
          <a:noFill/>
        </p:spPr>
        <p:txBody>
          <a:bodyPr wrap="none" rtlCol="0">
            <a:spAutoFit/>
          </a:bodyPr>
          <a:lstStyle/>
          <a:p>
            <a:r>
              <a:rPr lang="en-US" sz="1760" dirty="0">
                <a:latin typeface="Tenorite" panose="00000500000000000000" pitchFamily="2" charset="0"/>
                <a:hlinkClick r:id="rId3"/>
              </a:rPr>
              <a:t>https://developingchild.harvard.edu/resource-guides/guide-resilience/</a:t>
            </a:r>
            <a:endParaRPr lang="en-US" sz="1760" dirty="0">
              <a:latin typeface="Tenorite" panose="00000500000000000000" pitchFamily="2" charset="0"/>
            </a:endParaRPr>
          </a:p>
          <a:p>
            <a:r>
              <a:rPr lang="en-US" sz="1760" dirty="0">
                <a:latin typeface="Tenorite" panose="00000500000000000000" pitchFamily="2" charset="0"/>
              </a:rPr>
              <a:t>https://www.frameworksinstitute.org/resources/the-resilience-scale-using-metaphor-to-communicate-a-developmental-perspective-on-resilience/</a:t>
            </a:r>
          </a:p>
        </p:txBody>
      </p:sp>
      <p:pic>
        <p:nvPicPr>
          <p:cNvPr id="9" name="Graphic 8" descr="User with solid fill">
            <a:extLst>
              <a:ext uri="{FF2B5EF4-FFF2-40B4-BE49-F238E27FC236}">
                <a16:creationId xmlns:a16="http://schemas.microsoft.com/office/drawing/2014/main" id="{F2CFD416-9C33-F446-0928-2EC6A834CD2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68461" y="6901224"/>
            <a:ext cx="1341120" cy="1341120"/>
          </a:xfrm>
          <a:prstGeom prst="rect">
            <a:avLst/>
          </a:prstGeom>
        </p:spPr>
      </p:pic>
      <p:sp>
        <p:nvSpPr>
          <p:cNvPr id="15" name="TextBox 14">
            <a:extLst>
              <a:ext uri="{FF2B5EF4-FFF2-40B4-BE49-F238E27FC236}">
                <a16:creationId xmlns:a16="http://schemas.microsoft.com/office/drawing/2014/main" id="{6EB8DC19-17D1-FF61-3C80-C23EEBC46FF8}"/>
              </a:ext>
            </a:extLst>
          </p:cNvPr>
          <p:cNvSpPr txBox="1"/>
          <p:nvPr/>
        </p:nvSpPr>
        <p:spPr>
          <a:xfrm>
            <a:off x="214200" y="1487862"/>
            <a:ext cx="17449642" cy="830997"/>
          </a:xfrm>
          <a:prstGeom prst="rect">
            <a:avLst/>
          </a:prstGeom>
          <a:solidFill>
            <a:schemeClr val="accent6">
              <a:lumMod val="40000"/>
              <a:lumOff val="60000"/>
            </a:schemeClr>
          </a:solidFill>
        </p:spPr>
        <p:txBody>
          <a:bodyPr wrap="square" rtlCol="0">
            <a:spAutoFit/>
          </a:bodyPr>
          <a:lstStyle/>
          <a:p>
            <a:pPr algn="ctr"/>
            <a:r>
              <a:rPr lang="en-US" sz="2400" dirty="0">
                <a:latin typeface="Tenorite" panose="00000500000000000000" pitchFamily="2" charset="0"/>
              </a:rPr>
              <a:t>Think of resilience like a balance scale—it tips toward positive outcomes, even when someone has faced many challenges and stressors. This depends on many factors in one’s life, as well as on one’s ability to be resilient.</a:t>
            </a:r>
          </a:p>
        </p:txBody>
      </p:sp>
      <p:sp>
        <p:nvSpPr>
          <p:cNvPr id="8" name="TextBox 7">
            <a:extLst>
              <a:ext uri="{FF2B5EF4-FFF2-40B4-BE49-F238E27FC236}">
                <a16:creationId xmlns:a16="http://schemas.microsoft.com/office/drawing/2014/main" id="{628AA20B-912F-7EA9-1768-396D362D4471}"/>
              </a:ext>
            </a:extLst>
          </p:cNvPr>
          <p:cNvSpPr txBox="1"/>
          <p:nvPr/>
        </p:nvSpPr>
        <p:spPr>
          <a:xfrm>
            <a:off x="580503" y="708913"/>
            <a:ext cx="16922475"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Resilience as a scale…</a:t>
            </a:r>
            <a:endParaRPr lang="en-US" sz="4000" dirty="0">
              <a:solidFill>
                <a:schemeClr val="accent6">
                  <a:lumMod val="50000"/>
                </a:schemeClr>
              </a:solidFill>
              <a:latin typeface="Tenorite" panose="00000500000000000000" pitchFamily="2" charset="0"/>
              <a:ea typeface="The Youngest Serif"/>
              <a:cs typeface="The Youngest Serif"/>
              <a:sym typeface="The Youngest Serif"/>
            </a:endParaRPr>
          </a:p>
        </p:txBody>
      </p:sp>
      <p:sp>
        <p:nvSpPr>
          <p:cNvPr id="10" name="Rectangle 9">
            <a:extLst>
              <a:ext uri="{FF2B5EF4-FFF2-40B4-BE49-F238E27FC236}">
                <a16:creationId xmlns:a16="http://schemas.microsoft.com/office/drawing/2014/main" id="{6D4060FB-6888-9A0B-9296-F88843843933}"/>
              </a:ext>
            </a:extLst>
          </p:cNvPr>
          <p:cNvSpPr/>
          <p:nvPr/>
        </p:nvSpPr>
        <p:spPr>
          <a:xfrm rot="655797">
            <a:off x="2100892" y="6299282"/>
            <a:ext cx="13676258" cy="465293"/>
          </a:xfrm>
          <a:prstGeom prst="rect">
            <a:avLst/>
          </a:prstGeom>
          <a:solidFill>
            <a:schemeClr val="tx1">
              <a:lumMod val="65000"/>
              <a:lumOff val="3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enorite" panose="00000500000000000000" pitchFamily="2" charset="0"/>
              </a:rPr>
              <a:t>Negative outcomes 						     		Positive outcomes</a:t>
            </a:r>
          </a:p>
        </p:txBody>
      </p:sp>
      <p:sp>
        <p:nvSpPr>
          <p:cNvPr id="2" name="TextBox 1">
            <a:extLst>
              <a:ext uri="{FF2B5EF4-FFF2-40B4-BE49-F238E27FC236}">
                <a16:creationId xmlns:a16="http://schemas.microsoft.com/office/drawing/2014/main" id="{9E24E845-564C-2F2A-903E-A873CF3D8D81}"/>
              </a:ext>
            </a:extLst>
          </p:cNvPr>
          <p:cNvSpPr txBox="1"/>
          <p:nvPr/>
        </p:nvSpPr>
        <p:spPr>
          <a:xfrm>
            <a:off x="482600" y="2910989"/>
            <a:ext cx="5505045" cy="461666"/>
          </a:xfrm>
          <a:prstGeom prst="rect">
            <a:avLst/>
          </a:prstGeom>
          <a:solidFill>
            <a:schemeClr val="accent3">
              <a:lumMod val="20000"/>
              <a:lumOff val="80000"/>
            </a:schemeClr>
          </a:solidFill>
        </p:spPr>
        <p:txBody>
          <a:bodyPr wrap="square" rtlCol="0" anchor="ctr">
            <a:spAutoFit/>
          </a:bodyPr>
          <a:lstStyle/>
          <a:p>
            <a:pPr algn="ctr"/>
            <a:r>
              <a:rPr lang="en-US" sz="2400" b="1" dirty="0">
                <a:latin typeface="Tenorite" panose="00000500000000000000" pitchFamily="2" charset="0"/>
              </a:rPr>
              <a:t>Negative experiences and stressors</a:t>
            </a:r>
          </a:p>
        </p:txBody>
      </p:sp>
      <p:sp>
        <p:nvSpPr>
          <p:cNvPr id="3" name="TextBox 2">
            <a:extLst>
              <a:ext uri="{FF2B5EF4-FFF2-40B4-BE49-F238E27FC236}">
                <a16:creationId xmlns:a16="http://schemas.microsoft.com/office/drawing/2014/main" id="{33F0309A-BD94-18B5-34A8-5B3FC3BED3AF}"/>
              </a:ext>
            </a:extLst>
          </p:cNvPr>
          <p:cNvSpPr txBox="1"/>
          <p:nvPr/>
        </p:nvSpPr>
        <p:spPr>
          <a:xfrm>
            <a:off x="531773" y="3493242"/>
            <a:ext cx="2600299"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Risk factors</a:t>
            </a:r>
          </a:p>
        </p:txBody>
      </p:sp>
      <p:sp>
        <p:nvSpPr>
          <p:cNvPr id="6" name="TextBox 5">
            <a:extLst>
              <a:ext uri="{FF2B5EF4-FFF2-40B4-BE49-F238E27FC236}">
                <a16:creationId xmlns:a16="http://schemas.microsoft.com/office/drawing/2014/main" id="{697B9B19-7445-556C-34C9-A6E6D16FD335}"/>
              </a:ext>
            </a:extLst>
          </p:cNvPr>
          <p:cNvSpPr txBox="1"/>
          <p:nvPr/>
        </p:nvSpPr>
        <p:spPr>
          <a:xfrm>
            <a:off x="3239675" y="3493242"/>
            <a:ext cx="2600299"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Stressors</a:t>
            </a:r>
          </a:p>
        </p:txBody>
      </p:sp>
      <p:sp>
        <p:nvSpPr>
          <p:cNvPr id="7" name="TextBox 6">
            <a:extLst>
              <a:ext uri="{FF2B5EF4-FFF2-40B4-BE49-F238E27FC236}">
                <a16:creationId xmlns:a16="http://schemas.microsoft.com/office/drawing/2014/main" id="{4D786917-CE81-2976-3480-0BA50A7F7D7B}"/>
              </a:ext>
            </a:extLst>
          </p:cNvPr>
          <p:cNvSpPr txBox="1"/>
          <p:nvPr/>
        </p:nvSpPr>
        <p:spPr>
          <a:xfrm>
            <a:off x="1041773" y="4046048"/>
            <a:ext cx="4386698"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Hard Life Experiences</a:t>
            </a:r>
          </a:p>
        </p:txBody>
      </p:sp>
      <p:sp>
        <p:nvSpPr>
          <p:cNvPr id="11" name="TextBox 10">
            <a:extLst>
              <a:ext uri="{FF2B5EF4-FFF2-40B4-BE49-F238E27FC236}">
                <a16:creationId xmlns:a16="http://schemas.microsoft.com/office/drawing/2014/main" id="{3EB4A8BB-1962-3E4B-14AD-9CEAFB1BCE90}"/>
              </a:ext>
            </a:extLst>
          </p:cNvPr>
          <p:cNvSpPr txBox="1"/>
          <p:nvPr/>
        </p:nvSpPr>
        <p:spPr>
          <a:xfrm>
            <a:off x="11570646" y="2910989"/>
            <a:ext cx="5696227" cy="461666"/>
          </a:xfrm>
          <a:prstGeom prst="rect">
            <a:avLst/>
          </a:prstGeom>
          <a:solidFill>
            <a:schemeClr val="accent6">
              <a:lumMod val="60000"/>
              <a:lumOff val="40000"/>
            </a:schemeClr>
          </a:solidFill>
        </p:spPr>
        <p:txBody>
          <a:bodyPr wrap="square" rtlCol="0" anchor="ctr">
            <a:spAutoFit/>
          </a:bodyPr>
          <a:lstStyle/>
          <a:p>
            <a:pPr algn="ctr"/>
            <a:r>
              <a:rPr lang="en-US" sz="2400" b="1" dirty="0">
                <a:latin typeface="Tenorite" panose="00000500000000000000" pitchFamily="2" charset="0"/>
              </a:rPr>
              <a:t>Positive experiences and supports</a:t>
            </a:r>
          </a:p>
        </p:txBody>
      </p:sp>
      <p:sp>
        <p:nvSpPr>
          <p:cNvPr id="13" name="TextBox 12">
            <a:extLst>
              <a:ext uri="{FF2B5EF4-FFF2-40B4-BE49-F238E27FC236}">
                <a16:creationId xmlns:a16="http://schemas.microsoft.com/office/drawing/2014/main" id="{560C6D79-8F53-8A9F-F174-49808B93524C}"/>
              </a:ext>
            </a:extLst>
          </p:cNvPr>
          <p:cNvSpPr txBox="1"/>
          <p:nvPr/>
        </p:nvSpPr>
        <p:spPr>
          <a:xfrm>
            <a:off x="12260085" y="3516462"/>
            <a:ext cx="2500686" cy="461666"/>
          </a:xfrm>
          <a:prstGeom prst="rect">
            <a:avLst/>
          </a:prstGeom>
          <a:solidFill>
            <a:srgbClr val="B3BEA6"/>
          </a:solidFill>
        </p:spPr>
        <p:txBody>
          <a:bodyPr wrap="none" rtlCol="0">
            <a:spAutoFit/>
          </a:bodyPr>
          <a:lstStyle/>
          <a:p>
            <a:pPr algn="ctr"/>
            <a:r>
              <a:rPr lang="en-US" sz="2400" dirty="0">
                <a:latin typeface="Tenorite" panose="00000500000000000000" pitchFamily="2" charset="0"/>
              </a:rPr>
              <a:t>Protective factors</a:t>
            </a:r>
          </a:p>
        </p:txBody>
      </p:sp>
      <p:sp>
        <p:nvSpPr>
          <p:cNvPr id="14" name="TextBox 13">
            <a:extLst>
              <a:ext uri="{FF2B5EF4-FFF2-40B4-BE49-F238E27FC236}">
                <a16:creationId xmlns:a16="http://schemas.microsoft.com/office/drawing/2014/main" id="{373C0B87-3A04-B327-C66A-94AC4D9E29A1}"/>
              </a:ext>
            </a:extLst>
          </p:cNvPr>
          <p:cNvSpPr txBox="1"/>
          <p:nvPr/>
        </p:nvSpPr>
        <p:spPr>
          <a:xfrm>
            <a:off x="15425537" y="3516463"/>
            <a:ext cx="1027462" cy="461665"/>
          </a:xfrm>
          <a:prstGeom prst="rect">
            <a:avLst/>
          </a:prstGeom>
          <a:solidFill>
            <a:srgbClr val="B3BEA6"/>
          </a:solidFill>
        </p:spPr>
        <p:txBody>
          <a:bodyPr wrap="none" rtlCol="0">
            <a:spAutoFit/>
          </a:bodyPr>
          <a:lstStyle/>
          <a:p>
            <a:pPr algn="ctr"/>
            <a:r>
              <a:rPr lang="en-US" sz="2400" dirty="0">
                <a:latin typeface="Tenorite" panose="00000500000000000000" pitchFamily="2" charset="0"/>
              </a:rPr>
              <a:t>Safety</a:t>
            </a:r>
          </a:p>
        </p:txBody>
      </p:sp>
      <p:sp>
        <p:nvSpPr>
          <p:cNvPr id="17" name="TextBox 16">
            <a:extLst>
              <a:ext uri="{FF2B5EF4-FFF2-40B4-BE49-F238E27FC236}">
                <a16:creationId xmlns:a16="http://schemas.microsoft.com/office/drawing/2014/main" id="{FD246657-3257-D006-29CB-DD76968CB101}"/>
              </a:ext>
            </a:extLst>
          </p:cNvPr>
          <p:cNvSpPr txBox="1"/>
          <p:nvPr/>
        </p:nvSpPr>
        <p:spPr>
          <a:xfrm>
            <a:off x="11862088" y="4564650"/>
            <a:ext cx="5404785" cy="830997"/>
          </a:xfrm>
          <a:prstGeom prst="rect">
            <a:avLst/>
          </a:prstGeom>
          <a:solidFill>
            <a:srgbClr val="B3BEA6"/>
          </a:solidFill>
        </p:spPr>
        <p:txBody>
          <a:bodyPr wrap="square" rtlCol="0">
            <a:spAutoFit/>
          </a:bodyPr>
          <a:lstStyle/>
          <a:p>
            <a:pPr algn="ctr"/>
            <a:r>
              <a:rPr lang="en-US" sz="2400" dirty="0">
                <a:latin typeface="Tenorite" panose="00000500000000000000" pitchFamily="2" charset="0"/>
              </a:rPr>
              <a:t>Supportive social connections, mentors, family, and/or therapy</a:t>
            </a:r>
          </a:p>
        </p:txBody>
      </p:sp>
      <p:sp>
        <p:nvSpPr>
          <p:cNvPr id="18" name="TextBox 17">
            <a:extLst>
              <a:ext uri="{FF2B5EF4-FFF2-40B4-BE49-F238E27FC236}">
                <a16:creationId xmlns:a16="http://schemas.microsoft.com/office/drawing/2014/main" id="{E06898F9-3E37-D495-05C2-8B04CB72644B}"/>
              </a:ext>
            </a:extLst>
          </p:cNvPr>
          <p:cNvSpPr txBox="1"/>
          <p:nvPr/>
        </p:nvSpPr>
        <p:spPr>
          <a:xfrm>
            <a:off x="6019514" y="2409434"/>
            <a:ext cx="5505044" cy="3416320"/>
          </a:xfrm>
          <a:prstGeom prst="rect">
            <a:avLst/>
          </a:prstGeom>
          <a:solidFill>
            <a:schemeClr val="bg2"/>
          </a:solidFill>
        </p:spPr>
        <p:txBody>
          <a:bodyPr wrap="square" rtlCol="0">
            <a:spAutoFit/>
          </a:bodyPr>
          <a:lstStyle/>
          <a:p>
            <a:r>
              <a:rPr lang="en-US" sz="2400" b="1" dirty="0">
                <a:solidFill>
                  <a:srgbClr val="0070C0"/>
                </a:solidFill>
                <a:latin typeface="Tenorite" panose="00000500000000000000" pitchFamily="2" charset="0"/>
              </a:rPr>
              <a:t>Discussion: </a:t>
            </a:r>
          </a:p>
          <a:p>
            <a:pPr marL="342900" indent="-342900">
              <a:buFont typeface="Arial" panose="020B0604020202020204" pitchFamily="34" charset="0"/>
              <a:buChar char="•"/>
            </a:pPr>
            <a:r>
              <a:rPr lang="en-US" sz="2400" dirty="0">
                <a:latin typeface="Tenorite" panose="00000500000000000000" pitchFamily="2" charset="0"/>
              </a:rPr>
              <a:t>How might a wildfire affect this scale? </a:t>
            </a:r>
          </a:p>
          <a:p>
            <a:pPr marL="342900" indent="-342900">
              <a:buFont typeface="Arial" panose="020B0604020202020204" pitchFamily="34" charset="0"/>
              <a:buChar char="•"/>
            </a:pPr>
            <a:r>
              <a:rPr lang="en-US" sz="2400" dirty="0">
                <a:latin typeface="Tenorite" panose="00000500000000000000" pitchFamily="2" charset="0"/>
              </a:rPr>
              <a:t>What could support positive outcomes during and after a fire? </a:t>
            </a:r>
          </a:p>
          <a:p>
            <a:pPr marL="342900" indent="-342900">
              <a:buFont typeface="Arial" panose="020B0604020202020204" pitchFamily="34" charset="0"/>
              <a:buChar char="•"/>
            </a:pPr>
            <a:r>
              <a:rPr lang="en-US" sz="2400" dirty="0">
                <a:latin typeface="Tenorite" panose="00000500000000000000" pitchFamily="2" charset="0"/>
              </a:rPr>
              <a:t>Consider different groups (youth, older adults, and others in your community). How could these groups be supported through a wildfire?</a:t>
            </a:r>
          </a:p>
        </p:txBody>
      </p:sp>
      <p:sp>
        <p:nvSpPr>
          <p:cNvPr id="20" name="TextBox 19">
            <a:extLst>
              <a:ext uri="{FF2B5EF4-FFF2-40B4-BE49-F238E27FC236}">
                <a16:creationId xmlns:a16="http://schemas.microsoft.com/office/drawing/2014/main" id="{955C634A-DB76-6CE5-CF3A-AAAD08B544B5}"/>
              </a:ext>
            </a:extLst>
          </p:cNvPr>
          <p:cNvSpPr txBox="1"/>
          <p:nvPr/>
        </p:nvSpPr>
        <p:spPr>
          <a:xfrm>
            <a:off x="5130800" y="8076627"/>
            <a:ext cx="7620000" cy="954107"/>
          </a:xfrm>
          <a:prstGeom prst="rect">
            <a:avLst/>
          </a:prstGeom>
          <a:noFill/>
        </p:spPr>
        <p:txBody>
          <a:bodyPr wrap="square" rtlCol="0">
            <a:spAutoFit/>
          </a:bodyPr>
          <a:lstStyle/>
          <a:p>
            <a:pPr algn="ctr"/>
            <a:r>
              <a:rPr lang="en-US" sz="2800" b="1" dirty="0">
                <a:latin typeface="Tenorite" panose="00000500000000000000" pitchFamily="2" charset="0"/>
              </a:rPr>
              <a:t>Individual: </a:t>
            </a:r>
            <a:r>
              <a:rPr lang="en-US" sz="2800" dirty="0">
                <a:latin typeface="Tenorite" panose="00000500000000000000" pitchFamily="2" charset="0"/>
              </a:rPr>
              <a:t>Personal history, past trauma, temperament, health, and sense of self</a:t>
            </a:r>
            <a:endParaRPr lang="en-US" sz="2640" dirty="0">
              <a:latin typeface="Tenorite" panose="00000500000000000000" pitchFamily="2" charset="0"/>
            </a:endParaRPr>
          </a:p>
        </p:txBody>
      </p:sp>
      <p:sp>
        <p:nvSpPr>
          <p:cNvPr id="21" name="TextBox 20">
            <a:extLst>
              <a:ext uri="{FF2B5EF4-FFF2-40B4-BE49-F238E27FC236}">
                <a16:creationId xmlns:a16="http://schemas.microsoft.com/office/drawing/2014/main" id="{E2D4B7FB-1065-D528-2925-DC7B651BFDD0}"/>
              </a:ext>
            </a:extLst>
          </p:cNvPr>
          <p:cNvSpPr txBox="1"/>
          <p:nvPr/>
        </p:nvSpPr>
        <p:spPr>
          <a:xfrm>
            <a:off x="1075640" y="4568005"/>
            <a:ext cx="4386698" cy="461666"/>
          </a:xfrm>
          <a:prstGeom prst="rect">
            <a:avLst/>
          </a:prstGeom>
          <a:solidFill>
            <a:schemeClr val="accent3">
              <a:lumMod val="20000"/>
              <a:lumOff val="80000"/>
            </a:schemeClr>
          </a:solidFill>
        </p:spPr>
        <p:txBody>
          <a:bodyPr wrap="square" rtlCol="0">
            <a:spAutoFit/>
          </a:bodyPr>
          <a:lstStyle/>
          <a:p>
            <a:pPr algn="ctr"/>
            <a:r>
              <a:rPr lang="en-US" sz="2400" dirty="0">
                <a:latin typeface="Tenorite" panose="00000500000000000000" pitchFamily="2" charset="0"/>
              </a:rPr>
              <a:t>Unsupportive connections</a:t>
            </a:r>
          </a:p>
        </p:txBody>
      </p:sp>
      <p:sp>
        <p:nvSpPr>
          <p:cNvPr id="22" name="TextBox 21">
            <a:extLst>
              <a:ext uri="{FF2B5EF4-FFF2-40B4-BE49-F238E27FC236}">
                <a16:creationId xmlns:a16="http://schemas.microsoft.com/office/drawing/2014/main" id="{53A53E3B-9D02-76D5-4709-510E48ACCFF1}"/>
              </a:ext>
            </a:extLst>
          </p:cNvPr>
          <p:cNvSpPr txBox="1"/>
          <p:nvPr/>
        </p:nvSpPr>
        <p:spPr>
          <a:xfrm>
            <a:off x="13179473" y="4006053"/>
            <a:ext cx="2853665" cy="461666"/>
          </a:xfrm>
          <a:prstGeom prst="rect">
            <a:avLst/>
          </a:prstGeom>
          <a:solidFill>
            <a:srgbClr val="B3BEA6"/>
          </a:solidFill>
        </p:spPr>
        <p:txBody>
          <a:bodyPr wrap="none" rtlCol="0">
            <a:spAutoFit/>
          </a:bodyPr>
          <a:lstStyle/>
          <a:p>
            <a:pPr algn="ctr"/>
            <a:r>
              <a:rPr lang="en-US" sz="2400" dirty="0">
                <a:latin typeface="Tenorite" panose="00000500000000000000" pitchFamily="2" charset="0"/>
              </a:rPr>
              <a:t>Positive experiences</a:t>
            </a:r>
          </a:p>
        </p:txBody>
      </p:sp>
      <p:sp>
        <p:nvSpPr>
          <p:cNvPr id="23" name="Speech Bubble: Rectangle 22">
            <a:extLst>
              <a:ext uri="{FF2B5EF4-FFF2-40B4-BE49-F238E27FC236}">
                <a16:creationId xmlns:a16="http://schemas.microsoft.com/office/drawing/2014/main" id="{D0839171-A5A8-941A-F80D-A6DC52A16C88}"/>
              </a:ext>
              <a:ext uri="{C183D7F6-B498-43B3-948B-1728B52AA6E4}">
                <adec:decorative xmlns:adec="http://schemas.microsoft.com/office/drawing/2017/decorative" val="1"/>
              </a:ext>
            </a:extLst>
          </p:cNvPr>
          <p:cNvSpPr/>
          <p:nvPr/>
        </p:nvSpPr>
        <p:spPr>
          <a:xfrm>
            <a:off x="558800" y="494714"/>
            <a:ext cx="4419600" cy="666411"/>
          </a:xfrm>
          <a:custGeom>
            <a:avLst/>
            <a:gdLst>
              <a:gd name="csX0" fmla="*/ 0 w 4419600"/>
              <a:gd name="csY0" fmla="*/ 0 h 666411"/>
              <a:gd name="csX1" fmla="*/ 346202 w 4419600"/>
              <a:gd name="csY1" fmla="*/ 0 h 666411"/>
              <a:gd name="csX2" fmla="*/ 736600 w 4419600"/>
              <a:gd name="csY2" fmla="*/ 0 h 666411"/>
              <a:gd name="csX3" fmla="*/ 736600 w 4419600"/>
              <a:gd name="csY3" fmla="*/ 0 h 666411"/>
              <a:gd name="csX4" fmla="*/ 1255903 w 4419600"/>
              <a:gd name="csY4" fmla="*/ 0 h 666411"/>
              <a:gd name="csX5" fmla="*/ 1841500 w 4419600"/>
              <a:gd name="csY5" fmla="*/ 0 h 666411"/>
              <a:gd name="csX6" fmla="*/ 2537587 w 4419600"/>
              <a:gd name="csY6" fmla="*/ 0 h 666411"/>
              <a:gd name="csX7" fmla="*/ 3104769 w 4419600"/>
              <a:gd name="csY7" fmla="*/ 0 h 666411"/>
              <a:gd name="csX8" fmla="*/ 3697732 w 4419600"/>
              <a:gd name="csY8" fmla="*/ 0 h 666411"/>
              <a:gd name="csX9" fmla="*/ 4419600 w 4419600"/>
              <a:gd name="csY9" fmla="*/ 0 h 666411"/>
              <a:gd name="csX10" fmla="*/ 4419600 w 4419600"/>
              <a:gd name="csY10" fmla="*/ 388740 h 666411"/>
              <a:gd name="csX11" fmla="*/ 4419600 w 4419600"/>
              <a:gd name="csY11" fmla="*/ 388740 h 666411"/>
              <a:gd name="csX12" fmla="*/ 4419600 w 4419600"/>
              <a:gd name="csY12" fmla="*/ 555343 h 666411"/>
              <a:gd name="csX13" fmla="*/ 4419600 w 4419600"/>
              <a:gd name="csY13" fmla="*/ 666411 h 666411"/>
              <a:gd name="csX14" fmla="*/ 3775075 w 4419600"/>
              <a:gd name="csY14" fmla="*/ 666411 h 666411"/>
              <a:gd name="csX15" fmla="*/ 3130550 w 4419600"/>
              <a:gd name="csY15" fmla="*/ 666411 h 666411"/>
              <a:gd name="csX16" fmla="*/ 2537587 w 4419600"/>
              <a:gd name="csY16" fmla="*/ 666411 h 666411"/>
              <a:gd name="csX17" fmla="*/ 1841500 w 4419600"/>
              <a:gd name="csY17" fmla="*/ 666411 h 666411"/>
              <a:gd name="csX18" fmla="*/ 1314078 w 4419600"/>
              <a:gd name="csY18" fmla="*/ 746542 h 666411"/>
              <a:gd name="csX19" fmla="*/ 786655 w 4419600"/>
              <a:gd name="csY19" fmla="*/ 826673 h 666411"/>
              <a:gd name="csX20" fmla="*/ 348795 w 4419600"/>
              <a:gd name="csY20" fmla="*/ 893197 h 666411"/>
              <a:gd name="csX21" fmla="*/ 736600 w 4419600"/>
              <a:gd name="csY21" fmla="*/ 666411 h 666411"/>
              <a:gd name="csX22" fmla="*/ 360934 w 4419600"/>
              <a:gd name="csY22" fmla="*/ 666411 h 666411"/>
              <a:gd name="csX23" fmla="*/ 0 w 4419600"/>
              <a:gd name="csY23" fmla="*/ 666411 h 666411"/>
              <a:gd name="csX24" fmla="*/ 0 w 4419600"/>
              <a:gd name="csY24" fmla="*/ 555343 h 666411"/>
              <a:gd name="csX25" fmla="*/ 0 w 4419600"/>
              <a:gd name="csY25" fmla="*/ 388740 h 666411"/>
              <a:gd name="csX26" fmla="*/ 0 w 4419600"/>
              <a:gd name="csY26" fmla="*/ 388740 h 666411"/>
              <a:gd name="csX27" fmla="*/ 0 w 4419600"/>
              <a:gd name="csY27" fmla="*/ 0 h 6664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419600" h="666411" extrusionOk="0">
                <a:moveTo>
                  <a:pt x="0" y="0"/>
                </a:moveTo>
                <a:cubicBezTo>
                  <a:pt x="111830" y="9134"/>
                  <a:pt x="236533" y="-8128"/>
                  <a:pt x="346202" y="0"/>
                </a:cubicBezTo>
                <a:cubicBezTo>
                  <a:pt x="455871" y="8128"/>
                  <a:pt x="567442" y="-5552"/>
                  <a:pt x="736600" y="0"/>
                </a:cubicBezTo>
                <a:lnTo>
                  <a:pt x="736600" y="0"/>
                </a:lnTo>
                <a:cubicBezTo>
                  <a:pt x="855690" y="18018"/>
                  <a:pt x="1033065" y="-5053"/>
                  <a:pt x="1255903" y="0"/>
                </a:cubicBezTo>
                <a:cubicBezTo>
                  <a:pt x="1478741" y="5053"/>
                  <a:pt x="1616845" y="5112"/>
                  <a:pt x="1841500" y="0"/>
                </a:cubicBezTo>
                <a:cubicBezTo>
                  <a:pt x="2008977" y="-13028"/>
                  <a:pt x="2259396" y="3685"/>
                  <a:pt x="2537587" y="0"/>
                </a:cubicBezTo>
                <a:cubicBezTo>
                  <a:pt x="2815778" y="-3685"/>
                  <a:pt x="2970488" y="-14188"/>
                  <a:pt x="3104769" y="0"/>
                </a:cubicBezTo>
                <a:cubicBezTo>
                  <a:pt x="3239050" y="14188"/>
                  <a:pt x="3408767" y="-17387"/>
                  <a:pt x="3697732" y="0"/>
                </a:cubicBezTo>
                <a:cubicBezTo>
                  <a:pt x="3986697" y="17387"/>
                  <a:pt x="4157587" y="-668"/>
                  <a:pt x="4419600" y="0"/>
                </a:cubicBezTo>
                <a:cubicBezTo>
                  <a:pt x="4432793" y="149034"/>
                  <a:pt x="4437533" y="218834"/>
                  <a:pt x="4419600" y="388740"/>
                </a:cubicBezTo>
                <a:lnTo>
                  <a:pt x="4419600" y="388740"/>
                </a:lnTo>
                <a:cubicBezTo>
                  <a:pt x="4417107" y="455932"/>
                  <a:pt x="4423367" y="512463"/>
                  <a:pt x="4419600" y="555343"/>
                </a:cubicBezTo>
                <a:cubicBezTo>
                  <a:pt x="4417026" y="602205"/>
                  <a:pt x="4420305" y="642166"/>
                  <a:pt x="4419600" y="666411"/>
                </a:cubicBezTo>
                <a:cubicBezTo>
                  <a:pt x="4125960" y="661045"/>
                  <a:pt x="3907423" y="640650"/>
                  <a:pt x="3775075" y="666411"/>
                </a:cubicBezTo>
                <a:cubicBezTo>
                  <a:pt x="3642728" y="692172"/>
                  <a:pt x="3435960" y="666479"/>
                  <a:pt x="3130550" y="666411"/>
                </a:cubicBezTo>
                <a:cubicBezTo>
                  <a:pt x="2825140" y="666343"/>
                  <a:pt x="2702531" y="645755"/>
                  <a:pt x="2537587" y="666411"/>
                </a:cubicBezTo>
                <a:cubicBezTo>
                  <a:pt x="2372643" y="687067"/>
                  <a:pt x="2104922" y="695407"/>
                  <a:pt x="1841500" y="666411"/>
                </a:cubicBezTo>
                <a:cubicBezTo>
                  <a:pt x="1727366" y="667100"/>
                  <a:pt x="1498488" y="708068"/>
                  <a:pt x="1314078" y="746542"/>
                </a:cubicBezTo>
                <a:cubicBezTo>
                  <a:pt x="1129668" y="785016"/>
                  <a:pt x="947849" y="821636"/>
                  <a:pt x="786655" y="826673"/>
                </a:cubicBezTo>
                <a:cubicBezTo>
                  <a:pt x="625461" y="831710"/>
                  <a:pt x="529479" y="858462"/>
                  <a:pt x="348795" y="893197"/>
                </a:cubicBezTo>
                <a:cubicBezTo>
                  <a:pt x="482047" y="826685"/>
                  <a:pt x="615387" y="755461"/>
                  <a:pt x="736600" y="666411"/>
                </a:cubicBezTo>
                <a:cubicBezTo>
                  <a:pt x="607808" y="670992"/>
                  <a:pt x="493969" y="684099"/>
                  <a:pt x="360934" y="666411"/>
                </a:cubicBezTo>
                <a:cubicBezTo>
                  <a:pt x="227899" y="648723"/>
                  <a:pt x="155432" y="670534"/>
                  <a:pt x="0" y="666411"/>
                </a:cubicBezTo>
                <a:cubicBezTo>
                  <a:pt x="-3435" y="631597"/>
                  <a:pt x="-3307" y="603852"/>
                  <a:pt x="0" y="555343"/>
                </a:cubicBezTo>
                <a:cubicBezTo>
                  <a:pt x="-1571" y="493177"/>
                  <a:pt x="-7113" y="461121"/>
                  <a:pt x="0" y="388740"/>
                </a:cubicBezTo>
                <a:lnTo>
                  <a:pt x="0" y="388740"/>
                </a:lnTo>
                <a:cubicBezTo>
                  <a:pt x="-6847" y="245333"/>
                  <a:pt x="-319" y="95929"/>
                  <a:pt x="0" y="0"/>
                </a:cubicBezTo>
                <a:close/>
              </a:path>
            </a:pathLst>
          </a:custGeom>
          <a:noFill/>
          <a:ln w="127000">
            <a:solidFill>
              <a:srgbClr val="A2BDCA"/>
            </a:solidFill>
            <a:extLst>
              <a:ext uri="{C807C97D-BFC1-408E-A445-0C87EB9F89A2}">
                <ask:lineSketchStyleProps xmlns:ask="http://schemas.microsoft.com/office/drawing/2018/sketchyshapes" sd="950667557">
                  <a:prstGeom prst="wedgeRectCallout">
                    <a:avLst>
                      <a:gd name="adj1" fmla="val -42108"/>
                      <a:gd name="adj2" fmla="val 84031"/>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4000" dirty="0"/>
          </a:p>
        </p:txBody>
      </p:sp>
      <p:sp>
        <p:nvSpPr>
          <p:cNvPr id="24" name="TextBox 23">
            <a:extLst>
              <a:ext uri="{FF2B5EF4-FFF2-40B4-BE49-F238E27FC236}">
                <a16:creationId xmlns:a16="http://schemas.microsoft.com/office/drawing/2014/main" id="{0CA039AA-AE19-F8CB-4C3F-4BF585DF3D7D}"/>
              </a:ext>
            </a:extLst>
          </p:cNvPr>
          <p:cNvSpPr txBox="1"/>
          <p:nvPr/>
        </p:nvSpPr>
        <p:spPr>
          <a:xfrm>
            <a:off x="787400" y="539380"/>
            <a:ext cx="4038600"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Learning Activity:</a:t>
            </a:r>
          </a:p>
        </p:txBody>
      </p:sp>
    </p:spTree>
    <p:extLst>
      <p:ext uri="{BB962C8B-B14F-4D97-AF65-F5344CB8AC3E}">
        <p14:creationId xmlns:p14="http://schemas.microsoft.com/office/powerpoint/2010/main" val="85308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3" grpId="0" animBg="1"/>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55CDF2C1-7C0C-FADE-B7A9-1E0C8B5BCE06}"/>
              </a:ext>
            </a:extLst>
          </p:cNvPr>
          <p:cNvSpPr>
            <a:spLocks noGrp="1"/>
          </p:cNvSpPr>
          <p:nvPr>
            <p:ph type="body" sz="quarter" idx="3"/>
          </p:nvPr>
        </p:nvSpPr>
        <p:spPr>
          <a:xfrm>
            <a:off x="3100839" y="2143927"/>
            <a:ext cx="7121347" cy="1079880"/>
          </a:xfrm>
          <a:solidFill>
            <a:schemeClr val="bg1">
              <a:lumMod val="85000"/>
            </a:schemeClr>
          </a:solidFill>
        </p:spPr>
        <p:txBody>
          <a:bodyPr>
            <a:normAutofit fontScale="85000" lnSpcReduction="10000"/>
          </a:bodyPr>
          <a:lstStyle/>
          <a:p>
            <a:pPr algn="ctr">
              <a:lnSpc>
                <a:spcPct val="120000"/>
              </a:lnSpc>
              <a:spcBef>
                <a:spcPts val="0"/>
              </a:spcBef>
              <a:spcAft>
                <a:spcPts val="0"/>
              </a:spcAft>
            </a:pPr>
            <a:r>
              <a:rPr lang="en-US" sz="3520" b="1" dirty="0">
                <a:solidFill>
                  <a:schemeClr val="tx1"/>
                </a:solidFill>
              </a:rPr>
              <a:t>SHORT-TERM </a:t>
            </a:r>
          </a:p>
          <a:p>
            <a:pPr algn="ctr">
              <a:lnSpc>
                <a:spcPct val="120000"/>
              </a:lnSpc>
              <a:spcBef>
                <a:spcPts val="0"/>
              </a:spcBef>
              <a:spcAft>
                <a:spcPts val="0"/>
              </a:spcAft>
            </a:pPr>
            <a:r>
              <a:rPr lang="en-US" sz="3520" i="1" dirty="0">
                <a:solidFill>
                  <a:schemeClr val="tx1"/>
                </a:solidFill>
              </a:rPr>
              <a:t>STRATEGIES</a:t>
            </a:r>
          </a:p>
        </p:txBody>
      </p:sp>
      <p:sp>
        <p:nvSpPr>
          <p:cNvPr id="4" name="Slide Number Placeholder 3">
            <a:extLst>
              <a:ext uri="{FF2B5EF4-FFF2-40B4-BE49-F238E27FC236}">
                <a16:creationId xmlns:a16="http://schemas.microsoft.com/office/drawing/2014/main" id="{20A89864-9D12-F73F-7C19-CB9E8BCF793D}"/>
              </a:ext>
            </a:extLst>
          </p:cNvPr>
          <p:cNvSpPr>
            <a:spLocks noGrp="1"/>
          </p:cNvSpPr>
          <p:nvPr>
            <p:ph type="sldNum" sz="quarter" idx="12"/>
          </p:nvPr>
        </p:nvSpPr>
        <p:spPr/>
        <p:txBody>
          <a:bodyPr/>
          <a:lstStyle/>
          <a:p>
            <a:fld id="{6D22F896-40B5-4ADD-8801-0D06FADFA095}" type="slidenum">
              <a:rPr lang="en-US" sz="900" smtClean="0"/>
              <a:t>18</a:t>
            </a:fld>
            <a:endParaRPr lang="en-US" sz="900" dirty="0"/>
          </a:p>
        </p:txBody>
      </p:sp>
      <p:sp>
        <p:nvSpPr>
          <p:cNvPr id="9" name="Text Placeholder 4">
            <a:extLst>
              <a:ext uri="{FF2B5EF4-FFF2-40B4-BE49-F238E27FC236}">
                <a16:creationId xmlns:a16="http://schemas.microsoft.com/office/drawing/2014/main" id="{C2A79CFD-9E3A-6626-C32E-DED68D7C3F11}"/>
              </a:ext>
            </a:extLst>
          </p:cNvPr>
          <p:cNvSpPr txBox="1">
            <a:spLocks/>
          </p:cNvSpPr>
          <p:nvPr/>
        </p:nvSpPr>
        <p:spPr>
          <a:xfrm>
            <a:off x="10549052" y="6027554"/>
            <a:ext cx="7114743" cy="2239670"/>
          </a:xfrm>
          <a:prstGeom prst="rect">
            <a:avLst/>
          </a:prstGeom>
          <a:solidFill>
            <a:srgbClr val="D4ECBA"/>
          </a:solidFill>
        </p:spPr>
        <p:txBody>
          <a:bodyPr vert="horz" lIns="134112" tIns="67056" rIns="134112" bIns="67056"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cap="none" dirty="0">
                <a:solidFill>
                  <a:schemeClr val="bg1">
                    <a:lumMod val="65000"/>
                  </a:schemeClr>
                </a:solidFill>
              </a:rPr>
              <a:t>Help us build good routines and feel better in the long run</a:t>
            </a:r>
          </a:p>
        </p:txBody>
      </p:sp>
      <p:sp>
        <p:nvSpPr>
          <p:cNvPr id="10" name="Text Placeholder 6">
            <a:extLst>
              <a:ext uri="{FF2B5EF4-FFF2-40B4-BE49-F238E27FC236}">
                <a16:creationId xmlns:a16="http://schemas.microsoft.com/office/drawing/2014/main" id="{D40542E6-FD00-423B-72B5-532B7F0D7184}"/>
              </a:ext>
            </a:extLst>
          </p:cNvPr>
          <p:cNvSpPr txBox="1">
            <a:spLocks/>
          </p:cNvSpPr>
          <p:nvPr/>
        </p:nvSpPr>
        <p:spPr>
          <a:xfrm>
            <a:off x="3100839" y="3392425"/>
            <a:ext cx="7121347" cy="2236810"/>
          </a:xfrm>
          <a:prstGeom prst="rect">
            <a:avLst/>
          </a:prstGeom>
          <a:solidFill>
            <a:srgbClr val="F9EAE3"/>
          </a:solidFill>
        </p:spPr>
        <p:txBody>
          <a:bodyPr vert="horz" lIns="134112" tIns="67056" rIns="134112" bIns="67056"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cap="none" dirty="0">
                <a:solidFill>
                  <a:schemeClr val="bg1">
                    <a:lumMod val="65000"/>
                  </a:schemeClr>
                </a:solidFill>
              </a:rPr>
              <a:t>Feel good temporarily but often aren’t helpful long-term or make it worse</a:t>
            </a:r>
          </a:p>
        </p:txBody>
      </p:sp>
      <p:sp>
        <p:nvSpPr>
          <p:cNvPr id="12" name="TextBox 11">
            <a:extLst>
              <a:ext uri="{FF2B5EF4-FFF2-40B4-BE49-F238E27FC236}">
                <a16:creationId xmlns:a16="http://schemas.microsoft.com/office/drawing/2014/main" id="{CF04458E-FDD8-033F-B60F-E067DEC28F31}"/>
              </a:ext>
            </a:extLst>
          </p:cNvPr>
          <p:cNvSpPr txBox="1"/>
          <p:nvPr/>
        </p:nvSpPr>
        <p:spPr>
          <a:xfrm>
            <a:off x="1116487" y="8700355"/>
            <a:ext cx="15703786" cy="724365"/>
          </a:xfrm>
          <a:prstGeom prst="rect">
            <a:avLst/>
          </a:prstGeom>
          <a:solidFill>
            <a:schemeClr val="bg2"/>
          </a:solidFill>
          <a:ln>
            <a:solidFill>
              <a:schemeClr val="bg1">
                <a:lumMod val="85000"/>
              </a:schemeClr>
            </a:solidFill>
          </a:ln>
        </p:spPr>
        <p:txBody>
          <a:bodyPr wrap="none" rtlCol="0">
            <a:spAutoFit/>
          </a:bodyPr>
          <a:lstStyle/>
          <a:p>
            <a:r>
              <a:rPr lang="en-US" sz="4107" i="1" dirty="0">
                <a:latin typeface="Tenorite" panose="00000500000000000000" pitchFamily="2" charset="0"/>
              </a:rPr>
              <a:t>What are these to you? How might they affect your resilience scale? </a:t>
            </a:r>
          </a:p>
        </p:txBody>
      </p:sp>
      <p:sp>
        <p:nvSpPr>
          <p:cNvPr id="15" name="Text Placeholder 4">
            <a:extLst>
              <a:ext uri="{FF2B5EF4-FFF2-40B4-BE49-F238E27FC236}">
                <a16:creationId xmlns:a16="http://schemas.microsoft.com/office/drawing/2014/main" id="{2E31BF60-1EC8-1976-18B4-E90BB2E6A78A}"/>
              </a:ext>
            </a:extLst>
          </p:cNvPr>
          <p:cNvSpPr txBox="1">
            <a:spLocks/>
          </p:cNvSpPr>
          <p:nvPr/>
        </p:nvSpPr>
        <p:spPr>
          <a:xfrm>
            <a:off x="3100839" y="6027554"/>
            <a:ext cx="7121347" cy="2239670"/>
          </a:xfrm>
          <a:prstGeom prst="rect">
            <a:avLst/>
          </a:prstGeom>
          <a:solidFill>
            <a:srgbClr val="E7F4D8"/>
          </a:solidFill>
        </p:spPr>
        <p:txBody>
          <a:bodyPr vert="horz" lIns="134112" tIns="67056" rIns="134112" bIns="67056"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cap="none" dirty="0">
                <a:solidFill>
                  <a:schemeClr val="bg1">
                    <a:lumMod val="65000"/>
                  </a:schemeClr>
                </a:solidFill>
              </a:rPr>
              <a:t>Help during stressful times temporarily</a:t>
            </a:r>
          </a:p>
        </p:txBody>
      </p:sp>
      <p:sp>
        <p:nvSpPr>
          <p:cNvPr id="16" name="Text Placeholder 4">
            <a:extLst>
              <a:ext uri="{FF2B5EF4-FFF2-40B4-BE49-F238E27FC236}">
                <a16:creationId xmlns:a16="http://schemas.microsoft.com/office/drawing/2014/main" id="{46805F9A-F8FE-5EEF-96F0-AAF62EFB44C8}"/>
              </a:ext>
            </a:extLst>
          </p:cNvPr>
          <p:cNvSpPr txBox="1">
            <a:spLocks/>
          </p:cNvSpPr>
          <p:nvPr/>
        </p:nvSpPr>
        <p:spPr>
          <a:xfrm>
            <a:off x="10549055" y="2153376"/>
            <a:ext cx="7114743" cy="1079880"/>
          </a:xfrm>
          <a:prstGeom prst="rect">
            <a:avLst/>
          </a:prstGeom>
          <a:solidFill>
            <a:schemeClr val="bg1">
              <a:lumMod val="75000"/>
            </a:schemeClr>
          </a:solidFill>
        </p:spPr>
        <p:txBody>
          <a:bodyPr vert="horz" lIns="134112" tIns="67056" rIns="134112" bIns="67056" rtlCol="0" anchor="ctr">
            <a:normAutofit fontScale="85000" lnSpcReduction="20000"/>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lnSpc>
                <a:spcPct val="120000"/>
              </a:lnSpc>
              <a:spcBef>
                <a:spcPts val="0"/>
              </a:spcBef>
              <a:spcAft>
                <a:spcPts val="0"/>
              </a:spcAft>
            </a:pPr>
            <a:r>
              <a:rPr lang="en-US" sz="3520" b="1" dirty="0">
                <a:solidFill>
                  <a:schemeClr val="tx1"/>
                </a:solidFill>
              </a:rPr>
              <a:t>LONG-TERM</a:t>
            </a:r>
          </a:p>
          <a:p>
            <a:pPr algn="ctr">
              <a:lnSpc>
                <a:spcPct val="120000"/>
              </a:lnSpc>
              <a:spcBef>
                <a:spcPts val="0"/>
              </a:spcBef>
              <a:spcAft>
                <a:spcPts val="0"/>
              </a:spcAft>
            </a:pPr>
            <a:r>
              <a:rPr lang="en-US" sz="3520" i="1" dirty="0">
                <a:solidFill>
                  <a:schemeClr val="tx1"/>
                </a:solidFill>
              </a:rPr>
              <a:t>SKILLS or ROUTINE BEHAVIORS</a:t>
            </a:r>
          </a:p>
        </p:txBody>
      </p:sp>
      <p:sp>
        <p:nvSpPr>
          <p:cNvPr id="17" name="Text Placeholder 4">
            <a:extLst>
              <a:ext uri="{FF2B5EF4-FFF2-40B4-BE49-F238E27FC236}">
                <a16:creationId xmlns:a16="http://schemas.microsoft.com/office/drawing/2014/main" id="{32C30E61-459D-A8A0-DD87-36AD1E2530EC}"/>
              </a:ext>
            </a:extLst>
          </p:cNvPr>
          <p:cNvSpPr txBox="1">
            <a:spLocks/>
          </p:cNvSpPr>
          <p:nvPr/>
        </p:nvSpPr>
        <p:spPr>
          <a:xfrm>
            <a:off x="10549055" y="3392426"/>
            <a:ext cx="7114740" cy="2200729"/>
          </a:xfrm>
          <a:prstGeom prst="rect">
            <a:avLst/>
          </a:prstGeom>
          <a:solidFill>
            <a:schemeClr val="accent3">
              <a:lumMod val="20000"/>
              <a:lumOff val="80000"/>
            </a:schemeClr>
          </a:solidFill>
        </p:spPr>
        <p:txBody>
          <a:bodyPr vert="horz" lIns="134112" tIns="67056" rIns="134112" bIns="67056"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cap="none" dirty="0">
                <a:solidFill>
                  <a:schemeClr val="bg1">
                    <a:lumMod val="65000"/>
                  </a:schemeClr>
                </a:solidFill>
              </a:rPr>
              <a:t>Don’t help us build good routines or feel better in the long run</a:t>
            </a:r>
          </a:p>
        </p:txBody>
      </p:sp>
      <p:cxnSp>
        <p:nvCxnSpPr>
          <p:cNvPr id="6" name="Straight Connector 5">
            <a:extLst>
              <a:ext uri="{FF2B5EF4-FFF2-40B4-BE49-F238E27FC236}">
                <a16:creationId xmlns:a16="http://schemas.microsoft.com/office/drawing/2014/main" id="{3553DFB7-49C5-17C4-FC12-97A428E52590}"/>
              </a:ext>
            </a:extLst>
          </p:cNvPr>
          <p:cNvCxnSpPr>
            <a:cxnSpLocks/>
          </p:cNvCxnSpPr>
          <p:nvPr/>
        </p:nvCxnSpPr>
        <p:spPr>
          <a:xfrm>
            <a:off x="10385619" y="2212043"/>
            <a:ext cx="0" cy="605518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77DF225-3C38-AE07-95D0-60D1D661B1CE}"/>
              </a:ext>
            </a:extLst>
          </p:cNvPr>
          <p:cNvCxnSpPr>
            <a:cxnSpLocks/>
          </p:cNvCxnSpPr>
          <p:nvPr/>
        </p:nvCxnSpPr>
        <p:spPr>
          <a:xfrm flipH="1">
            <a:off x="3226352" y="5830056"/>
            <a:ext cx="1396536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 Placeholder 6">
            <a:extLst>
              <a:ext uri="{FF2B5EF4-FFF2-40B4-BE49-F238E27FC236}">
                <a16:creationId xmlns:a16="http://schemas.microsoft.com/office/drawing/2014/main" id="{B26CF7AE-EDC6-14E4-55FB-4569A40477DA}"/>
              </a:ext>
            </a:extLst>
          </p:cNvPr>
          <p:cNvSpPr txBox="1">
            <a:spLocks/>
          </p:cNvSpPr>
          <p:nvPr/>
        </p:nvSpPr>
        <p:spPr>
          <a:xfrm>
            <a:off x="444359" y="3948215"/>
            <a:ext cx="2023349" cy="1079880"/>
          </a:xfrm>
          <a:prstGeom prst="rect">
            <a:avLst/>
          </a:prstGeom>
          <a:solidFill>
            <a:schemeClr val="accent2">
              <a:lumMod val="20000"/>
              <a:lumOff val="80000"/>
            </a:schemeClr>
          </a:solidFill>
        </p:spPr>
        <p:txBody>
          <a:bodyPr vert="horz" lIns="134112" tIns="67056" rIns="134112" bIns="67056" rtlCol="0" anchor="ctr">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b="1" dirty="0">
                <a:solidFill>
                  <a:schemeClr val="tx1"/>
                </a:solidFill>
              </a:rPr>
              <a:t>RISKY</a:t>
            </a:r>
          </a:p>
        </p:txBody>
      </p:sp>
      <p:sp>
        <p:nvSpPr>
          <p:cNvPr id="13" name="Text Placeholder 4">
            <a:extLst>
              <a:ext uri="{FF2B5EF4-FFF2-40B4-BE49-F238E27FC236}">
                <a16:creationId xmlns:a16="http://schemas.microsoft.com/office/drawing/2014/main" id="{C79BF621-5D77-5A49-375D-238FB1A2ED2D}"/>
              </a:ext>
            </a:extLst>
          </p:cNvPr>
          <p:cNvSpPr txBox="1">
            <a:spLocks/>
          </p:cNvSpPr>
          <p:nvPr/>
        </p:nvSpPr>
        <p:spPr>
          <a:xfrm>
            <a:off x="119160" y="6627351"/>
            <a:ext cx="2899962" cy="1079880"/>
          </a:xfrm>
          <a:prstGeom prst="rect">
            <a:avLst/>
          </a:prstGeom>
          <a:solidFill>
            <a:srgbClr val="D4ECBA"/>
          </a:solidFill>
        </p:spPr>
        <p:txBody>
          <a:bodyPr vert="horz" lIns="134112" tIns="67056" rIns="134112" bIns="67056"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Tenorite" panose="00000500000000000000" pitchFamily="2" charset="0"/>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2000" b="1" kern="1200">
                <a:solidFill>
                  <a:schemeClr val="tx1"/>
                </a:solidFill>
                <a:latin typeface="Tenorite" panose="00000500000000000000" pitchFamily="2" charset="0"/>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800" b="1" kern="1200">
                <a:solidFill>
                  <a:schemeClr val="tx1"/>
                </a:solidFill>
                <a:latin typeface="Tenorite" panose="00000500000000000000" pitchFamily="2" charset="0"/>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Arial" panose="020B0604020202020204" pitchFamily="34" charset="0"/>
              <a:buNone/>
              <a:defRPr sz="1600" b="1" kern="1200">
                <a:solidFill>
                  <a:schemeClr val="tx1"/>
                </a:solidFill>
                <a:latin typeface="Tenorite" panose="00000500000000000000" pitchFamily="2" charset="0"/>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pPr algn="ctr"/>
            <a:r>
              <a:rPr lang="en-US" sz="3520" b="1" dirty="0">
                <a:solidFill>
                  <a:schemeClr val="tx1"/>
                </a:solidFill>
              </a:rPr>
              <a:t>SUPPORTIVE</a:t>
            </a:r>
          </a:p>
        </p:txBody>
      </p:sp>
      <p:pic>
        <p:nvPicPr>
          <p:cNvPr id="22" name="Picture 21">
            <a:extLst>
              <a:ext uri="{FF2B5EF4-FFF2-40B4-BE49-F238E27FC236}">
                <a16:creationId xmlns:a16="http://schemas.microsoft.com/office/drawing/2014/main" id="{100FD05A-58FC-0D5D-8BB6-1D4A41B9E67E}"/>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8362502" y="4687827"/>
            <a:ext cx="1156596" cy="958313"/>
          </a:xfrm>
          <a:prstGeom prst="rect">
            <a:avLst/>
          </a:prstGeom>
        </p:spPr>
      </p:pic>
      <p:pic>
        <p:nvPicPr>
          <p:cNvPr id="24" name="Graphic 23" descr="Smoking outline">
            <a:extLst>
              <a:ext uri="{FF2B5EF4-FFF2-40B4-BE49-F238E27FC236}">
                <a16:creationId xmlns:a16="http://schemas.microsoft.com/office/drawing/2014/main" id="{C5E87C9C-B6FA-EC44-576F-578CA3B5A17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765544" y="4740815"/>
            <a:ext cx="852340" cy="852340"/>
          </a:xfrm>
          <a:prstGeom prst="rect">
            <a:avLst/>
          </a:prstGeom>
        </p:spPr>
      </p:pic>
      <p:pic>
        <p:nvPicPr>
          <p:cNvPr id="26" name="Graphic 25" descr="Children outline">
            <a:extLst>
              <a:ext uri="{FF2B5EF4-FFF2-40B4-BE49-F238E27FC236}">
                <a16:creationId xmlns:a16="http://schemas.microsoft.com/office/drawing/2014/main" id="{BD5743E4-84F6-C688-0325-05AA6155DFA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6553961" y="7354888"/>
            <a:ext cx="1109834" cy="1109834"/>
          </a:xfrm>
          <a:prstGeom prst="rect">
            <a:avLst/>
          </a:prstGeom>
        </p:spPr>
      </p:pic>
      <p:pic>
        <p:nvPicPr>
          <p:cNvPr id="28" name="Picture 27">
            <a:extLst>
              <a:ext uri="{FF2B5EF4-FFF2-40B4-BE49-F238E27FC236}">
                <a16:creationId xmlns:a16="http://schemas.microsoft.com/office/drawing/2014/main" id="{B1D35C41-9C92-A72E-DEA0-28F8A753A792}"/>
              </a:ext>
            </a:extLst>
          </p:cNvPr>
          <p:cNvPicPr>
            <a:picLocks noChangeAspect="1"/>
          </p:cNvPicPr>
          <p:nvPr/>
        </p:nvPicPr>
        <p:blipFill>
          <a:blip r:embed="rId6" cstate="hqprint">
            <a:extLst>
              <a:ext uri="{28A0092B-C50C-407E-A947-70E740481C1C}">
                <a14:useLocalDpi xmlns:a14="http://schemas.microsoft.com/office/drawing/2010/main"/>
              </a:ext>
            </a:extLst>
          </a:blip>
          <a:srcRect/>
          <a:stretch>
            <a:fillRect/>
          </a:stretch>
        </p:blipFill>
        <p:spPr>
          <a:xfrm>
            <a:off x="9343726" y="4809869"/>
            <a:ext cx="901416" cy="767389"/>
          </a:xfrm>
          <a:prstGeom prst="rect">
            <a:avLst/>
          </a:prstGeom>
        </p:spPr>
      </p:pic>
      <p:pic>
        <p:nvPicPr>
          <p:cNvPr id="5" name="Graphic 4" descr="Wine with solid fill">
            <a:extLst>
              <a:ext uri="{FF2B5EF4-FFF2-40B4-BE49-F238E27FC236}">
                <a16:creationId xmlns:a16="http://schemas.microsoft.com/office/drawing/2014/main" id="{D5BDC1D5-2785-D3B7-37A6-1995C8CEF9C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6164740" y="4825502"/>
            <a:ext cx="716774" cy="716774"/>
          </a:xfrm>
          <a:prstGeom prst="rect">
            <a:avLst/>
          </a:prstGeom>
        </p:spPr>
      </p:pic>
      <p:pic>
        <p:nvPicPr>
          <p:cNvPr id="18" name="Graphic 17" descr="Walk with solid fill">
            <a:extLst>
              <a:ext uri="{FF2B5EF4-FFF2-40B4-BE49-F238E27FC236}">
                <a16:creationId xmlns:a16="http://schemas.microsoft.com/office/drawing/2014/main" id="{B6F18778-8F70-078C-A15E-F74726AC4CD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519097" y="7493494"/>
            <a:ext cx="789165" cy="789165"/>
          </a:xfrm>
          <a:prstGeom prst="rect">
            <a:avLst/>
          </a:prstGeom>
        </p:spPr>
      </p:pic>
      <p:sp>
        <p:nvSpPr>
          <p:cNvPr id="19" name="TextBox 18">
            <a:extLst>
              <a:ext uri="{FF2B5EF4-FFF2-40B4-BE49-F238E27FC236}">
                <a16:creationId xmlns:a16="http://schemas.microsoft.com/office/drawing/2014/main" id="{F03382D6-F933-5A7F-88B1-8622DB04755A}"/>
              </a:ext>
            </a:extLst>
          </p:cNvPr>
          <p:cNvSpPr txBox="1"/>
          <p:nvPr/>
        </p:nvSpPr>
        <p:spPr>
          <a:xfrm>
            <a:off x="580503" y="708913"/>
            <a:ext cx="16922475"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Coping during or after a fire or </a:t>
            </a:r>
            <a:r>
              <a:rPr lang="en-US" sz="4000" b="1" dirty="0" err="1">
                <a:solidFill>
                  <a:srgbClr val="1F497D">
                    <a:lumMod val="50000"/>
                  </a:srgbClr>
                </a:solidFill>
                <a:latin typeface="Tenorite" panose="00000500000000000000" pitchFamily="2" charset="0"/>
                <a:ea typeface="The Youngest Serif"/>
                <a:cs typeface="The Youngest Serif"/>
                <a:sym typeface="The Youngest Serif"/>
              </a:rPr>
              <a:t>diaster</a:t>
            </a:r>
            <a:endParaRPr lang="en-US" sz="4000" dirty="0">
              <a:solidFill>
                <a:schemeClr val="accent6">
                  <a:lumMod val="50000"/>
                </a:schemeClr>
              </a:solidFill>
              <a:latin typeface="Tenorite" panose="00000500000000000000" pitchFamily="2" charset="0"/>
              <a:ea typeface="The Youngest Serif"/>
              <a:cs typeface="The Youngest Serif"/>
              <a:sym typeface="The Youngest Serif"/>
            </a:endParaRPr>
          </a:p>
        </p:txBody>
      </p:sp>
    </p:spTree>
    <p:extLst>
      <p:ext uri="{BB962C8B-B14F-4D97-AF65-F5344CB8AC3E}">
        <p14:creationId xmlns:p14="http://schemas.microsoft.com/office/powerpoint/2010/main" val="288588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animBg="1"/>
      <p:bldP spid="9" grpId="0" animBg="1"/>
      <p:bldP spid="10" grpId="0" animBg="1"/>
      <p:bldP spid="12" grpId="0" animBg="1"/>
      <p:bldP spid="15" grpId="0" animBg="1"/>
      <p:bldP spid="16" grpId="0" animBg="1"/>
      <p:bldP spid="17" grpId="0" animBg="1"/>
      <p:bldP spid="8"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4D076-65E6-29BB-5BD0-33EF720FAC5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0C5EAA-C793-B291-EECC-3CF535FA4B15}"/>
              </a:ext>
            </a:extLst>
          </p:cNvPr>
          <p:cNvSpPr>
            <a:spLocks noGrp="1"/>
          </p:cNvSpPr>
          <p:nvPr>
            <p:ph type="sldNum" sz="quarter" idx="12"/>
          </p:nvPr>
        </p:nvSpPr>
        <p:spPr>
          <a:xfrm>
            <a:off x="15748000" y="9705509"/>
            <a:ext cx="2133600" cy="365125"/>
          </a:xfrm>
        </p:spPr>
        <p:txBody>
          <a:bodyPr/>
          <a:lstStyle/>
          <a:p>
            <a:pPr>
              <a:defRPr/>
            </a:pPr>
            <a:fld id="{6D22F896-40B5-4ADD-8801-0D06FADFA095}" type="slidenum">
              <a:rPr lang="en-US">
                <a:solidFill>
                  <a:srgbClr val="000000"/>
                </a:solidFill>
                <a:latin typeface="Calibri" panose="020F0502020204030204"/>
              </a:rPr>
              <a:pPr>
                <a:defRPr/>
              </a:pPr>
              <a:t>19</a:t>
            </a:fld>
            <a:endParaRPr lang="en-US"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4665B4C7-E390-40F4-0069-C3D64B1CB5A5}"/>
              </a:ext>
            </a:extLst>
          </p:cNvPr>
          <p:cNvSpPr txBox="1"/>
          <p:nvPr/>
        </p:nvSpPr>
        <p:spPr>
          <a:xfrm>
            <a:off x="711200" y="524551"/>
            <a:ext cx="16764000" cy="1231106"/>
          </a:xfrm>
          <a:prstGeom prst="rect">
            <a:avLst/>
          </a:prstGeom>
        </p:spPr>
        <p:txBody>
          <a:bodyPr wrap="square" lIns="0" tIns="0" rIns="0" bIns="0" rtlCol="0" anchor="t">
            <a:spAutoFit/>
          </a:bodyPr>
          <a:lstStyle/>
          <a:p>
            <a:pPr>
              <a:spcBef>
                <a:spcPct val="0"/>
              </a:spcBef>
              <a:defRPr/>
            </a:pPr>
            <a:r>
              <a:rPr lang="en-US" sz="4000" b="1" dirty="0">
                <a:solidFill>
                  <a:srgbClr val="BD582C">
                    <a:lumMod val="50000"/>
                  </a:srgbClr>
                </a:solidFill>
                <a:latin typeface="Tenorite" panose="00000500000000000000" pitchFamily="2" charset="0"/>
                <a:ea typeface="The Youngest Serif"/>
                <a:cs typeface="The Youngest Serif"/>
                <a:sym typeface="The Youngest Serif"/>
              </a:rPr>
              <a:t>Question: </a:t>
            </a:r>
            <a:r>
              <a:rPr lang="en-US" sz="4000" b="1" dirty="0">
                <a:solidFill>
                  <a:srgbClr val="1F497D">
                    <a:lumMod val="50000"/>
                  </a:srgbClr>
                </a:solidFill>
                <a:latin typeface="Tenorite" panose="00000500000000000000" pitchFamily="2" charset="0"/>
                <a:ea typeface="The Youngest Serif"/>
                <a:cs typeface="The Youngest Serif"/>
                <a:sym typeface="The Youngest Serif"/>
              </a:rPr>
              <a:t>When should I seek mental health support?</a:t>
            </a:r>
          </a:p>
          <a:p>
            <a:pPr>
              <a:spcBef>
                <a:spcPct val="0"/>
              </a:spcBef>
              <a:defRPr/>
            </a:pPr>
            <a:r>
              <a:rPr lang="en-US" sz="4000" b="1" dirty="0">
                <a:solidFill>
                  <a:srgbClr val="BD582C">
                    <a:lumMod val="50000"/>
                  </a:srgbClr>
                </a:solidFill>
                <a:latin typeface="Tenorite" panose="00000500000000000000" pitchFamily="2" charset="0"/>
                <a:ea typeface="The Youngest Serif"/>
                <a:cs typeface="The Youngest Serif"/>
                <a:sym typeface="The Youngest Serif"/>
              </a:rPr>
              <a:t>Answer: </a:t>
            </a:r>
            <a:r>
              <a:rPr lang="en-US" sz="4000" b="1" dirty="0">
                <a:solidFill>
                  <a:srgbClr val="1F497D">
                    <a:lumMod val="50000"/>
                  </a:srgbClr>
                </a:solidFill>
                <a:latin typeface="Tenorite" panose="00000500000000000000" pitchFamily="2" charset="0"/>
                <a:ea typeface="The Youngest Serif"/>
                <a:cs typeface="The Youngest Serif"/>
                <a:sym typeface="The Youngest Serif"/>
              </a:rPr>
              <a:t>Sooner than you think!</a:t>
            </a:r>
          </a:p>
        </p:txBody>
      </p:sp>
      <p:sp>
        <p:nvSpPr>
          <p:cNvPr id="22" name="TextBox 21">
            <a:extLst>
              <a:ext uri="{FF2B5EF4-FFF2-40B4-BE49-F238E27FC236}">
                <a16:creationId xmlns:a16="http://schemas.microsoft.com/office/drawing/2014/main" id="{BAC77ACE-2B97-DAA1-C6D4-9F8C2CEE3918}"/>
              </a:ext>
            </a:extLst>
          </p:cNvPr>
          <p:cNvSpPr txBox="1"/>
          <p:nvPr/>
        </p:nvSpPr>
        <p:spPr>
          <a:xfrm>
            <a:off x="587590" y="2062564"/>
            <a:ext cx="11155680" cy="1384995"/>
          </a:xfrm>
          <a:prstGeom prst="rect">
            <a:avLst/>
          </a:prstGeom>
          <a:noFill/>
        </p:spPr>
        <p:txBody>
          <a:bodyPr wrap="square">
            <a:spAutoFit/>
          </a:bodyPr>
          <a:lstStyle/>
          <a:p>
            <a:r>
              <a:rPr lang="en-US" sz="2800" dirty="0">
                <a:latin typeface="Tenorite" panose="00000500000000000000" pitchFamily="2" charset="0"/>
              </a:rPr>
              <a:t>As soon as you recognize a change in yourself or your surroundings that may be affecting your well-being, it is a great time to connect with supportive communities and mental health supports.</a:t>
            </a:r>
          </a:p>
        </p:txBody>
      </p:sp>
      <p:sp>
        <p:nvSpPr>
          <p:cNvPr id="23" name="Content Placeholder 2">
            <a:extLst>
              <a:ext uri="{FF2B5EF4-FFF2-40B4-BE49-F238E27FC236}">
                <a16:creationId xmlns:a16="http://schemas.microsoft.com/office/drawing/2014/main" id="{AD06C549-1F04-5B80-91DE-92FC531D3472}"/>
              </a:ext>
            </a:extLst>
          </p:cNvPr>
          <p:cNvSpPr>
            <a:spLocks noGrp="1"/>
          </p:cNvSpPr>
          <p:nvPr>
            <p:ph idx="1"/>
          </p:nvPr>
        </p:nvSpPr>
        <p:spPr>
          <a:xfrm>
            <a:off x="719667" y="3726567"/>
            <a:ext cx="11155680" cy="2308324"/>
          </a:xfrm>
        </p:spPr>
        <p:txBody>
          <a:bodyPr>
            <a:noAutofit/>
          </a:bodyPr>
          <a:lstStyle/>
          <a:p>
            <a:pPr marL="0" indent="0">
              <a:buNone/>
            </a:pPr>
            <a:r>
              <a:rPr lang="en-US" sz="2800" b="1" dirty="0">
                <a:solidFill>
                  <a:srgbClr val="1E598F"/>
                </a:solidFill>
              </a:rPr>
              <a:t>Types and levels of Mental Health Supports:</a:t>
            </a:r>
          </a:p>
          <a:p>
            <a:pPr>
              <a:buFont typeface="Arial" panose="020B0604020202020204" pitchFamily="34" charset="0"/>
              <a:buChar char="•"/>
            </a:pPr>
            <a:r>
              <a:rPr lang="en-US" sz="2800" b="1" dirty="0"/>
              <a:t>Preventative</a:t>
            </a:r>
            <a:r>
              <a:rPr lang="en-US" sz="2800" dirty="0"/>
              <a:t> (after-school programs, social support meant to strengthen protective factors)</a:t>
            </a:r>
          </a:p>
          <a:p>
            <a:pPr>
              <a:buFont typeface="Arial" panose="020B0604020202020204" pitchFamily="34" charset="0"/>
              <a:buChar char="•"/>
            </a:pPr>
            <a:r>
              <a:rPr lang="en-US" sz="2800" b="1" dirty="0"/>
              <a:t>Treatment</a:t>
            </a:r>
            <a:r>
              <a:rPr lang="en-US" sz="2800" dirty="0"/>
              <a:t> (therapy, support groups, medication)</a:t>
            </a:r>
          </a:p>
          <a:p>
            <a:pPr>
              <a:buFont typeface="Arial" panose="020B0604020202020204" pitchFamily="34" charset="0"/>
              <a:buChar char="•"/>
            </a:pPr>
            <a:r>
              <a:rPr lang="en-US" sz="2800" b="1" dirty="0"/>
              <a:t>Urgent/Crisis</a:t>
            </a:r>
            <a:r>
              <a:rPr lang="en-US" sz="2800" dirty="0"/>
              <a:t> (ensuring safety)</a:t>
            </a:r>
          </a:p>
          <a:p>
            <a:endParaRPr lang="en-US" sz="2800" dirty="0"/>
          </a:p>
          <a:p>
            <a:endParaRPr lang="en-US" sz="2800" dirty="0"/>
          </a:p>
        </p:txBody>
      </p:sp>
      <p:sp>
        <p:nvSpPr>
          <p:cNvPr id="24" name="TextBox 23">
            <a:extLst>
              <a:ext uri="{FF2B5EF4-FFF2-40B4-BE49-F238E27FC236}">
                <a16:creationId xmlns:a16="http://schemas.microsoft.com/office/drawing/2014/main" id="{D3802743-D961-8BC6-560E-A11BF4D42A41}"/>
              </a:ext>
            </a:extLst>
          </p:cNvPr>
          <p:cNvSpPr txBox="1"/>
          <p:nvPr/>
        </p:nvSpPr>
        <p:spPr>
          <a:xfrm>
            <a:off x="12427691" y="1597655"/>
            <a:ext cx="4845197" cy="2677656"/>
          </a:xfrm>
          <a:prstGeom prst="rect">
            <a:avLst/>
          </a:prstGeom>
          <a:solidFill>
            <a:schemeClr val="accent1">
              <a:lumMod val="20000"/>
              <a:lumOff val="80000"/>
            </a:schemeClr>
          </a:solidFill>
        </p:spPr>
        <p:txBody>
          <a:bodyPr wrap="square" rtlCol="0">
            <a:spAutoFit/>
          </a:bodyPr>
          <a:lstStyle/>
          <a:p>
            <a:r>
              <a:rPr lang="en-US" sz="2800" b="1" i="1" dirty="0">
                <a:latin typeface="Tenorite" panose="00000500000000000000" pitchFamily="2" charset="0"/>
              </a:rPr>
              <a:t>Unsure where to start?</a:t>
            </a:r>
          </a:p>
          <a:p>
            <a:r>
              <a:rPr lang="en-US" sz="2800" i="1" dirty="0">
                <a:latin typeface="Tenorite" panose="00000500000000000000" pitchFamily="2" charset="0"/>
              </a:rPr>
              <a:t>Call 988, nationwide mental health support (which connects to all forms of local support), currently for LA: </a:t>
            </a:r>
            <a:r>
              <a:rPr lang="en-US" sz="2800" i="1" dirty="0">
                <a:latin typeface="Tenorite" panose="00000500000000000000" pitchFamily="2" charset="0"/>
                <a:hlinkClick r:id="rId3"/>
              </a:rPr>
              <a:t>https://didihirsch.org/</a:t>
            </a:r>
            <a:r>
              <a:rPr lang="en-US" sz="2800" i="1" dirty="0">
                <a:latin typeface="Tenorite" panose="00000500000000000000" pitchFamily="2" charset="0"/>
              </a:rPr>
              <a:t> </a:t>
            </a:r>
          </a:p>
        </p:txBody>
      </p:sp>
      <p:sp>
        <p:nvSpPr>
          <p:cNvPr id="26" name="TextBox 25">
            <a:extLst>
              <a:ext uri="{FF2B5EF4-FFF2-40B4-BE49-F238E27FC236}">
                <a16:creationId xmlns:a16="http://schemas.microsoft.com/office/drawing/2014/main" id="{E7ADED1F-E923-D41D-2B11-8934346B4B8B}"/>
              </a:ext>
            </a:extLst>
          </p:cNvPr>
          <p:cNvSpPr txBox="1"/>
          <p:nvPr/>
        </p:nvSpPr>
        <p:spPr>
          <a:xfrm>
            <a:off x="651045" y="6331834"/>
            <a:ext cx="11155680" cy="3108543"/>
          </a:xfrm>
          <a:prstGeom prst="rect">
            <a:avLst/>
          </a:prstGeom>
          <a:noFill/>
        </p:spPr>
        <p:txBody>
          <a:bodyPr wrap="square">
            <a:spAutoFit/>
          </a:bodyPr>
          <a:lstStyle/>
          <a:p>
            <a:r>
              <a:rPr lang="en-US" sz="2800" b="1" dirty="0">
                <a:solidFill>
                  <a:srgbClr val="1E598F"/>
                </a:solidFill>
                <a:latin typeface="Tenorite" panose="00000500000000000000" pitchFamily="2" charset="0"/>
              </a:rPr>
              <a:t>Setting expectations… things that can take time when seeking help</a:t>
            </a:r>
            <a:r>
              <a:rPr lang="en-US" sz="2800" dirty="0">
                <a:solidFill>
                  <a:srgbClr val="1E598F"/>
                </a:solidFill>
                <a:latin typeface="Tenorite" panose="00000500000000000000" pitchFamily="2" charset="0"/>
              </a:rPr>
              <a:t>:</a:t>
            </a:r>
          </a:p>
          <a:p>
            <a:pPr marL="228600" indent="-228600">
              <a:buFont typeface="Arial" panose="020B0604020202020204" pitchFamily="34" charset="0"/>
              <a:buChar char="•"/>
            </a:pPr>
            <a:r>
              <a:rPr lang="en-US" sz="2800" dirty="0">
                <a:latin typeface="Tenorite" panose="00000500000000000000" pitchFamily="2" charset="0"/>
              </a:rPr>
              <a:t>Recognizing that you might need support, asking for and seeking help can be new, difficult, or uncomfortable.</a:t>
            </a:r>
          </a:p>
          <a:p>
            <a:pPr marL="228600" indent="-228600">
              <a:buFont typeface="Arial" panose="020B0604020202020204" pitchFamily="34" charset="0"/>
              <a:buChar char="•"/>
            </a:pPr>
            <a:r>
              <a:rPr lang="en-US" sz="2800" dirty="0">
                <a:latin typeface="Tenorite" panose="00000500000000000000" pitchFamily="2" charset="0"/>
              </a:rPr>
              <a:t> Figuring out insurance, if you have it, and who is in your network, co-pays</a:t>
            </a:r>
          </a:p>
          <a:p>
            <a:pPr marL="228600" indent="-228600">
              <a:buFont typeface="Arial" panose="020B0604020202020204" pitchFamily="34" charset="0"/>
              <a:buChar char="•"/>
            </a:pPr>
            <a:r>
              <a:rPr lang="en-US" sz="2800" dirty="0">
                <a:latin typeface="Tenorite" panose="00000500000000000000" pitchFamily="2" charset="0"/>
              </a:rPr>
              <a:t>Sharing your basic information with call lines </a:t>
            </a:r>
          </a:p>
          <a:p>
            <a:pPr marL="228600" indent="-228600">
              <a:buFont typeface="Arial" panose="020B0604020202020204" pitchFamily="34" charset="0"/>
              <a:buChar char="•"/>
            </a:pPr>
            <a:r>
              <a:rPr lang="en-US" sz="2800" dirty="0">
                <a:latin typeface="Tenorite" panose="00000500000000000000" pitchFamily="2" charset="0"/>
              </a:rPr>
              <a:t>Finding the right therapist: what is important in a provider for YOU</a:t>
            </a:r>
          </a:p>
        </p:txBody>
      </p:sp>
      <p:pic>
        <p:nvPicPr>
          <p:cNvPr id="27" name="Picture 2" descr="Understanding My ID Card | L.A. Care Health Plan">
            <a:extLst>
              <a:ext uri="{FF2B5EF4-FFF2-40B4-BE49-F238E27FC236}">
                <a16:creationId xmlns:a16="http://schemas.microsoft.com/office/drawing/2014/main" id="{C1D35069-C3AD-5BBA-910C-F0E87B7FD34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292728" y="6497345"/>
            <a:ext cx="4954760" cy="282822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B8177B6D-9154-F58C-7F6D-135DB30D9586}"/>
              </a:ext>
            </a:extLst>
          </p:cNvPr>
          <p:cNvSpPr/>
          <p:nvPr/>
        </p:nvSpPr>
        <p:spPr>
          <a:xfrm>
            <a:off x="12292728" y="6858000"/>
            <a:ext cx="4954760" cy="2286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9" name="TextBox 28">
            <a:extLst>
              <a:ext uri="{FF2B5EF4-FFF2-40B4-BE49-F238E27FC236}">
                <a16:creationId xmlns:a16="http://schemas.microsoft.com/office/drawing/2014/main" id="{20FEB567-5256-477E-6AD8-A272A761B39D}"/>
              </a:ext>
            </a:extLst>
          </p:cNvPr>
          <p:cNvSpPr txBox="1"/>
          <p:nvPr/>
        </p:nvSpPr>
        <p:spPr>
          <a:xfrm>
            <a:off x="12359957" y="4440474"/>
            <a:ext cx="4845198" cy="1815882"/>
          </a:xfrm>
          <a:prstGeom prst="rect">
            <a:avLst/>
          </a:prstGeom>
          <a:solidFill>
            <a:srgbClr val="D2BC8A"/>
          </a:solidFill>
        </p:spPr>
        <p:txBody>
          <a:bodyPr wrap="square" rtlCol="0">
            <a:spAutoFit/>
          </a:bodyPr>
          <a:lstStyle/>
          <a:p>
            <a:r>
              <a:rPr lang="en-US" sz="2800" b="1" dirty="0">
                <a:latin typeface="Tenorite" panose="00000500000000000000" pitchFamily="2" charset="0"/>
              </a:rPr>
              <a:t>If you have insurance</a:t>
            </a:r>
            <a:r>
              <a:rPr lang="en-US" sz="2800" dirty="0">
                <a:latin typeface="Tenorite" panose="00000500000000000000" pitchFamily="2" charset="0"/>
              </a:rPr>
              <a:t>, the back of your insurance card will typically have a mental health line:</a:t>
            </a:r>
          </a:p>
        </p:txBody>
      </p:sp>
    </p:spTree>
    <p:extLst>
      <p:ext uri="{BB962C8B-B14F-4D97-AF65-F5344CB8AC3E}">
        <p14:creationId xmlns:p14="http://schemas.microsoft.com/office/powerpoint/2010/main" val="1034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uiExpand="1" build="p"/>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E277-A23F-7A03-A30E-728F753F8203}"/>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63F87315-1CDF-751E-495B-32D413DCAA50}"/>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Mental Health Impacts of Wildfires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41767FCE-8318-C990-38A5-7598EE93A751}"/>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F94AE9EF-C31F-8591-955B-0AA97BA232B0}"/>
              </a:ext>
              <a:ext uri="{C183D7F6-B498-43B3-948B-1728B52AA6E4}">
                <adec:decorative xmlns:adec="http://schemas.microsoft.com/office/drawing/2017/decorative" val="1"/>
              </a:ext>
            </a:extLst>
          </p:cNvPr>
          <p:cNvSpPr/>
          <p:nvPr/>
        </p:nvSpPr>
        <p:spPr>
          <a:xfrm>
            <a:off x="338138" y="2522029"/>
            <a:ext cx="166036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F7C3990E-2F8E-0370-13A3-46910870EDA2}"/>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20</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DD43359A-E93B-EDE9-5084-773B8FDE68CF}"/>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20</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DF707C1F-7FF8-4DE2-E498-50D043EA26A6}"/>
              </a:ext>
            </a:extLst>
          </p:cNvPr>
          <p:cNvSpPr txBox="1"/>
          <p:nvPr/>
        </p:nvSpPr>
        <p:spPr>
          <a:xfrm>
            <a:off x="558800" y="2489130"/>
            <a:ext cx="16383000" cy="3970318"/>
          </a:xfrm>
          <a:prstGeom prst="rect">
            <a:avLst/>
          </a:prstGeom>
          <a:noFill/>
        </p:spPr>
        <p:txBody>
          <a:bodyPr wrap="square" numCol="1">
            <a:spAutoFit/>
          </a:bodyPr>
          <a:lstStyle/>
          <a:p>
            <a:pPr lvl="0">
              <a:buClr>
                <a:srgbClr val="F79646">
                  <a:lumMod val="50000"/>
                </a:srgbClr>
              </a:buClr>
            </a:pPr>
            <a:r>
              <a:rPr lang="en-US" sz="3600" b="1" dirty="0">
                <a:solidFill>
                  <a:srgbClr val="4A543E"/>
                </a:solidFill>
                <a:latin typeface="Tenorite" panose="00000500000000000000" pitchFamily="2" charset="0"/>
              </a:rPr>
              <a:t>1. How</a:t>
            </a:r>
            <a:r>
              <a:rPr lang="en-US" sz="3600" b="1" dirty="0">
                <a:solidFill>
                  <a:schemeClr val="tx2">
                    <a:lumMod val="75000"/>
                  </a:schemeClr>
                </a:solidFill>
                <a:latin typeface="Tenorite" panose="00000500000000000000" pitchFamily="2" charset="0"/>
              </a:rPr>
              <a:t> do wildfires and smoke affect our mental well-being?</a:t>
            </a:r>
          </a:p>
          <a:p>
            <a:pPr marL="344488" lvl="0" indent="-344488">
              <a:buClr>
                <a:srgbClr val="F79646">
                  <a:lumMod val="50000"/>
                </a:srgbClr>
              </a:buClr>
              <a:buFont typeface="Arial" panose="020B0604020202020204" pitchFamily="34" charset="0"/>
              <a:buChar char="•"/>
            </a:pPr>
            <a:r>
              <a:rPr lang="en-US" sz="3600" b="1" dirty="0">
                <a:latin typeface="Tenorite" panose="00000500000000000000" pitchFamily="2" charset="0"/>
              </a:rPr>
              <a:t>Mental health is affected in many ways</a:t>
            </a:r>
            <a:r>
              <a:rPr lang="en-US" sz="3600" dirty="0">
                <a:latin typeface="Tenorite" panose="00000500000000000000" pitchFamily="2" charset="0"/>
              </a:rPr>
              <a:t>. People often experience symptoms like anxiety, stress, depression, trouble sleeping, and mood changes, including not feeling like themselves.</a:t>
            </a:r>
          </a:p>
          <a:p>
            <a:pPr marL="344488" lvl="0" indent="-344488">
              <a:buClr>
                <a:srgbClr val="F79646">
                  <a:lumMod val="50000"/>
                </a:srgbClr>
              </a:buClr>
              <a:buFont typeface="Arial" panose="020B0604020202020204" pitchFamily="34" charset="0"/>
              <a:buChar char="•"/>
            </a:pPr>
            <a:r>
              <a:rPr lang="en-US" sz="3600" b="1" dirty="0">
                <a:latin typeface="Tenorite" panose="00000500000000000000" pitchFamily="2" charset="0"/>
              </a:rPr>
              <a:t>Smoke can play a role in your mental health</a:t>
            </a:r>
            <a:r>
              <a:rPr lang="en-US" sz="3600" dirty="0">
                <a:latin typeface="Tenorite" panose="00000500000000000000" pitchFamily="2" charset="0"/>
              </a:rPr>
              <a:t>; tiny, harmful particles in wildfire smoke may reach the brain, potentially causing damage that affects how you feel and think.</a:t>
            </a:r>
          </a:p>
        </p:txBody>
      </p:sp>
      <p:pic>
        <p:nvPicPr>
          <p:cNvPr id="6" name="Picture 5">
            <a:extLst>
              <a:ext uri="{FF2B5EF4-FFF2-40B4-BE49-F238E27FC236}">
                <a16:creationId xmlns:a16="http://schemas.microsoft.com/office/drawing/2014/main" id="{7D75B21D-3880-46F2-E709-DD501A5424C0}"/>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19683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0396E-BCDA-2BA8-A6D3-532FB5D1B866}"/>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2C5397E0-3FB8-3F1D-E26A-F3B977EF254E}"/>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Mental Health Impacts of Wildfires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BD6501F5-5B92-81F5-963F-28CD24F3BB4C}"/>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700108B4-28C1-ED00-F1AE-62C007D276A8}"/>
              </a:ext>
              <a:ext uri="{C183D7F6-B498-43B3-948B-1728B52AA6E4}">
                <adec:decorative xmlns:adec="http://schemas.microsoft.com/office/drawing/2017/decorative" val="1"/>
              </a:ext>
            </a:extLst>
          </p:cNvPr>
          <p:cNvSpPr/>
          <p:nvPr/>
        </p:nvSpPr>
        <p:spPr>
          <a:xfrm>
            <a:off x="338138" y="2522029"/>
            <a:ext cx="166036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CC7617A3-BFEF-8C13-2899-8EBD44F39A8F}"/>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21</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0BF85F4B-8A12-7AA8-4640-ACA08A4FF1B4}"/>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21</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B1BB7E7A-7853-3F99-1E32-BE356C3D0FE6}"/>
              </a:ext>
            </a:extLst>
          </p:cNvPr>
          <p:cNvSpPr txBox="1"/>
          <p:nvPr/>
        </p:nvSpPr>
        <p:spPr>
          <a:xfrm>
            <a:off x="558800" y="2489130"/>
            <a:ext cx="16383000" cy="3416320"/>
          </a:xfrm>
          <a:prstGeom prst="rect">
            <a:avLst/>
          </a:prstGeom>
          <a:noFill/>
        </p:spPr>
        <p:txBody>
          <a:bodyPr wrap="square" numCol="1">
            <a:spAutoFit/>
          </a:bodyPr>
          <a:lstStyle/>
          <a:p>
            <a:pPr>
              <a:buClr>
                <a:srgbClr val="F79646">
                  <a:lumMod val="50000"/>
                </a:srgbClr>
              </a:buClr>
            </a:pPr>
            <a:r>
              <a:rPr lang="en-US" sz="3600" b="1" dirty="0">
                <a:solidFill>
                  <a:srgbClr val="4A543E"/>
                </a:solidFill>
                <a:latin typeface="Tenorite" panose="00000500000000000000" pitchFamily="2" charset="0"/>
              </a:rPr>
              <a:t>2. </a:t>
            </a:r>
            <a:r>
              <a:rPr lang="en-US" sz="3600" b="1" dirty="0">
                <a:solidFill>
                  <a:schemeClr val="tx2">
                    <a:lumMod val="75000"/>
                  </a:schemeClr>
                </a:solidFill>
                <a:latin typeface="Tenorite" panose="00000500000000000000" pitchFamily="2" charset="0"/>
              </a:rPr>
              <a:t>Is it normal to still feel emotional "ups and downs" long after the fire is out?</a:t>
            </a:r>
            <a:endParaRPr lang="en-US" sz="3600" dirty="0">
              <a:solidFill>
                <a:schemeClr val="tx2">
                  <a:lumMod val="75000"/>
                </a:schemeClr>
              </a:solidFill>
              <a:latin typeface="Tenorite" panose="00000500000000000000" pitchFamily="2" charset="0"/>
            </a:endParaRPr>
          </a:p>
          <a:p>
            <a:pPr marL="344488" lvl="0" indent="-344488">
              <a:buClr>
                <a:srgbClr val="F79646">
                  <a:lumMod val="50000"/>
                </a:srgbClr>
              </a:buClr>
              <a:buFont typeface="Arial" panose="020B0604020202020204" pitchFamily="34" charset="0"/>
              <a:buChar char="•"/>
            </a:pPr>
            <a:r>
              <a:rPr lang="en-US" sz="3600" b="1" dirty="0">
                <a:latin typeface="Tenorite" panose="00000500000000000000" pitchFamily="2" charset="0"/>
              </a:rPr>
              <a:t>Yes. Recovery is a long-term process</a:t>
            </a:r>
            <a:r>
              <a:rPr lang="en-US" sz="3600" dirty="0">
                <a:latin typeface="Tenorite" panose="00000500000000000000" pitchFamily="2" charset="0"/>
              </a:rPr>
              <a:t>. After a crisis, communities often feel a strong bond, but that can fade as the hard work of rebuilding begins. Stressors like property damage, insurance, job loss, and changes in school or social circles can add to mental pressure long after the fire.</a:t>
            </a:r>
          </a:p>
          <a:p>
            <a:pPr marL="344488" lvl="0" indent="-344488">
              <a:buClr>
                <a:srgbClr val="F79646">
                  <a:lumMod val="50000"/>
                </a:srgbClr>
              </a:buClr>
              <a:buFont typeface="Arial" panose="020B0604020202020204" pitchFamily="34" charset="0"/>
              <a:buChar char="•"/>
            </a:pPr>
            <a:endParaRPr lang="en-US" sz="3600" b="1" dirty="0">
              <a:solidFill>
                <a:schemeClr val="tx2">
                  <a:lumMod val="75000"/>
                </a:schemeClr>
              </a:solidFill>
              <a:latin typeface="Tenorite" panose="00000500000000000000" pitchFamily="2" charset="0"/>
            </a:endParaRPr>
          </a:p>
        </p:txBody>
      </p:sp>
      <p:pic>
        <p:nvPicPr>
          <p:cNvPr id="6" name="Picture 5">
            <a:extLst>
              <a:ext uri="{FF2B5EF4-FFF2-40B4-BE49-F238E27FC236}">
                <a16:creationId xmlns:a16="http://schemas.microsoft.com/office/drawing/2014/main" id="{F5F99837-5371-5A59-93A0-006470B46A8A}"/>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60294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19944-19B0-AC5D-5006-F2745A523C8F}"/>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6E121782-7D26-34D3-2CF6-5969101EE7F4}"/>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Mental Health Impacts of Wildfires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F7164C20-75FF-A425-0010-7722C8759885}"/>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EE0E87E6-04C5-0A4B-484E-01EB01270A61}"/>
              </a:ext>
              <a:ext uri="{C183D7F6-B498-43B3-948B-1728B52AA6E4}">
                <adec:decorative xmlns:adec="http://schemas.microsoft.com/office/drawing/2017/decorative" val="1"/>
              </a:ext>
            </a:extLst>
          </p:cNvPr>
          <p:cNvSpPr/>
          <p:nvPr/>
        </p:nvSpPr>
        <p:spPr>
          <a:xfrm>
            <a:off x="338138" y="2522029"/>
            <a:ext cx="166036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A3FC2ED3-56EF-0026-D892-6F194475DDCF}"/>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22</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C8BE0A0C-4C4D-1606-E91F-208D4461E24B}"/>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22</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B6D3FA95-9F84-D011-5FCA-9C2611CA44F6}"/>
              </a:ext>
            </a:extLst>
          </p:cNvPr>
          <p:cNvSpPr txBox="1"/>
          <p:nvPr/>
        </p:nvSpPr>
        <p:spPr>
          <a:xfrm>
            <a:off x="558800" y="2489130"/>
            <a:ext cx="16383000" cy="5078313"/>
          </a:xfrm>
          <a:prstGeom prst="rect">
            <a:avLst/>
          </a:prstGeom>
          <a:noFill/>
        </p:spPr>
        <p:txBody>
          <a:bodyPr wrap="square" numCol="1">
            <a:spAutoFit/>
          </a:bodyPr>
          <a:lstStyle/>
          <a:p>
            <a:pPr>
              <a:buClr>
                <a:srgbClr val="F79646">
                  <a:lumMod val="50000"/>
                </a:srgbClr>
              </a:buClr>
            </a:pPr>
            <a:r>
              <a:rPr lang="en-US" sz="3600" b="1" dirty="0">
                <a:solidFill>
                  <a:srgbClr val="4A543E"/>
                </a:solidFill>
                <a:latin typeface="Tenorite" panose="00000500000000000000" pitchFamily="2" charset="0"/>
              </a:rPr>
              <a:t>3. </a:t>
            </a:r>
            <a:r>
              <a:rPr lang="en-US" sz="3600" b="1" dirty="0">
                <a:solidFill>
                  <a:schemeClr val="tx2">
                    <a:lumMod val="75000"/>
                  </a:schemeClr>
                </a:solidFill>
                <a:latin typeface="Tenorite" panose="00000500000000000000" pitchFamily="2" charset="0"/>
              </a:rPr>
              <a:t>What are the best ways to protect my mental health during and after a fire?</a:t>
            </a:r>
            <a:endParaRPr lang="en-US" sz="3600" dirty="0">
              <a:solidFill>
                <a:schemeClr val="tx2">
                  <a:lumMod val="75000"/>
                </a:schemeClr>
              </a:solidFill>
              <a:latin typeface="Tenorite" panose="00000500000000000000" pitchFamily="2" charset="0"/>
            </a:endParaRPr>
          </a:p>
          <a:p>
            <a:pPr marL="344488" lvl="0" indent="-344488">
              <a:buClr>
                <a:srgbClr val="F79646">
                  <a:lumMod val="50000"/>
                </a:srgbClr>
              </a:buClr>
              <a:buFont typeface="Arial" panose="020B0604020202020204" pitchFamily="34" charset="0"/>
              <a:buChar char="•"/>
            </a:pPr>
            <a:r>
              <a:rPr lang="en-US" sz="3600" b="1" dirty="0">
                <a:solidFill>
                  <a:prstClr val="black"/>
                </a:solidFill>
                <a:latin typeface="Tenorite" panose="00000500000000000000" pitchFamily="2" charset="0"/>
              </a:rPr>
              <a:t>Protect your body: </a:t>
            </a:r>
            <a:r>
              <a:rPr lang="en-US" sz="3600" dirty="0">
                <a:solidFill>
                  <a:prstClr val="black"/>
                </a:solidFill>
                <a:latin typeface="Tenorite" panose="00000500000000000000" pitchFamily="2" charset="0"/>
              </a:rPr>
              <a:t>Practical strategies include reducing smoke exposure, maintaining a routine, connecting with others, limiting media, and prioritizing basics like staying hydrated, eating well, sleeping well, and being safe.</a:t>
            </a:r>
          </a:p>
          <a:p>
            <a:pPr marL="344488" lvl="0" indent="-344488">
              <a:buClr>
                <a:srgbClr val="F79646">
                  <a:lumMod val="50000"/>
                </a:srgbClr>
              </a:buClr>
              <a:buFont typeface="Arial" panose="020B0604020202020204" pitchFamily="34" charset="0"/>
              <a:buChar char="•"/>
            </a:pPr>
            <a:r>
              <a:rPr lang="en-US" sz="3600" b="1" dirty="0">
                <a:solidFill>
                  <a:prstClr val="black"/>
                </a:solidFill>
                <a:latin typeface="Tenorite" panose="00000500000000000000" pitchFamily="2" charset="0"/>
              </a:rPr>
              <a:t>Protect your mind: </a:t>
            </a:r>
            <a:r>
              <a:rPr lang="en-US" sz="3600" dirty="0">
                <a:solidFill>
                  <a:prstClr val="black"/>
                </a:solidFill>
                <a:latin typeface="Tenorite" panose="00000500000000000000" pitchFamily="2" charset="0"/>
              </a:rPr>
              <a:t>Seek help early. You don’t have to wait for a crisis to talk to someone; reaching out to community support or a therapist early on can help you process your experiences. See resources on page 12.</a:t>
            </a:r>
          </a:p>
          <a:p>
            <a:pPr marL="344488" lvl="0" indent="-344488">
              <a:buClr>
                <a:srgbClr val="F79646">
                  <a:lumMod val="50000"/>
                </a:srgbClr>
              </a:buClr>
              <a:buFont typeface="Arial" panose="020B0604020202020204" pitchFamily="34" charset="0"/>
              <a:buChar char="•"/>
            </a:pPr>
            <a:r>
              <a:rPr lang="en-US" sz="3600" b="1" dirty="0">
                <a:solidFill>
                  <a:prstClr val="black"/>
                </a:solidFill>
                <a:latin typeface="Tenorite" panose="00000500000000000000" pitchFamily="2" charset="0"/>
              </a:rPr>
              <a:t>Protect your connections. </a:t>
            </a:r>
            <a:r>
              <a:rPr lang="en-US" sz="3600" dirty="0">
                <a:solidFill>
                  <a:prstClr val="black"/>
                </a:solidFill>
                <a:latin typeface="Tenorite" panose="00000500000000000000" pitchFamily="2" charset="0"/>
              </a:rPr>
              <a:t>Pay attention and notice what you are feeling, ask for what you need, and stay connected to supportive people. </a:t>
            </a:r>
          </a:p>
        </p:txBody>
      </p:sp>
      <p:pic>
        <p:nvPicPr>
          <p:cNvPr id="6" name="Picture 5">
            <a:extLst>
              <a:ext uri="{FF2B5EF4-FFF2-40B4-BE49-F238E27FC236}">
                <a16:creationId xmlns:a16="http://schemas.microsoft.com/office/drawing/2014/main" id="{80CE25E0-1127-7B1E-CB8E-C5E7150D0FDD}"/>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30245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9F52-37A0-B44F-797F-504A5FAC162F}"/>
              </a:ext>
            </a:extLst>
          </p:cNvPr>
          <p:cNvSpPr>
            <a:spLocks noGrp="1"/>
          </p:cNvSpPr>
          <p:nvPr>
            <p:ph type="title"/>
          </p:nvPr>
        </p:nvSpPr>
        <p:spPr>
          <a:xfrm>
            <a:off x="1609344" y="1113130"/>
            <a:ext cx="14752320" cy="7878470"/>
          </a:xfrm>
        </p:spPr>
        <p:txBody>
          <a:bodyPr anchor="ctr">
            <a:normAutofit/>
          </a:bodyPr>
          <a:lstStyle/>
          <a:p>
            <a:pPr algn="ctr"/>
            <a:r>
              <a:rPr lang="en-US" sz="6000" dirty="0">
                <a:latin typeface="Tenorite" panose="00000500000000000000" pitchFamily="2" charset="0"/>
              </a:rPr>
              <a:t>Mental Health Resources</a:t>
            </a:r>
          </a:p>
        </p:txBody>
      </p:sp>
      <p:sp>
        <p:nvSpPr>
          <p:cNvPr id="5" name="Slide Number Placeholder 4">
            <a:extLst>
              <a:ext uri="{FF2B5EF4-FFF2-40B4-BE49-F238E27FC236}">
                <a16:creationId xmlns:a16="http://schemas.microsoft.com/office/drawing/2014/main" id="{39E009D4-6A0B-A355-9786-63C0424DE60A}"/>
              </a:ext>
            </a:extLst>
          </p:cNvPr>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35695291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5170C-F4FF-4BA4-3776-8FD46684D281}"/>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7A5135B-E940-59FD-D9BB-667D6E5B01B2}"/>
              </a:ext>
            </a:extLst>
          </p:cNvPr>
          <p:cNvSpPr>
            <a:spLocks noGrp="1"/>
          </p:cNvSpPr>
          <p:nvPr>
            <p:ph type="sldNum" sz="quarter" idx="12"/>
          </p:nvPr>
        </p:nvSpPr>
        <p:spPr>
          <a:xfrm>
            <a:off x="10617200" y="9601200"/>
            <a:ext cx="2133600" cy="365125"/>
          </a:xfrm>
        </p:spPr>
        <p:txBody>
          <a:bodyPr/>
          <a:lstStyle/>
          <a:p>
            <a:pPr>
              <a:defRPr/>
            </a:pPr>
            <a:fld id="{6D22F896-40B5-4ADD-8801-0D06FADFA095}" type="slidenum">
              <a:rPr lang="en-US">
                <a:solidFill>
                  <a:srgbClr val="000000"/>
                </a:solidFill>
                <a:latin typeface="Calibri" panose="020F0502020204030204"/>
              </a:rPr>
              <a:pPr>
                <a:defRPr/>
              </a:pPr>
              <a:t>24</a:t>
            </a:fld>
            <a:endParaRPr lang="en-US"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FC434E01-F1EF-3B45-82FF-F13C0640014B}"/>
              </a:ext>
            </a:extLst>
          </p:cNvPr>
          <p:cNvSpPr txBox="1"/>
          <p:nvPr/>
        </p:nvSpPr>
        <p:spPr>
          <a:xfrm>
            <a:off x="558800" y="487923"/>
            <a:ext cx="16840200" cy="577081"/>
          </a:xfrm>
          <a:prstGeom prst="rect">
            <a:avLst/>
          </a:prstGeom>
        </p:spPr>
        <p:txBody>
          <a:bodyPr wrap="square" lIns="0" tIns="0" rIns="0" bIns="0" rtlCol="0" anchor="t">
            <a:spAutoFit/>
          </a:bodyPr>
          <a:lstStyle/>
          <a:p>
            <a:pPr algn="ctr">
              <a:lnSpc>
                <a:spcPts val="4487"/>
              </a:lnSpc>
              <a:spcBef>
                <a:spcPct val="0"/>
              </a:spcBef>
              <a:defRPr/>
            </a:pPr>
            <a:r>
              <a:rPr lang="en-US" sz="4000" b="1" dirty="0">
                <a:solidFill>
                  <a:srgbClr val="10253F"/>
                </a:solidFill>
                <a:latin typeface="Tenorite" panose="00000500000000000000" pitchFamily="2" charset="0"/>
                <a:ea typeface="The Youngest Serif"/>
                <a:cs typeface="The Youngest Serif"/>
                <a:sym typeface="The Youngest Serif"/>
              </a:rPr>
              <a:t>Further Mental Health Resources</a:t>
            </a:r>
          </a:p>
        </p:txBody>
      </p:sp>
      <p:sp>
        <p:nvSpPr>
          <p:cNvPr id="23" name="Content Placeholder 2">
            <a:extLst>
              <a:ext uri="{FF2B5EF4-FFF2-40B4-BE49-F238E27FC236}">
                <a16:creationId xmlns:a16="http://schemas.microsoft.com/office/drawing/2014/main" id="{2BF38877-A0CD-3308-023F-58BA6BEF6F12}"/>
              </a:ext>
            </a:extLst>
          </p:cNvPr>
          <p:cNvSpPr>
            <a:spLocks noGrp="1"/>
          </p:cNvSpPr>
          <p:nvPr>
            <p:ph idx="1"/>
          </p:nvPr>
        </p:nvSpPr>
        <p:spPr>
          <a:xfrm>
            <a:off x="749300" y="4163596"/>
            <a:ext cx="16383000" cy="5046859"/>
          </a:xfrm>
        </p:spPr>
        <p:txBody>
          <a:bodyPr>
            <a:noAutofit/>
          </a:bodyPr>
          <a:lstStyle/>
          <a:p>
            <a:pPr marL="0" indent="0">
              <a:buNone/>
            </a:pPr>
            <a:r>
              <a:rPr lang="en-US" sz="3200" b="1" dirty="0">
                <a:solidFill>
                  <a:srgbClr val="1E598F"/>
                </a:solidFill>
              </a:rPr>
              <a:t>Resources for Children and Supportive Conversations:</a:t>
            </a:r>
          </a:p>
          <a:p>
            <a:pPr lvl="1"/>
            <a:endParaRPr lang="en-US" sz="1400" b="1" dirty="0"/>
          </a:p>
          <a:p>
            <a:pPr lvl="1"/>
            <a:r>
              <a:rPr lang="en-US" sz="2400" b="1" dirty="0"/>
              <a:t>Parenting, teaching, and caregiving for children- Wildfire resources</a:t>
            </a:r>
            <a:r>
              <a:rPr lang="en-US" sz="2400" dirty="0"/>
              <a:t>:</a:t>
            </a:r>
          </a:p>
          <a:p>
            <a:pPr lvl="2"/>
            <a:r>
              <a:rPr lang="en-US" sz="2400" dirty="0"/>
              <a:t>"Supporting Children, Strengthening Communities: Professional Skills for Talking About Wildfires Together" with Dr. Melissa Brymer </a:t>
            </a:r>
            <a:r>
              <a:rPr lang="en-US" sz="2400" dirty="0">
                <a:solidFill>
                  <a:srgbClr val="1264A3"/>
                </a:solidFill>
                <a:latin typeface="Slack-Lato"/>
                <a:hlinkClick r:id="rId3"/>
              </a:rPr>
              <a:t>https://www.youtube.com/watch?v=FTwZj5kvbTg</a:t>
            </a:r>
            <a:endParaRPr lang="en-US" sz="2400" dirty="0">
              <a:solidFill>
                <a:srgbClr val="1264A3"/>
              </a:solidFill>
              <a:latin typeface="Slack-Lato"/>
            </a:endParaRPr>
          </a:p>
          <a:p>
            <a:pPr lvl="3"/>
            <a:r>
              <a:rPr lang="en-US" sz="2400" dirty="0">
                <a:latin typeface="Slack-Lato"/>
              </a:rPr>
              <a:t>Communication handout: </a:t>
            </a:r>
            <a:r>
              <a:rPr lang="en-US" sz="2400" dirty="0">
                <a:solidFill>
                  <a:srgbClr val="1264A3"/>
                </a:solidFill>
                <a:latin typeface="Slack-Lato"/>
                <a:hlinkClick r:id="rId4"/>
              </a:rPr>
              <a:t>https://d3kdbh1wduemv1.cloudfront.net/attVnm39LDeYME657.pdf?cache=1736380069</a:t>
            </a:r>
            <a:r>
              <a:rPr lang="en-US" sz="2400" dirty="0">
                <a:solidFill>
                  <a:srgbClr val="1264A3"/>
                </a:solidFill>
                <a:latin typeface="Slack-Lato"/>
              </a:rPr>
              <a:t> </a:t>
            </a:r>
          </a:p>
          <a:p>
            <a:pPr lvl="2"/>
            <a:r>
              <a:rPr lang="en-US" sz="2400" dirty="0"/>
              <a:t>Addressing the Wildfires: A resource guide for Caregivers and Educators </a:t>
            </a:r>
            <a:r>
              <a:rPr lang="en-US" sz="2400" dirty="0">
                <a:hlinkClick r:id="rId5"/>
              </a:rPr>
              <a:t>https://ugc.production.linktr.ee/6bfe8bf5-5438-46a2-9db7-5988260d3960_Wildfire-Resources-for-Caregivers-and-Educators.pdf</a:t>
            </a:r>
            <a:r>
              <a:rPr lang="en-US" sz="2400" dirty="0"/>
              <a:t> </a:t>
            </a:r>
          </a:p>
          <a:p>
            <a:pPr lvl="2"/>
            <a:r>
              <a:rPr lang="en-US" sz="2400" dirty="0"/>
              <a:t>Parent Guidelines for Helping Children Impacted by Wildfires: </a:t>
            </a:r>
            <a:r>
              <a:rPr lang="en-US" sz="2400" dirty="0">
                <a:solidFill>
                  <a:srgbClr val="2998E3"/>
                </a:solidFill>
                <a:hlinkClick r:id="rId6"/>
              </a:rPr>
              <a:t>https://www.nctsn.org/sites/default/files/resources/parents_guidelines_for_helping_children_impacted_by_wildfires.pdf</a:t>
            </a:r>
            <a:r>
              <a:rPr lang="en-US" sz="2400" dirty="0">
                <a:solidFill>
                  <a:srgbClr val="2998E3"/>
                </a:solidFill>
              </a:rPr>
              <a:t> </a:t>
            </a:r>
            <a:r>
              <a:rPr lang="en-US" sz="2400" dirty="0"/>
              <a:t> </a:t>
            </a:r>
          </a:p>
          <a:p>
            <a:pPr lvl="1"/>
            <a:endParaRPr lang="en-US" sz="1400" b="1" dirty="0"/>
          </a:p>
          <a:p>
            <a:pPr lvl="1"/>
            <a:r>
              <a:rPr lang="en-US" sz="2400" b="1" dirty="0"/>
              <a:t>Service/resources links (some are explicitly for the LA Fires 2025)</a:t>
            </a:r>
            <a:r>
              <a:rPr lang="en-US" sz="2400" dirty="0"/>
              <a:t>:</a:t>
            </a:r>
          </a:p>
          <a:p>
            <a:pPr lvl="2"/>
            <a:r>
              <a:rPr lang="en-US" sz="2400" dirty="0"/>
              <a:t>Wildfire resources (more children’s resource links, no-cost therapists, etc.): </a:t>
            </a:r>
            <a:r>
              <a:rPr lang="en-US" sz="2400" dirty="0">
                <a:hlinkClick r:id="rId7"/>
              </a:rPr>
              <a:t>https://docs.google.com/document/d/1ttP8nT6ueNz_aUFJv2ebVVFljkmecOra/edit?tab=t.0</a:t>
            </a:r>
            <a:r>
              <a:rPr lang="en-US" sz="2400" dirty="0"/>
              <a:t> </a:t>
            </a:r>
          </a:p>
          <a:p>
            <a:pPr lvl="2"/>
            <a:r>
              <a:rPr lang="en-US" sz="2400" dirty="0"/>
              <a:t>Eaton/</a:t>
            </a:r>
            <a:r>
              <a:rPr lang="en-US" sz="2400" dirty="0" err="1"/>
              <a:t>EFRU</a:t>
            </a:r>
            <a:r>
              <a:rPr lang="en-US" sz="2400" dirty="0"/>
              <a:t> Local Mental Health Supports: </a:t>
            </a:r>
            <a:r>
              <a:rPr lang="en-US" sz="2400" dirty="0">
                <a:hlinkClick r:id="rId8"/>
              </a:rPr>
              <a:t>https://www.efru.la/mental-health</a:t>
            </a:r>
            <a:r>
              <a:rPr lang="en-US" sz="2400" dirty="0"/>
              <a:t> </a:t>
            </a:r>
          </a:p>
          <a:p>
            <a:endParaRPr lang="en-US" sz="2400" dirty="0"/>
          </a:p>
          <a:p>
            <a:endParaRPr lang="en-US" sz="2400" dirty="0"/>
          </a:p>
        </p:txBody>
      </p:sp>
      <p:sp>
        <p:nvSpPr>
          <p:cNvPr id="26" name="TextBox 25">
            <a:extLst>
              <a:ext uri="{FF2B5EF4-FFF2-40B4-BE49-F238E27FC236}">
                <a16:creationId xmlns:a16="http://schemas.microsoft.com/office/drawing/2014/main" id="{F4D92759-8A05-A02C-D9EC-45A26DE79F07}"/>
              </a:ext>
            </a:extLst>
          </p:cNvPr>
          <p:cNvSpPr txBox="1"/>
          <p:nvPr/>
        </p:nvSpPr>
        <p:spPr>
          <a:xfrm>
            <a:off x="558800" y="1449275"/>
            <a:ext cx="13335000" cy="2492990"/>
          </a:xfrm>
          <a:prstGeom prst="rect">
            <a:avLst/>
          </a:prstGeom>
          <a:noFill/>
        </p:spPr>
        <p:txBody>
          <a:bodyPr wrap="square">
            <a:spAutoFit/>
          </a:bodyPr>
          <a:lstStyle/>
          <a:p>
            <a:pPr>
              <a:defRPr/>
            </a:pPr>
            <a:r>
              <a:rPr lang="en-US" sz="3200" b="1" dirty="0">
                <a:solidFill>
                  <a:srgbClr val="1E598F"/>
                </a:solidFill>
                <a:latin typeface="Tenorite" panose="00000500000000000000" pitchFamily="2" charset="0"/>
              </a:rPr>
              <a:t>Resources to get connected to mental health care</a:t>
            </a:r>
            <a:r>
              <a:rPr lang="en-US" sz="3200" dirty="0">
                <a:solidFill>
                  <a:srgbClr val="1E598F"/>
                </a:solidFill>
                <a:latin typeface="Tenorite" panose="00000500000000000000" pitchFamily="2" charset="0"/>
              </a:rPr>
              <a:t>:</a:t>
            </a:r>
          </a:p>
          <a:p>
            <a:pPr>
              <a:defRPr/>
            </a:pPr>
            <a:endParaRPr lang="en-US" sz="1400" dirty="0">
              <a:solidFill>
                <a:srgbClr val="1E598F"/>
              </a:solidFill>
              <a:latin typeface="Tenorite" panose="00000500000000000000" pitchFamily="2" charset="0"/>
            </a:endParaRPr>
          </a:p>
          <a:p>
            <a:pPr marL="800100" lvl="1" indent="-342900">
              <a:buFont typeface="Arial" panose="020B0604020202020204" pitchFamily="34" charset="0"/>
              <a:buChar char="•"/>
            </a:pPr>
            <a:r>
              <a:rPr lang="en-US" sz="2400" b="1" dirty="0">
                <a:latin typeface="Tenorite" panose="00000500000000000000" pitchFamily="2" charset="0"/>
              </a:rPr>
              <a:t>Disaster Mental Health Support and Connections </a:t>
            </a:r>
            <a:r>
              <a:rPr lang="en-US" sz="2400" dirty="0">
                <a:latin typeface="Tenorite" panose="00000500000000000000" pitchFamily="2" charset="0"/>
                <a:hlinkClick r:id="rId9"/>
              </a:rPr>
              <a:t>https://www.calhope.org/</a:t>
            </a:r>
            <a:r>
              <a:rPr lang="en-US" sz="2400" dirty="0">
                <a:latin typeface="Tenorite" panose="00000500000000000000" pitchFamily="2" charset="0"/>
              </a:rPr>
              <a:t> </a:t>
            </a:r>
          </a:p>
          <a:p>
            <a:pPr marL="742950" lvl="1" indent="-285750">
              <a:buFont typeface="Arial" panose="020B0604020202020204" pitchFamily="34" charset="0"/>
              <a:buChar char="•"/>
            </a:pPr>
            <a:endParaRPr lang="en-US" sz="1400" dirty="0">
              <a:latin typeface="Tenorite" panose="00000500000000000000" pitchFamily="2" charset="0"/>
            </a:endParaRPr>
          </a:p>
          <a:p>
            <a:pPr marL="800100" lvl="1" indent="-342900">
              <a:buFont typeface="Arial" panose="020B0604020202020204" pitchFamily="34" charset="0"/>
              <a:buChar char="•"/>
            </a:pPr>
            <a:r>
              <a:rPr lang="en-US" sz="2400" b="1" dirty="0">
                <a:latin typeface="Tenorite" panose="00000500000000000000" pitchFamily="2" charset="0"/>
              </a:rPr>
              <a:t>Los Angeles County Mental health resources for those affected by the fire (text lines, in-person support, </a:t>
            </a:r>
            <a:r>
              <a:rPr lang="en-US" sz="2400" b="1" dirty="0" err="1">
                <a:latin typeface="Tenorite" panose="00000500000000000000" pitchFamily="2" charset="0"/>
              </a:rPr>
              <a:t>etc</a:t>
            </a:r>
            <a:r>
              <a:rPr lang="en-US" sz="2400" b="1" dirty="0">
                <a:latin typeface="Tenorite" panose="00000500000000000000" pitchFamily="2" charset="0"/>
              </a:rPr>
              <a:t>) </a:t>
            </a:r>
            <a:r>
              <a:rPr lang="en-US" sz="2400" dirty="0">
                <a:latin typeface="Tenorite" panose="00000500000000000000" pitchFamily="2" charset="0"/>
                <a:hlinkClick r:id="rId10"/>
              </a:rPr>
              <a:t>https://dmh.lacounty.gov/our-services/disaster-services/disaster-mh-resources/</a:t>
            </a:r>
            <a:endParaRPr lang="en-US" sz="2400" dirty="0">
              <a:solidFill>
                <a:srgbClr val="000000"/>
              </a:solidFill>
              <a:latin typeface="Tenorite" panose="00000500000000000000" pitchFamily="2" charset="0"/>
            </a:endParaRPr>
          </a:p>
        </p:txBody>
      </p:sp>
      <p:pic>
        <p:nvPicPr>
          <p:cNvPr id="2" name="Picture 4" descr="CalHOPE Home">
            <a:extLst>
              <a:ext uri="{FF2B5EF4-FFF2-40B4-BE49-F238E27FC236}">
                <a16:creationId xmlns:a16="http://schemas.microsoft.com/office/drawing/2014/main" id="{0C01CE39-AE03-6353-728C-4F0306E2AAA3}"/>
              </a:ext>
            </a:extLst>
          </p:cNvPr>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944600" y="1857222"/>
            <a:ext cx="2354091" cy="6847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Department of Mental Health">
            <a:extLst>
              <a:ext uri="{FF2B5EF4-FFF2-40B4-BE49-F238E27FC236}">
                <a16:creationId xmlns:a16="http://schemas.microsoft.com/office/drawing/2014/main" id="{790AA10F-A971-C65D-4CAE-12A01C4E8953}"/>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910733" y="3002691"/>
            <a:ext cx="2417741" cy="70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7507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848CB-93FD-CEF2-94C8-09B1DC9DEE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F7D68C-1048-9EAB-DD76-8C28563DB57B}"/>
              </a:ext>
            </a:extLst>
          </p:cNvPr>
          <p:cNvSpPr>
            <a:spLocks noGrp="1"/>
          </p:cNvSpPr>
          <p:nvPr>
            <p:ph type="title"/>
          </p:nvPr>
        </p:nvSpPr>
        <p:spPr>
          <a:xfrm>
            <a:off x="1609344" y="1113130"/>
            <a:ext cx="14752320" cy="7878470"/>
          </a:xfrm>
        </p:spPr>
        <p:txBody>
          <a:bodyPr anchor="ctr">
            <a:normAutofit/>
          </a:bodyPr>
          <a:lstStyle/>
          <a:p>
            <a:pPr algn="ctr"/>
            <a:r>
              <a:rPr lang="en-US" sz="6000" dirty="0">
                <a:latin typeface="Tenorite" panose="00000500000000000000" pitchFamily="2" charset="0"/>
              </a:rPr>
              <a:t>Mental Health and Social Health Data </a:t>
            </a:r>
            <a:br>
              <a:rPr lang="en-US" sz="6000" dirty="0">
                <a:latin typeface="Tenorite" panose="00000500000000000000" pitchFamily="2" charset="0"/>
              </a:rPr>
            </a:br>
            <a:r>
              <a:rPr lang="en-US" sz="6000" dirty="0">
                <a:latin typeface="Tenorite" panose="00000500000000000000" pitchFamily="2" charset="0"/>
              </a:rPr>
              <a:t>from the 2025 LA fires</a:t>
            </a:r>
          </a:p>
        </p:txBody>
      </p:sp>
      <p:sp>
        <p:nvSpPr>
          <p:cNvPr id="5" name="Slide Number Placeholder 4">
            <a:extLst>
              <a:ext uri="{FF2B5EF4-FFF2-40B4-BE49-F238E27FC236}">
                <a16:creationId xmlns:a16="http://schemas.microsoft.com/office/drawing/2014/main" id="{E79E3E5D-1BAB-27DB-BA25-C9F2548ED13E}"/>
              </a:ext>
            </a:extLst>
          </p:cNvPr>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3908683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B7F25-D668-E1CF-F424-70CB68A99652}"/>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FF5DDE2E-351E-30E2-51E9-EA1B7B49E5F0}"/>
              </a:ext>
            </a:extLst>
          </p:cNvPr>
          <p:cNvSpPr>
            <a:spLocks noGrp="1"/>
          </p:cNvSpPr>
          <p:nvPr>
            <p:ph sz="half" idx="2"/>
          </p:nvPr>
        </p:nvSpPr>
        <p:spPr>
          <a:xfrm>
            <a:off x="711200" y="1395604"/>
            <a:ext cx="16459200" cy="5966539"/>
          </a:xfrm>
        </p:spPr>
        <p:txBody>
          <a:bodyPr>
            <a:noAutofit/>
          </a:bodyPr>
          <a:lstStyle/>
          <a:p>
            <a:pPr marL="0" indent="0">
              <a:buNone/>
            </a:pPr>
            <a:r>
              <a:rPr lang="en-US" sz="2400" b="1" dirty="0">
                <a:solidFill>
                  <a:schemeClr val="accent6">
                    <a:lumMod val="50000"/>
                  </a:schemeClr>
                </a:solidFill>
                <a:latin typeface="Tenorite Display" panose="00000500000000000000" pitchFamily="2" charset="0"/>
              </a:rPr>
              <a:t>After the 2025 LA fires:</a:t>
            </a:r>
          </a:p>
          <a:p>
            <a:pPr marL="228600" indent="-228600">
              <a:buFont typeface="Arial" panose="020B0604020202020204" pitchFamily="34" charset="0"/>
              <a:buChar char="•"/>
            </a:pPr>
            <a:r>
              <a:rPr lang="en-US" sz="2400" dirty="0">
                <a:latin typeface="Tenorite Display" panose="00000500000000000000" pitchFamily="2" charset="0"/>
              </a:rPr>
              <a:t>Adult residents living in wildfire evacuation or warning zones experienced a greater increase in self-reported symptoms of anxiety and depression nearly a year later compared to those unaffected.</a:t>
            </a:r>
            <a:r>
              <a:rPr lang="en-US" sz="2400" i="1" baseline="30000" dirty="0">
                <a:latin typeface="Tenorite Display" panose="00000500000000000000" pitchFamily="2" charset="0"/>
              </a:rPr>
              <a:t>1</a:t>
            </a:r>
            <a:endParaRPr lang="en-US" sz="2400" dirty="0">
              <a:latin typeface="Tenorite Display" panose="00000500000000000000" pitchFamily="2" charset="0"/>
            </a:endParaRPr>
          </a:p>
          <a:p>
            <a:pPr marL="345186" lvl="2" indent="-228600"/>
            <a:r>
              <a:rPr lang="en-US" sz="2400" dirty="0">
                <a:latin typeface="Tenorite Display" panose="00000500000000000000" pitchFamily="2" charset="0"/>
              </a:rPr>
              <a:t>Socioeconomic Disparities: The psychological damage was starkly concentrated among low-income households, individuals struggling with housing costs, and those with pre-existing mental health challenges.</a:t>
            </a:r>
            <a:r>
              <a:rPr lang="en-US" sz="2400" i="1" baseline="30000" dirty="0">
                <a:latin typeface="Tenorite Display" panose="00000500000000000000" pitchFamily="2" charset="0"/>
              </a:rPr>
              <a:t> </a:t>
            </a:r>
            <a:r>
              <a:rPr lang="en-US" sz="2400" baseline="30000" dirty="0">
                <a:latin typeface="Tenorite Display" panose="00000500000000000000" pitchFamily="2" charset="0"/>
              </a:rPr>
              <a:t>1</a:t>
            </a:r>
            <a:endParaRPr lang="en-US" sz="2400" dirty="0">
              <a:latin typeface="Tenorite Display" panose="00000500000000000000" pitchFamily="2" charset="0"/>
            </a:endParaRPr>
          </a:p>
          <a:p>
            <a:pPr marL="228600" indent="-228600">
              <a:buFont typeface="Arial" panose="020B0604020202020204" pitchFamily="34" charset="0"/>
              <a:buChar char="•"/>
            </a:pPr>
            <a:r>
              <a:rPr lang="en-US" sz="2400" dirty="0">
                <a:latin typeface="Tenorite Display" panose="00000500000000000000" pitchFamily="2" charset="0"/>
              </a:rPr>
              <a:t>Adolescents: 2,839 high school students (10th and 12th graders) three months after the fires revealed massive structural and emotional disruptions due to the fires:</a:t>
            </a:r>
            <a:r>
              <a:rPr lang="en-US" sz="2400" baseline="30000" dirty="0">
                <a:latin typeface="Tenorite Display" panose="00000500000000000000" pitchFamily="2" charset="0"/>
              </a:rPr>
              <a:t> 2</a:t>
            </a:r>
            <a:endParaRPr lang="en-US" sz="2400" dirty="0">
              <a:latin typeface="Tenorite Display" panose="00000500000000000000" pitchFamily="2" charset="0"/>
            </a:endParaRPr>
          </a:p>
          <a:p>
            <a:pPr marL="415138" lvl="1" indent="-228600"/>
            <a:r>
              <a:rPr lang="en-US" sz="2400" dirty="0">
                <a:latin typeface="Tenorite Display" panose="00000500000000000000" pitchFamily="2" charset="0"/>
              </a:rPr>
              <a:t>35.8% of adolescents reported chronic worry regarding the health of their family members.</a:t>
            </a:r>
          </a:p>
          <a:p>
            <a:pPr marL="415138" lvl="1" indent="-228600"/>
            <a:r>
              <a:rPr lang="en-US" sz="2400" dirty="0">
                <a:latin typeface="Tenorite Display" panose="00000500000000000000" pitchFamily="2" charset="0"/>
              </a:rPr>
              <a:t>23.1% feared for their personal safety.</a:t>
            </a:r>
          </a:p>
          <a:p>
            <a:pPr marL="415138" lvl="1" indent="-228600"/>
            <a:r>
              <a:rPr lang="en-US" sz="2400" dirty="0">
                <a:latin typeface="Tenorite Display" panose="00000500000000000000" pitchFamily="2" charset="0"/>
              </a:rPr>
              <a:t>21.9% directly reported feeling anxious, stressed, or depressed.</a:t>
            </a:r>
          </a:p>
          <a:p>
            <a:pPr marL="415138" lvl="1" indent="-228600"/>
            <a:r>
              <a:rPr lang="en-US" sz="2400" dirty="0">
                <a:latin typeface="Tenorite Display" panose="00000500000000000000" pitchFamily="2" charset="0"/>
              </a:rPr>
              <a:t>10.4% experienced a family member or loved one losing their home entirely.</a:t>
            </a:r>
          </a:p>
          <a:p>
            <a:pPr marL="228600" indent="-228600">
              <a:buFont typeface="Arial" panose="020B0604020202020204" pitchFamily="34" charset="0"/>
              <a:buChar char="•"/>
            </a:pPr>
            <a:r>
              <a:rPr lang="en-US" sz="2400" dirty="0">
                <a:latin typeface="Tenorite Display" panose="00000500000000000000" pitchFamily="2" charset="0"/>
              </a:rPr>
              <a:t>Over half (66%) of all fire-affected adults (1,229) described anxiety, stress, or depression related to fire damage to air, soil, water, and nature.</a:t>
            </a:r>
            <a:r>
              <a:rPr lang="en-US" sz="2400" baseline="30000" dirty="0">
                <a:latin typeface="Tenorite Display" panose="00000500000000000000" pitchFamily="2" charset="0"/>
              </a:rPr>
              <a:t>3</a:t>
            </a:r>
            <a:endParaRPr lang="en-US" sz="2400" dirty="0">
              <a:latin typeface="Tenorite Display" panose="00000500000000000000" pitchFamily="2" charset="0"/>
            </a:endParaRPr>
          </a:p>
          <a:p>
            <a:pPr marL="228600" indent="-228600">
              <a:buFont typeface="Arial" panose="020B0604020202020204" pitchFamily="34" charset="0"/>
              <a:buChar char="•"/>
            </a:pPr>
            <a:r>
              <a:rPr lang="en-US" sz="2400" dirty="0">
                <a:latin typeface="Tenorite Display" panose="00000500000000000000" pitchFamily="2" charset="0"/>
              </a:rPr>
              <a:t>80% of displaced survivors report a sharp decline in their mental health, ranking emotional strain and trauma as a top post-disaster challenge right behind immediate financial stress and housing loss.</a:t>
            </a:r>
            <a:r>
              <a:rPr lang="en-US" sz="2400" i="1" baseline="30000" dirty="0">
                <a:latin typeface="Tenorite Display" panose="00000500000000000000" pitchFamily="2" charset="0"/>
              </a:rPr>
              <a:t> </a:t>
            </a:r>
            <a:r>
              <a:rPr lang="en-US" sz="2400" baseline="30000" dirty="0">
                <a:latin typeface="Tenorite Display" panose="00000500000000000000" pitchFamily="2" charset="0"/>
              </a:rPr>
              <a:t>4</a:t>
            </a:r>
          </a:p>
          <a:p>
            <a:pPr marL="228600" indent="-228600">
              <a:buFont typeface="Arial" panose="020B0604020202020204" pitchFamily="34" charset="0"/>
              <a:buChar char="•"/>
            </a:pPr>
            <a:r>
              <a:rPr lang="en-US" sz="2400" dirty="0">
                <a:latin typeface="Tenorite Display" panose="00000500000000000000" pitchFamily="2" charset="0"/>
              </a:rPr>
              <a:t>5-Fold Increase in Crisis Calls: The National Mental Health Lifeline (988) reported a five-fold (500%) increase in calls to its associated Disaster Distress Helpline from the Los Angeles area during the first week of the fires (January 7–15, 2025).</a:t>
            </a:r>
            <a:r>
              <a:rPr lang="en-US" sz="2400" baseline="30000" dirty="0">
                <a:latin typeface="Tenorite Display" panose="00000500000000000000" pitchFamily="2" charset="0"/>
              </a:rPr>
              <a:t> 5</a:t>
            </a:r>
          </a:p>
          <a:p>
            <a:pPr marL="228600" indent="-228600">
              <a:buFont typeface="Arial" panose="020B0604020202020204" pitchFamily="34" charset="0"/>
              <a:buChar char="•"/>
            </a:pPr>
            <a:r>
              <a:rPr lang="en-US" sz="2400" dirty="0">
                <a:latin typeface="Tenorite Display" panose="00000500000000000000" pitchFamily="2" charset="0"/>
              </a:rPr>
              <a:t>A majority of fire-affected populations faced financial, physical, mental health and housing challenges after the fires.</a:t>
            </a:r>
            <a:r>
              <a:rPr lang="en-US" sz="2400" baseline="30000" dirty="0">
                <a:latin typeface="Tenorite Display" panose="00000500000000000000" pitchFamily="2" charset="0"/>
              </a:rPr>
              <a:t> 6</a:t>
            </a:r>
          </a:p>
          <a:p>
            <a:pPr marL="228600" indent="-228600">
              <a:buFont typeface="Arial" panose="020B0604020202020204" pitchFamily="34" charset="0"/>
              <a:buChar char="•"/>
            </a:pPr>
            <a:endParaRPr lang="en-US" sz="2400" dirty="0">
              <a:latin typeface="Tenorite Display" panose="00000500000000000000" pitchFamily="2" charset="0"/>
            </a:endParaRPr>
          </a:p>
          <a:p>
            <a:pPr marL="228600" indent="-228600">
              <a:buFont typeface="Arial" panose="020B0604020202020204" pitchFamily="34" charset="0"/>
              <a:buChar char="•"/>
            </a:pPr>
            <a:endParaRPr lang="en-US" sz="2400" dirty="0">
              <a:latin typeface="Tenorite Display" panose="00000500000000000000" pitchFamily="2" charset="0"/>
            </a:endParaRPr>
          </a:p>
        </p:txBody>
      </p:sp>
      <p:sp>
        <p:nvSpPr>
          <p:cNvPr id="4" name="Slide Number Placeholder 3">
            <a:extLst>
              <a:ext uri="{FF2B5EF4-FFF2-40B4-BE49-F238E27FC236}">
                <a16:creationId xmlns:a16="http://schemas.microsoft.com/office/drawing/2014/main" id="{E39D35BD-5C5C-2754-0A59-7F6D84AFD0D0}"/>
              </a:ext>
            </a:extLst>
          </p:cNvPr>
          <p:cNvSpPr>
            <a:spLocks noGrp="1"/>
          </p:cNvSpPr>
          <p:nvPr>
            <p:ph type="sldNum" sz="quarter" idx="12"/>
          </p:nvPr>
        </p:nvSpPr>
        <p:spPr>
          <a:xfrm>
            <a:off x="15604160" y="9528125"/>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26</a:t>
            </a:fld>
            <a:endParaRPr lang="en-US" sz="12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8BF8AEAB-C504-1124-2559-BE93739D2263}"/>
              </a:ext>
            </a:extLst>
          </p:cNvPr>
          <p:cNvSpPr txBox="1"/>
          <p:nvPr/>
        </p:nvSpPr>
        <p:spPr>
          <a:xfrm>
            <a:off x="406401" y="9104294"/>
            <a:ext cx="16959580" cy="846386"/>
          </a:xfrm>
          <a:prstGeom prst="rect">
            <a:avLst/>
          </a:prstGeom>
          <a:noFill/>
        </p:spPr>
        <p:txBody>
          <a:bodyPr wrap="square" rtlCol="0">
            <a:spAutoFit/>
          </a:bodyPr>
          <a:lstStyle/>
          <a:p>
            <a:pPr marL="228600" indent="-228600">
              <a:buFont typeface="+mj-lt"/>
              <a:buAutoNum type="arabicPeriod"/>
            </a:pPr>
            <a:r>
              <a:rPr lang="en-US" sz="700" dirty="0">
                <a:solidFill>
                  <a:schemeClr val="tx1">
                    <a:lumMod val="65000"/>
                    <a:lumOff val="35000"/>
                  </a:schemeClr>
                </a:solidFill>
                <a:latin typeface="Tenorite" panose="00000500000000000000" pitchFamily="2" charset="0"/>
              </a:rPr>
              <a:t>L.A. Wildfires Had Lasting Mental Health Impacts for the Most Vulnerable Residents. Published in JAMA Network Open</a:t>
            </a:r>
          </a:p>
          <a:p>
            <a:pPr marL="228600" indent="-228600">
              <a:buFont typeface="+mj-lt"/>
              <a:buAutoNum type="arabicPeriod"/>
            </a:pPr>
            <a:r>
              <a:rPr lang="en-US" sz="700" dirty="0">
                <a:solidFill>
                  <a:schemeClr val="tx1">
                    <a:lumMod val="65000"/>
                    <a:lumOff val="35000"/>
                  </a:schemeClr>
                </a:solidFill>
                <a:latin typeface="Tenorite" panose="00000500000000000000" pitchFamily="2" charset="0"/>
              </a:rPr>
              <a:t>Harlow AF, Soto </a:t>
            </a:r>
            <a:r>
              <a:rPr lang="en-US" sz="700" dirty="0" err="1">
                <a:solidFill>
                  <a:schemeClr val="tx1">
                    <a:lumMod val="65000"/>
                    <a:lumOff val="35000"/>
                  </a:schemeClr>
                </a:solidFill>
                <a:latin typeface="Tenorite" panose="00000500000000000000" pitchFamily="2" charset="0"/>
              </a:rPr>
              <a:t>DW</a:t>
            </a:r>
            <a:r>
              <a:rPr lang="en-US" sz="700" dirty="0">
                <a:solidFill>
                  <a:schemeClr val="tx1">
                    <a:lumMod val="65000"/>
                    <a:lumOff val="35000"/>
                  </a:schemeClr>
                </a:solidFill>
                <a:latin typeface="Tenorite" panose="00000500000000000000" pitchFamily="2" charset="0"/>
              </a:rPr>
              <a:t>, Unger JB, Lee RC, Barrington-Trimis JL. The mental health impact of the 2025 Los Angeles wildfires among adolescents. Environmental Epidemiology. 2026 Jun 1;10(3):e474.</a:t>
            </a:r>
          </a:p>
          <a:p>
            <a:pPr marL="228600" indent="-228600">
              <a:buFont typeface="+mj-lt"/>
              <a:buAutoNum type="arabicPeriod"/>
            </a:pPr>
            <a:r>
              <a:rPr lang="en-US" sz="700" dirty="0">
                <a:solidFill>
                  <a:schemeClr val="tx1">
                    <a:lumMod val="65000"/>
                    <a:lumOff val="35000"/>
                  </a:schemeClr>
                </a:solidFill>
                <a:latin typeface="Tenorite" panose="00000500000000000000" pitchFamily="2" charset="0"/>
              </a:rPr>
              <a:t>Purdue: The REBUILD Survey: https://docs.lib.purdue.edu/cgi/viewcontent.cgi?article=1001&amp;context=red</a:t>
            </a:r>
          </a:p>
          <a:p>
            <a:pPr marL="228600" indent="-228600">
              <a:buFont typeface="+mj-lt"/>
              <a:buAutoNum type="arabicPeriod"/>
            </a:pPr>
            <a:r>
              <a:rPr lang="en-US" sz="700" dirty="0">
                <a:solidFill>
                  <a:schemeClr val="tx1">
                    <a:lumMod val="65000"/>
                    <a:lumOff val="35000"/>
                  </a:schemeClr>
                </a:solidFill>
                <a:latin typeface="Tenorite" panose="00000500000000000000" pitchFamily="2" charset="0"/>
              </a:rPr>
              <a:t>Dept of Angels: https://www.deptofangels.org/news/six-months-later-recovery-in-crisis </a:t>
            </a:r>
          </a:p>
          <a:p>
            <a:pPr marL="228600" indent="-228600">
              <a:buFont typeface="+mj-lt"/>
              <a:buAutoNum type="arabicPeriod"/>
            </a:pPr>
            <a:r>
              <a:rPr lang="en-US" sz="7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Time magazine: https://time.com/7207912/los-angeles-california-wildfires-mental-health-support/</a:t>
            </a:r>
            <a:r>
              <a:rPr lang="en-US" sz="700" dirty="0">
                <a:solidFill>
                  <a:schemeClr val="tx1">
                    <a:lumMod val="65000"/>
                    <a:lumOff val="35000"/>
                  </a:schemeClr>
                </a:solidFill>
                <a:latin typeface="Tenorite" panose="00000500000000000000" pitchFamily="2" charset="0"/>
              </a:rPr>
              <a:t> </a:t>
            </a:r>
          </a:p>
          <a:p>
            <a:pPr marL="228600" indent="-228600">
              <a:buFont typeface="+mj-lt"/>
              <a:buAutoNum type="arabicPeriod"/>
            </a:pPr>
            <a:r>
              <a:rPr lang="en-US" sz="700" dirty="0">
                <a:solidFill>
                  <a:schemeClr val="tx1">
                    <a:lumMod val="65000"/>
                    <a:lumOff val="35000"/>
                  </a:schemeClr>
                </a:solidFill>
                <a:latin typeface="Tenorite" panose="00000500000000000000" pitchFamily="2" charset="0"/>
              </a:rPr>
              <a:t>Los Angeles County Wildfire Rapid Needs Assessment Report November 2025 http://publichealth.lacounty.gov/media/wildfire/docs/LAC_Wildfire_RNA_Report-Nov2025.pdf</a:t>
            </a:r>
          </a:p>
          <a:p>
            <a:pPr defTabSz="291465">
              <a:defRPr/>
            </a:pPr>
            <a:r>
              <a:rPr lang="en-US" sz="700" dirty="0">
                <a:solidFill>
                  <a:schemeClr val="tx1">
                    <a:lumMod val="65000"/>
                    <a:lumOff val="35000"/>
                  </a:schemeClr>
                </a:solidFill>
                <a:latin typeface="Arial" panose="020B0604020202020204" pitchFamily="34" charset="0"/>
              </a:rPr>
              <a:t>.</a:t>
            </a:r>
            <a:endParaRPr lang="en-US" sz="700" dirty="0">
              <a:solidFill>
                <a:schemeClr val="tx1">
                  <a:lumMod val="65000"/>
                  <a:lumOff val="35000"/>
                </a:schemeClr>
              </a:solidFill>
              <a:latin typeface="Calibri" panose="020F0502020204030204"/>
            </a:endParaRPr>
          </a:p>
        </p:txBody>
      </p:sp>
      <p:sp>
        <p:nvSpPr>
          <p:cNvPr id="12" name="TextBox 11">
            <a:extLst>
              <a:ext uri="{FF2B5EF4-FFF2-40B4-BE49-F238E27FC236}">
                <a16:creationId xmlns:a16="http://schemas.microsoft.com/office/drawing/2014/main" id="{37D72C1D-C479-55BC-9A03-DA70AFB1D93D}"/>
              </a:ext>
            </a:extLst>
          </p:cNvPr>
          <p:cNvSpPr txBox="1"/>
          <p:nvPr/>
        </p:nvSpPr>
        <p:spPr>
          <a:xfrm>
            <a:off x="711200" y="569466"/>
            <a:ext cx="11049000" cy="434543"/>
          </a:xfrm>
          <a:prstGeom prst="rect">
            <a:avLst/>
          </a:prstGeom>
        </p:spPr>
        <p:txBody>
          <a:bodyPr wrap="square" lIns="0" tIns="0" rIns="0" bIns="0" rtlCol="0" anchor="t">
            <a:spAutoFit/>
          </a:bodyPr>
          <a:lstStyle/>
          <a:p>
            <a:pP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2025 Los Angeles fires: Mental Health Data</a:t>
            </a:r>
          </a:p>
        </p:txBody>
      </p:sp>
      <p:grpSp>
        <p:nvGrpSpPr>
          <p:cNvPr id="3" name="Group 2">
            <a:extLst>
              <a:ext uri="{FF2B5EF4-FFF2-40B4-BE49-F238E27FC236}">
                <a16:creationId xmlns:a16="http://schemas.microsoft.com/office/drawing/2014/main" id="{E6A37690-7AD0-1FE5-A950-90543CD2381F}"/>
              </a:ext>
              <a:ext uri="{C183D7F6-B498-43B3-948B-1728B52AA6E4}">
                <adec:decorative xmlns:adec="http://schemas.microsoft.com/office/drawing/2017/decorative" val="1"/>
              </a:ext>
            </a:extLst>
          </p:cNvPr>
          <p:cNvGrpSpPr/>
          <p:nvPr/>
        </p:nvGrpSpPr>
        <p:grpSpPr>
          <a:xfrm>
            <a:off x="16027400" y="228600"/>
            <a:ext cx="1741834" cy="1696014"/>
            <a:chOff x="6613586" y="201210"/>
            <a:chExt cx="892400" cy="892400"/>
          </a:xfrm>
        </p:grpSpPr>
        <p:sp>
          <p:nvSpPr>
            <p:cNvPr id="5" name="TextBox 4">
              <a:extLst>
                <a:ext uri="{FF2B5EF4-FFF2-40B4-BE49-F238E27FC236}">
                  <a16:creationId xmlns:a16="http://schemas.microsoft.com/office/drawing/2014/main" id="{8E83AE66-1E76-2038-29C8-9EFCDCFA7996}"/>
                </a:ext>
              </a:extLst>
            </p:cNvPr>
            <p:cNvSpPr txBox="1"/>
            <p:nvPr/>
          </p:nvSpPr>
          <p:spPr>
            <a:xfrm>
              <a:off x="6613586" y="263884"/>
              <a:ext cx="685800" cy="372472"/>
            </a:xfrm>
            <a:prstGeom prst="rect">
              <a:avLst/>
            </a:prstGeom>
            <a:noFill/>
          </p:spPr>
          <p:txBody>
            <a:bodyPr wrap="square" rtlCol="0">
              <a:spAutoFit/>
            </a:bodyPr>
            <a:lstStyle/>
            <a:p>
              <a:pPr algn="ctr"/>
              <a:r>
                <a:rPr lang="en-US" sz="2000" b="1" dirty="0">
                  <a:solidFill>
                    <a:srgbClr val="6591A7"/>
                  </a:solidFill>
                  <a:latin typeface="Tenorite" panose="00000500000000000000" pitchFamily="2" charset="0"/>
                </a:rPr>
                <a:t>2025 </a:t>
              </a:r>
            </a:p>
            <a:p>
              <a:pPr algn="ctr"/>
              <a:r>
                <a:rPr lang="en-US" sz="2000" b="1" dirty="0">
                  <a:solidFill>
                    <a:srgbClr val="6591A7"/>
                  </a:solidFill>
                  <a:latin typeface="Tenorite" panose="00000500000000000000" pitchFamily="2" charset="0"/>
                </a:rPr>
                <a:t>LA Fires</a:t>
              </a:r>
            </a:p>
          </p:txBody>
        </p:sp>
        <p:pic>
          <p:nvPicPr>
            <p:cNvPr id="7" name="Picture 6">
              <a:extLst>
                <a:ext uri="{FF2B5EF4-FFF2-40B4-BE49-F238E27FC236}">
                  <a16:creationId xmlns:a16="http://schemas.microsoft.com/office/drawing/2014/main" id="{2899CD78-F0A7-A55D-1883-466CFB70DE9F}"/>
                </a:ext>
              </a:extLst>
            </p:cNvPr>
            <p:cNvPicPr>
              <a:picLocks noChangeAspect="1"/>
            </p:cNvPicPr>
            <p:nvPr/>
          </p:nvPicPr>
          <p:blipFill>
            <a:blip r:embed="rId4"/>
            <a:stretch>
              <a:fillRect/>
            </a:stretch>
          </p:blipFill>
          <p:spPr>
            <a:xfrm>
              <a:off x="6613586" y="201210"/>
              <a:ext cx="892400" cy="892400"/>
            </a:xfrm>
            <a:prstGeom prst="rect">
              <a:avLst/>
            </a:prstGeom>
          </p:spPr>
        </p:pic>
      </p:grpSp>
    </p:spTree>
    <p:extLst>
      <p:ext uri="{BB962C8B-B14F-4D97-AF65-F5344CB8AC3E}">
        <p14:creationId xmlns:p14="http://schemas.microsoft.com/office/powerpoint/2010/main" val="13652970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4ECC6-06F9-4D3A-7DDC-E056A7C722A4}"/>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ADDAC639-E33E-6938-4FEC-6856842B024F}"/>
              </a:ext>
            </a:extLst>
          </p:cNvPr>
          <p:cNvSpPr>
            <a:spLocks noGrp="1"/>
          </p:cNvSpPr>
          <p:nvPr>
            <p:ph sz="half" idx="2"/>
          </p:nvPr>
        </p:nvSpPr>
        <p:spPr>
          <a:xfrm>
            <a:off x="711199" y="1730138"/>
            <a:ext cx="16654781" cy="6480861"/>
          </a:xfrm>
        </p:spPr>
        <p:txBody>
          <a:bodyPr numCol="2">
            <a:noAutofit/>
          </a:bodyPr>
          <a:lstStyle/>
          <a:p>
            <a:pPr marL="0" indent="0">
              <a:spcAft>
                <a:spcPts val="300"/>
              </a:spcAft>
              <a:buNone/>
            </a:pPr>
            <a:r>
              <a:rPr lang="en-US" sz="2400" b="1" dirty="0">
                <a:latin typeface="Tenorite Display" panose="00000500000000000000" pitchFamily="2" charset="0"/>
              </a:rPr>
              <a:t>Job and economic loss</a:t>
            </a:r>
            <a:r>
              <a:rPr lang="en-US" sz="2400" baseline="30000" dirty="0">
                <a:latin typeface="Tenorite Display" panose="00000500000000000000" pitchFamily="2" charset="0"/>
              </a:rPr>
              <a:t>1</a:t>
            </a:r>
            <a:endParaRPr lang="en-US" sz="2400" b="1" dirty="0">
              <a:latin typeface="Tenorite Display" panose="00000500000000000000" pitchFamily="2" charset="0"/>
            </a:endParaRPr>
          </a:p>
          <a:p>
            <a:pPr marL="332271" lvl="1" indent="-145733">
              <a:lnSpc>
                <a:spcPct val="100000"/>
              </a:lnSpc>
            </a:pPr>
            <a:r>
              <a:rPr lang="en-US" sz="2400" dirty="0">
                <a:latin typeface="Tenorite Display" panose="00000500000000000000" pitchFamily="2" charset="0"/>
              </a:rPr>
              <a:t>Unemployment claims spiked: 11,000 workers filed for unemployment due to the fires.</a:t>
            </a:r>
            <a:endParaRPr lang="en-US" sz="2400" baseline="30000" dirty="0">
              <a:latin typeface="Tenorite Display" panose="00000500000000000000" pitchFamily="2" charset="0"/>
            </a:endParaRPr>
          </a:p>
          <a:p>
            <a:pPr marL="332271" lvl="1" indent="-145733">
              <a:lnSpc>
                <a:spcPct val="100000"/>
              </a:lnSpc>
            </a:pPr>
            <a:r>
              <a:rPr lang="en-US" sz="2400" dirty="0">
                <a:latin typeface="Tenorite Display" panose="00000500000000000000" pitchFamily="2" charset="0"/>
              </a:rPr>
              <a:t> Low-wage workers were hit the hardest (50% higher increase in filing for unemployment for those with a high school diploma or less)</a:t>
            </a:r>
          </a:p>
          <a:p>
            <a:pPr marL="0" indent="0">
              <a:spcAft>
                <a:spcPts val="300"/>
              </a:spcAft>
              <a:buNone/>
            </a:pPr>
            <a:r>
              <a:rPr lang="en-US" sz="2400" b="1" dirty="0">
                <a:latin typeface="Tenorite Display" panose="00000500000000000000" pitchFamily="2" charset="0"/>
              </a:rPr>
              <a:t>Food insecurity</a:t>
            </a:r>
            <a:r>
              <a:rPr lang="en-US" sz="2400" baseline="30000" dirty="0">
                <a:latin typeface="Tenorite Display" panose="00000500000000000000" pitchFamily="2" charset="0"/>
              </a:rPr>
              <a:t>2</a:t>
            </a:r>
            <a:r>
              <a:rPr lang="en-US" sz="2400" b="1" dirty="0">
                <a:latin typeface="Tenorite Display" panose="00000500000000000000" pitchFamily="2" charset="0"/>
              </a:rPr>
              <a:t> </a:t>
            </a:r>
            <a:endParaRPr lang="en-US" sz="2400" dirty="0">
              <a:latin typeface="Tenorite Display" panose="00000500000000000000" pitchFamily="2" charset="0"/>
            </a:endParaRPr>
          </a:p>
          <a:p>
            <a:pPr marL="332271" lvl="1" indent="-145733"/>
            <a:r>
              <a:rPr lang="en-US" sz="2400" dirty="0">
                <a:latin typeface="Tenorite Display" panose="00000500000000000000" pitchFamily="2" charset="0"/>
              </a:rPr>
              <a:t>Lost access to school-provided meals for youth</a:t>
            </a:r>
          </a:p>
          <a:p>
            <a:pPr marL="332271" lvl="1" indent="-145733"/>
            <a:r>
              <a:rPr lang="en-US" sz="2400" dirty="0">
                <a:latin typeface="Tenorite Display" panose="00000500000000000000" pitchFamily="2" charset="0"/>
              </a:rPr>
              <a:t>Lost access to kitchens, having to eat prepared foods</a:t>
            </a:r>
          </a:p>
          <a:p>
            <a:pPr marL="332271" lvl="1" indent="-145733"/>
            <a:r>
              <a:rPr lang="en-US" sz="2400" dirty="0">
                <a:latin typeface="Tenorite Display" panose="00000500000000000000" pitchFamily="2" charset="0"/>
              </a:rPr>
              <a:t>Increasing other living costs, which impacts food budget</a:t>
            </a:r>
          </a:p>
          <a:p>
            <a:pPr marL="0" indent="0">
              <a:spcAft>
                <a:spcPts val="300"/>
              </a:spcAft>
              <a:buNone/>
            </a:pPr>
            <a:r>
              <a:rPr lang="en-US" sz="2400" b="1" dirty="0">
                <a:latin typeface="Tenorite Display" panose="00000500000000000000" pitchFamily="2" charset="0"/>
              </a:rPr>
              <a:t>Schools and lost learning time</a:t>
            </a:r>
            <a:r>
              <a:rPr lang="en-US" sz="2400" baseline="30000" dirty="0">
                <a:latin typeface="Tenorite Display" panose="00000500000000000000" pitchFamily="2" charset="0"/>
              </a:rPr>
              <a:t>3</a:t>
            </a:r>
            <a:endParaRPr lang="en-GB" sz="2400" baseline="30000" dirty="0">
              <a:latin typeface="Tenorite Display" panose="00000500000000000000" pitchFamily="2" charset="0"/>
            </a:endParaRPr>
          </a:p>
          <a:p>
            <a:pPr marL="332271" lvl="1" indent="-145733">
              <a:lnSpc>
                <a:spcPct val="100000"/>
              </a:lnSpc>
            </a:pPr>
            <a:r>
              <a:rPr lang="en-GB" sz="2400" dirty="0">
                <a:latin typeface="Tenorite Display" panose="00000500000000000000" pitchFamily="2" charset="0"/>
              </a:rPr>
              <a:t>Disruption to learning time including school closures, challenges getting to school or new locations, and challenges with online learning.</a:t>
            </a:r>
          </a:p>
          <a:p>
            <a:pPr marL="332271" lvl="1" indent="-145733">
              <a:lnSpc>
                <a:spcPct val="100000"/>
              </a:lnSpc>
            </a:pPr>
            <a:r>
              <a:rPr lang="en-GB" sz="2400" dirty="0">
                <a:latin typeface="Tenorite Display" panose="00000500000000000000" pitchFamily="2" charset="0"/>
              </a:rPr>
              <a:t>Loss of sports and other extracurricular activities</a:t>
            </a:r>
          </a:p>
          <a:p>
            <a:pPr marL="332271" lvl="1" indent="-145733">
              <a:lnSpc>
                <a:spcPct val="100000"/>
              </a:lnSpc>
            </a:pPr>
            <a:r>
              <a:rPr lang="en-GB" sz="2400" dirty="0">
                <a:latin typeface="Tenorite Display" panose="00000500000000000000" pitchFamily="2" charset="0"/>
              </a:rPr>
              <a:t>Disruption to teaching and administration staff</a:t>
            </a:r>
          </a:p>
          <a:p>
            <a:pPr marL="332271" lvl="1" indent="-145733">
              <a:lnSpc>
                <a:spcPct val="100000"/>
              </a:lnSpc>
            </a:pPr>
            <a:r>
              <a:rPr lang="en-GB" sz="2400" dirty="0">
                <a:latin typeface="Tenorite Display" panose="00000500000000000000" pitchFamily="2" charset="0"/>
              </a:rPr>
              <a:t>Longer-term impacts including mental health challenges for students and disruptions to future plans</a:t>
            </a:r>
          </a:p>
          <a:p>
            <a:pPr marL="332271" lvl="1" indent="-145733">
              <a:lnSpc>
                <a:spcPct val="100000"/>
              </a:lnSpc>
            </a:pPr>
            <a:r>
              <a:rPr lang="en-GB" sz="2400" dirty="0">
                <a:latin typeface="Tenorite Display" panose="00000500000000000000" pitchFamily="2" charset="0"/>
              </a:rPr>
              <a:t>Concerns over health risks associated with returning to schools impacted by fire</a:t>
            </a:r>
            <a:endParaRPr lang="en-US" sz="2400" baseline="30000" dirty="0">
              <a:latin typeface="Tenorite Display" panose="00000500000000000000" pitchFamily="2" charset="0"/>
            </a:endParaRPr>
          </a:p>
          <a:p>
            <a:pPr marL="0" indent="0">
              <a:lnSpc>
                <a:spcPct val="120000"/>
              </a:lnSpc>
              <a:spcAft>
                <a:spcPts val="300"/>
              </a:spcAft>
              <a:buNone/>
            </a:pPr>
            <a:r>
              <a:rPr lang="en-US" sz="2400" b="1" dirty="0">
                <a:latin typeface="Tenorite Display" panose="00000500000000000000" pitchFamily="2" charset="0"/>
              </a:rPr>
              <a:t>Housing insecurity</a:t>
            </a:r>
            <a:r>
              <a:rPr lang="en-US" sz="2400" baseline="30000" dirty="0">
                <a:latin typeface="Tenorite Display" panose="00000500000000000000" pitchFamily="2" charset="0"/>
              </a:rPr>
              <a:t>4,5</a:t>
            </a:r>
            <a:endParaRPr lang="en-US" sz="2400" b="1" dirty="0">
              <a:latin typeface="Tenorite Display" panose="00000500000000000000" pitchFamily="2" charset="0"/>
            </a:endParaRPr>
          </a:p>
          <a:p>
            <a:pPr marL="332271" lvl="1" indent="-145733">
              <a:lnSpc>
                <a:spcPct val="100000"/>
              </a:lnSpc>
            </a:pPr>
            <a:r>
              <a:rPr lang="en-US" sz="2400" dirty="0">
                <a:latin typeface="Tenorite Display" panose="00000500000000000000" pitchFamily="2" charset="0"/>
              </a:rPr>
              <a:t>Homelessness</a:t>
            </a:r>
          </a:p>
          <a:p>
            <a:pPr marL="332271" lvl="1" indent="-145733">
              <a:lnSpc>
                <a:spcPct val="100000"/>
              </a:lnSpc>
            </a:pPr>
            <a:r>
              <a:rPr lang="en-US" sz="2400" dirty="0">
                <a:latin typeface="Tenorite Display" panose="00000500000000000000" pitchFamily="2" charset="0"/>
              </a:rPr>
              <a:t>Family separations</a:t>
            </a:r>
          </a:p>
          <a:p>
            <a:pPr marL="332271" lvl="1" indent="-145733">
              <a:lnSpc>
                <a:spcPct val="100000"/>
              </a:lnSpc>
            </a:pPr>
            <a:r>
              <a:rPr lang="en-US" sz="2400" dirty="0">
                <a:latin typeface="Tenorite Display" panose="00000500000000000000" pitchFamily="2" charset="0"/>
              </a:rPr>
              <a:t>Loss of home or material goods</a:t>
            </a:r>
          </a:p>
          <a:p>
            <a:pPr marL="332271" lvl="1" indent="-145733">
              <a:lnSpc>
                <a:spcPct val="100000"/>
              </a:lnSpc>
            </a:pPr>
            <a:r>
              <a:rPr lang="en-US" sz="2400" dirty="0">
                <a:latin typeface="Tenorite Display" panose="00000500000000000000" pitchFamily="2" charset="0"/>
              </a:rPr>
              <a:t>Having to add new rental or moving costs</a:t>
            </a:r>
          </a:p>
          <a:p>
            <a:pPr marL="332271" lvl="1" indent="-145733">
              <a:lnSpc>
                <a:spcPct val="100000"/>
              </a:lnSpc>
            </a:pPr>
            <a:r>
              <a:rPr lang="en-US" sz="2400" dirty="0">
                <a:latin typeface="Tenorite Display" panose="00000500000000000000" pitchFamily="2" charset="0"/>
              </a:rPr>
              <a:t>Money lost to evacuation (costs, job loss) </a:t>
            </a:r>
          </a:p>
          <a:p>
            <a:pPr marL="332271" lvl="1" indent="-145733">
              <a:lnSpc>
                <a:spcPct val="100000"/>
              </a:lnSpc>
            </a:pPr>
            <a:r>
              <a:rPr lang="en-US" sz="2400" dirty="0">
                <a:latin typeface="Tenorite Display" panose="00000500000000000000" pitchFamily="2" charset="0"/>
              </a:rPr>
              <a:t>Time, effort, and stress in dealing with insurance, FEMA, rebuilding, and potential environmental hazards </a:t>
            </a:r>
          </a:p>
          <a:p>
            <a:pPr marL="0" indent="0">
              <a:lnSpc>
                <a:spcPct val="120000"/>
              </a:lnSpc>
              <a:spcAft>
                <a:spcPts val="300"/>
              </a:spcAft>
              <a:buNone/>
            </a:pPr>
            <a:r>
              <a:rPr lang="en-US" sz="2400" b="1" dirty="0">
                <a:latin typeface="Tenorite Display" panose="00000500000000000000" pitchFamily="2" charset="0"/>
              </a:rPr>
              <a:t>Changes in safety nets and community services</a:t>
            </a:r>
            <a:r>
              <a:rPr lang="en-US" sz="2400" baseline="30000" dirty="0">
                <a:latin typeface="Tenorite Display" panose="00000500000000000000" pitchFamily="2" charset="0"/>
              </a:rPr>
              <a:t>6</a:t>
            </a:r>
            <a:endParaRPr lang="en-US" sz="2400" b="1" dirty="0">
              <a:latin typeface="Tenorite Display" panose="00000500000000000000" pitchFamily="2" charset="0"/>
            </a:endParaRPr>
          </a:p>
          <a:p>
            <a:pPr marL="332271" lvl="1" indent="-145733">
              <a:lnSpc>
                <a:spcPct val="100000"/>
              </a:lnSpc>
            </a:pPr>
            <a:r>
              <a:rPr lang="en-US" sz="2400" dirty="0">
                <a:latin typeface="Tenorite Display" panose="00000500000000000000" pitchFamily="2" charset="0"/>
              </a:rPr>
              <a:t>Community-based organizations faced new challenges in supporting communities after fires</a:t>
            </a:r>
          </a:p>
        </p:txBody>
      </p:sp>
      <p:sp>
        <p:nvSpPr>
          <p:cNvPr id="4" name="Slide Number Placeholder 3">
            <a:extLst>
              <a:ext uri="{FF2B5EF4-FFF2-40B4-BE49-F238E27FC236}">
                <a16:creationId xmlns:a16="http://schemas.microsoft.com/office/drawing/2014/main" id="{B65B394F-BCD9-EBCF-E6F5-3CD9517A6A41}"/>
              </a:ext>
            </a:extLst>
          </p:cNvPr>
          <p:cNvSpPr>
            <a:spLocks noGrp="1"/>
          </p:cNvSpPr>
          <p:nvPr>
            <p:ph type="sldNum" sz="quarter" idx="12"/>
          </p:nvPr>
        </p:nvSpPr>
        <p:spPr>
          <a:xfrm>
            <a:off x="15629890" y="9647237"/>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27</a:t>
            </a:fld>
            <a:endParaRPr lang="en-US" sz="1200" dirty="0">
              <a:solidFill>
                <a:srgbClr val="000000"/>
              </a:solidFill>
              <a:latin typeface="Calibri" panose="020F0502020204030204"/>
            </a:endParaRPr>
          </a:p>
        </p:txBody>
      </p:sp>
      <p:sp>
        <p:nvSpPr>
          <p:cNvPr id="6" name="TextBox 5">
            <a:extLst>
              <a:ext uri="{FF2B5EF4-FFF2-40B4-BE49-F238E27FC236}">
                <a16:creationId xmlns:a16="http://schemas.microsoft.com/office/drawing/2014/main" id="{8185198B-5DDC-B846-0E96-76371311782F}"/>
              </a:ext>
            </a:extLst>
          </p:cNvPr>
          <p:cNvSpPr txBox="1"/>
          <p:nvPr/>
        </p:nvSpPr>
        <p:spPr>
          <a:xfrm>
            <a:off x="330200" y="9124426"/>
            <a:ext cx="17035780" cy="933974"/>
          </a:xfrm>
          <a:prstGeom prst="rect">
            <a:avLst/>
          </a:prstGeom>
          <a:noFill/>
        </p:spPr>
        <p:txBody>
          <a:bodyPr wrap="square" rtlCol="0">
            <a:spAutoFit/>
          </a:bodyPr>
          <a:lstStyle/>
          <a:p>
            <a:pPr marL="228600" indent="-228600">
              <a:buFont typeface="+mj-lt"/>
              <a:buAutoNum type="arabicPeriod"/>
            </a:pPr>
            <a:r>
              <a:rPr lang="en-US" sz="800" dirty="0">
                <a:solidFill>
                  <a:schemeClr val="tx1">
                    <a:lumMod val="65000"/>
                    <a:lumOff val="35000"/>
                  </a:schemeClr>
                </a:solidFill>
                <a:latin typeface="Tenorite" panose="00000500000000000000" pitchFamily="2" charset="0"/>
              </a:rPr>
              <a:t>Lapinski, P., et al. Unemployment Insurance Claims After the LA Wildfires. California Policy Lab. (2025). </a:t>
            </a:r>
            <a:r>
              <a:rPr lang="en-US" sz="8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https://capolicylab.org/unemployment-insurance-claims-after-the-la-wildfires/</a:t>
            </a:r>
            <a:endParaRPr lang="en-US" sz="800" dirty="0">
              <a:solidFill>
                <a:schemeClr val="tx1">
                  <a:lumMod val="65000"/>
                  <a:lumOff val="35000"/>
                </a:schemeClr>
              </a:solidFill>
              <a:latin typeface="Tenorite" panose="00000500000000000000" pitchFamily="2" charset="0"/>
            </a:endParaRPr>
          </a:p>
          <a:p>
            <a:pPr marL="228600" indent="-228600">
              <a:buFont typeface="+mj-lt"/>
              <a:buAutoNum type="arabicPeriod"/>
            </a:pPr>
            <a:r>
              <a:rPr lang="en-US" sz="800" dirty="0">
                <a:solidFill>
                  <a:schemeClr val="tx1">
                    <a:lumMod val="65000"/>
                    <a:lumOff val="35000"/>
                  </a:schemeClr>
                </a:solidFill>
                <a:latin typeface="Tenorite" panose="00000500000000000000" pitchFamily="2" charset="0"/>
                <a:hlinkClick r:id="rId4">
                  <a:extLst>
                    <a:ext uri="{A12FA001-AC4F-418D-AE19-62706E023703}">
                      <ahyp:hlinkClr xmlns:ahyp="http://schemas.microsoft.com/office/drawing/2018/hyperlinkcolor" val="tx"/>
                    </a:ext>
                  </a:extLst>
                </a:hlinkClick>
              </a:rPr>
              <a:t>https://thelalocal.org/los-angeles-county/a-year-after-the-la-fires-survivors-are-still-going-hungry/</a:t>
            </a:r>
            <a:r>
              <a:rPr lang="en-US" sz="800" dirty="0">
                <a:solidFill>
                  <a:schemeClr val="tx1">
                    <a:lumMod val="65000"/>
                    <a:lumOff val="35000"/>
                  </a:schemeClr>
                </a:solidFill>
                <a:latin typeface="Tenorite" panose="00000500000000000000" pitchFamily="2" charset="0"/>
              </a:rPr>
              <a:t> </a:t>
            </a:r>
          </a:p>
          <a:p>
            <a:pPr marL="228600" indent="-228600">
              <a:buFont typeface="+mj-lt"/>
              <a:buAutoNum type="arabicPeriod"/>
            </a:pPr>
            <a:r>
              <a:rPr lang="en-US" sz="800" dirty="0">
                <a:solidFill>
                  <a:schemeClr val="tx1">
                    <a:lumMod val="65000"/>
                    <a:lumOff val="35000"/>
                  </a:schemeClr>
                </a:solidFill>
                <a:latin typeface="Tenorite" panose="00000500000000000000" pitchFamily="2" charset="0"/>
                <a:hlinkClick r:id="rId5">
                  <a:extLst>
                    <a:ext uri="{A12FA001-AC4F-418D-AE19-62706E023703}">
                      <ahyp:hlinkClr xmlns:ahyp="http://schemas.microsoft.com/office/drawing/2018/hyperlinkcolor" val="tx"/>
                    </a:ext>
                  </a:extLst>
                </a:hlinkClick>
              </a:rPr>
              <a:t>https://insideclimatenews.org/news/14032025/latino-disadvantaged-students-hit-hardest-after-los-angeles-fires/</a:t>
            </a:r>
            <a:endParaRPr lang="en-US" sz="800" dirty="0">
              <a:solidFill>
                <a:schemeClr val="tx1">
                  <a:lumMod val="65000"/>
                  <a:lumOff val="35000"/>
                </a:schemeClr>
              </a:solidFill>
              <a:latin typeface="Tenorite" panose="00000500000000000000" pitchFamily="2" charset="0"/>
            </a:endParaRPr>
          </a:p>
          <a:p>
            <a:pPr marL="228600" indent="-228600">
              <a:buFont typeface="+mj-lt"/>
              <a:buAutoNum type="arabicPeriod"/>
            </a:pPr>
            <a:r>
              <a:rPr lang="en-US" sz="800" dirty="0">
                <a:solidFill>
                  <a:schemeClr val="tx1">
                    <a:lumMod val="65000"/>
                    <a:lumOff val="35000"/>
                  </a:schemeClr>
                </a:solidFill>
                <a:latin typeface="Tenorite" panose="00000500000000000000" pitchFamily="2" charset="0"/>
                <a:hlinkClick r:id="rId6">
                  <a:extLst>
                    <a:ext uri="{A12FA001-AC4F-418D-AE19-62706E023703}">
                      <ahyp:hlinkClr xmlns:ahyp="http://schemas.microsoft.com/office/drawing/2018/hyperlinkcolor" val="tx"/>
                    </a:ext>
                  </a:extLst>
                </a:hlinkClick>
              </a:rPr>
              <a:t>https://dornsife.usc.edu/news/stories/labarometer-wildfire-survey-of-housing-instability-and-income/#:~:text=Nearly%20a%20quarter%20of%20housing%2Dinsecure%20Angelenos%20said%20they%20lost,of%20those%20with%20stable%20housing</a:t>
            </a:r>
            <a:r>
              <a:rPr lang="en-US" sz="800" dirty="0">
                <a:solidFill>
                  <a:schemeClr val="tx1">
                    <a:lumMod val="65000"/>
                    <a:lumOff val="35000"/>
                  </a:schemeClr>
                </a:solidFill>
                <a:latin typeface="Tenorite" panose="00000500000000000000" pitchFamily="2" charset="0"/>
              </a:rPr>
              <a:t>.</a:t>
            </a:r>
          </a:p>
          <a:p>
            <a:pPr marL="228600" indent="-228600">
              <a:buFont typeface="+mj-lt"/>
              <a:buAutoNum type="arabicPeriod"/>
            </a:pPr>
            <a:r>
              <a:rPr lang="en-US" sz="800" dirty="0">
                <a:solidFill>
                  <a:schemeClr val="tx1">
                    <a:lumMod val="65000"/>
                    <a:lumOff val="35000"/>
                  </a:schemeClr>
                </a:solidFill>
                <a:latin typeface="Tenorite" panose="00000500000000000000" pitchFamily="2" charset="0"/>
                <a:hlinkClick r:id="rId7">
                  <a:extLst>
                    <a:ext uri="{A12FA001-AC4F-418D-AE19-62706E023703}">
                      <ahyp:hlinkClr xmlns:ahyp="http://schemas.microsoft.com/office/drawing/2018/hyperlinkcolor" val="tx"/>
                    </a:ext>
                  </a:extLst>
                </a:hlinkClick>
              </a:rPr>
              <a:t>https://www.latimes.com/environment/story/2026-04-16/how-la-unhoused-population-was-devastated-by-2025-wildfires</a:t>
            </a:r>
            <a:r>
              <a:rPr lang="en-US" sz="800" dirty="0">
                <a:solidFill>
                  <a:schemeClr val="tx1">
                    <a:lumMod val="65000"/>
                    <a:lumOff val="35000"/>
                  </a:schemeClr>
                </a:solidFill>
                <a:latin typeface="Tenorite" panose="00000500000000000000" pitchFamily="2" charset="0"/>
              </a:rPr>
              <a:t> </a:t>
            </a:r>
          </a:p>
          <a:p>
            <a:pPr marL="228600" indent="-228600">
              <a:buFont typeface="+mj-lt"/>
              <a:buAutoNum type="arabicPeriod"/>
            </a:pPr>
            <a:r>
              <a:rPr lang="en-US" sz="800" dirty="0">
                <a:solidFill>
                  <a:schemeClr val="tx1">
                    <a:lumMod val="65000"/>
                    <a:lumOff val="35000"/>
                  </a:schemeClr>
                </a:solidFill>
                <a:latin typeface="Tenorite" panose="00000500000000000000" pitchFamily="2" charset="0"/>
                <a:hlinkClick r:id="rId8">
                  <a:extLst>
                    <a:ext uri="{A12FA001-AC4F-418D-AE19-62706E023703}">
                      <ahyp:hlinkClr xmlns:ahyp="http://schemas.microsoft.com/office/drawing/2018/hyperlinkcolor" val="tx"/>
                    </a:ext>
                  </a:extLst>
                </a:hlinkClick>
              </a:rPr>
              <a:t>https://cnmsocal.org/wp-content/uploads/2025/03/CNM.LAwildfires-SurveyFindings.pdf</a:t>
            </a:r>
            <a:r>
              <a:rPr lang="en-US" sz="800" dirty="0">
                <a:solidFill>
                  <a:schemeClr val="tx1">
                    <a:lumMod val="65000"/>
                    <a:lumOff val="35000"/>
                  </a:schemeClr>
                </a:solidFill>
                <a:latin typeface="Tenorite" panose="00000500000000000000" pitchFamily="2" charset="0"/>
              </a:rPr>
              <a:t> </a:t>
            </a:r>
          </a:p>
          <a:p>
            <a:pPr defTabSz="291465">
              <a:defRPr/>
            </a:pPr>
            <a:r>
              <a:rPr lang="en-US" sz="669" dirty="0">
                <a:solidFill>
                  <a:schemeClr val="tx1">
                    <a:lumMod val="65000"/>
                    <a:lumOff val="35000"/>
                  </a:schemeClr>
                </a:solidFill>
                <a:latin typeface="Arial" panose="020B0604020202020204" pitchFamily="34" charset="0"/>
              </a:rPr>
              <a:t>.</a:t>
            </a:r>
            <a:endParaRPr lang="en-US" sz="669" dirty="0">
              <a:solidFill>
                <a:schemeClr val="tx1">
                  <a:lumMod val="65000"/>
                  <a:lumOff val="35000"/>
                </a:schemeClr>
              </a:solidFill>
              <a:latin typeface="Calibri" panose="020F0502020204030204"/>
            </a:endParaRPr>
          </a:p>
        </p:txBody>
      </p:sp>
      <p:sp>
        <p:nvSpPr>
          <p:cNvPr id="12" name="TextBox 11">
            <a:extLst>
              <a:ext uri="{FF2B5EF4-FFF2-40B4-BE49-F238E27FC236}">
                <a16:creationId xmlns:a16="http://schemas.microsoft.com/office/drawing/2014/main" id="{3A579F92-6FC4-A3AC-6838-7FEE9D93FBE5}"/>
              </a:ext>
            </a:extLst>
          </p:cNvPr>
          <p:cNvSpPr txBox="1"/>
          <p:nvPr/>
        </p:nvSpPr>
        <p:spPr>
          <a:xfrm>
            <a:off x="711200" y="418606"/>
            <a:ext cx="16383000"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2025 Los Angeles fires: Social impacts</a:t>
            </a:r>
          </a:p>
        </p:txBody>
      </p:sp>
      <p:sp>
        <p:nvSpPr>
          <p:cNvPr id="23" name="Text Placeholder 22">
            <a:extLst>
              <a:ext uri="{FF2B5EF4-FFF2-40B4-BE49-F238E27FC236}">
                <a16:creationId xmlns:a16="http://schemas.microsoft.com/office/drawing/2014/main" id="{36119272-683B-A000-E9AD-4A4DB939772E}"/>
              </a:ext>
            </a:extLst>
          </p:cNvPr>
          <p:cNvSpPr>
            <a:spLocks noGrp="1"/>
          </p:cNvSpPr>
          <p:nvPr>
            <p:ph type="body" idx="1"/>
          </p:nvPr>
        </p:nvSpPr>
        <p:spPr>
          <a:xfrm>
            <a:off x="711199" y="1031865"/>
            <a:ext cx="11569326" cy="566808"/>
          </a:xfrm>
        </p:spPr>
        <p:txBody>
          <a:bodyPr>
            <a:noAutofit/>
          </a:bodyPr>
          <a:lstStyle/>
          <a:p>
            <a:r>
              <a:rPr lang="en-US" sz="2400" b="1" cap="none" dirty="0"/>
              <a:t>…which can also affect mental and physical health</a:t>
            </a:r>
          </a:p>
        </p:txBody>
      </p:sp>
      <p:grpSp>
        <p:nvGrpSpPr>
          <p:cNvPr id="3" name="Group 2">
            <a:extLst>
              <a:ext uri="{FF2B5EF4-FFF2-40B4-BE49-F238E27FC236}">
                <a16:creationId xmlns:a16="http://schemas.microsoft.com/office/drawing/2014/main" id="{3778D380-A302-7846-6B2E-4F1016A73EA7}"/>
              </a:ext>
              <a:ext uri="{C183D7F6-B498-43B3-948B-1728B52AA6E4}">
                <adec:decorative xmlns:adec="http://schemas.microsoft.com/office/drawing/2017/decorative" val="1"/>
              </a:ext>
            </a:extLst>
          </p:cNvPr>
          <p:cNvGrpSpPr/>
          <p:nvPr/>
        </p:nvGrpSpPr>
        <p:grpSpPr>
          <a:xfrm>
            <a:off x="16027400" y="228600"/>
            <a:ext cx="1741834" cy="1696014"/>
            <a:chOff x="6613586" y="201210"/>
            <a:chExt cx="892400" cy="892400"/>
          </a:xfrm>
        </p:grpSpPr>
        <p:sp>
          <p:nvSpPr>
            <p:cNvPr id="5" name="TextBox 4">
              <a:extLst>
                <a:ext uri="{FF2B5EF4-FFF2-40B4-BE49-F238E27FC236}">
                  <a16:creationId xmlns:a16="http://schemas.microsoft.com/office/drawing/2014/main" id="{A7AC3172-6147-0B22-9229-0AAA0AB8A465}"/>
                </a:ext>
              </a:extLst>
            </p:cNvPr>
            <p:cNvSpPr txBox="1"/>
            <p:nvPr/>
          </p:nvSpPr>
          <p:spPr>
            <a:xfrm>
              <a:off x="6613586" y="263884"/>
              <a:ext cx="685800" cy="372472"/>
            </a:xfrm>
            <a:prstGeom prst="rect">
              <a:avLst/>
            </a:prstGeom>
            <a:noFill/>
          </p:spPr>
          <p:txBody>
            <a:bodyPr wrap="square" rtlCol="0">
              <a:spAutoFit/>
            </a:bodyPr>
            <a:lstStyle/>
            <a:p>
              <a:pPr algn="ctr"/>
              <a:r>
                <a:rPr lang="en-US" sz="2000" b="1" dirty="0">
                  <a:solidFill>
                    <a:srgbClr val="6591A7"/>
                  </a:solidFill>
                  <a:latin typeface="Tenorite" panose="00000500000000000000" pitchFamily="2" charset="0"/>
                </a:rPr>
                <a:t>2025 </a:t>
              </a:r>
            </a:p>
            <a:p>
              <a:pPr algn="ctr"/>
              <a:r>
                <a:rPr lang="en-US" sz="2000" b="1" dirty="0">
                  <a:solidFill>
                    <a:srgbClr val="6591A7"/>
                  </a:solidFill>
                  <a:latin typeface="Tenorite" panose="00000500000000000000" pitchFamily="2" charset="0"/>
                </a:rPr>
                <a:t>LA Fires</a:t>
              </a:r>
            </a:p>
          </p:txBody>
        </p:sp>
        <p:pic>
          <p:nvPicPr>
            <p:cNvPr id="7" name="Picture 6">
              <a:extLst>
                <a:ext uri="{FF2B5EF4-FFF2-40B4-BE49-F238E27FC236}">
                  <a16:creationId xmlns:a16="http://schemas.microsoft.com/office/drawing/2014/main" id="{FE846CB4-9F48-5FE0-3DFF-FB89F318AFC3}"/>
                </a:ext>
              </a:extLst>
            </p:cNvPr>
            <p:cNvPicPr>
              <a:picLocks noChangeAspect="1"/>
            </p:cNvPicPr>
            <p:nvPr/>
          </p:nvPicPr>
          <p:blipFill>
            <a:blip r:embed="rId9"/>
            <a:stretch>
              <a:fillRect/>
            </a:stretch>
          </p:blipFill>
          <p:spPr>
            <a:xfrm>
              <a:off x="6613586" y="201210"/>
              <a:ext cx="892400" cy="892400"/>
            </a:xfrm>
            <a:prstGeom prst="rect">
              <a:avLst/>
            </a:prstGeom>
          </p:spPr>
        </p:pic>
      </p:grpSp>
    </p:spTree>
    <p:extLst>
      <p:ext uri="{BB962C8B-B14F-4D97-AF65-F5344CB8AC3E}">
        <p14:creationId xmlns:p14="http://schemas.microsoft.com/office/powerpoint/2010/main" val="668249481"/>
      </p:ext>
    </p:extLst>
  </p:cSld>
  <p:clrMapOvr>
    <a:masterClrMapping/>
  </p:clrMapOvr>
</p:sld>
</file>

<file path=ppt/theme/theme1.xml><?xml version="1.0" encoding="utf-8"?>
<a:theme xmlns:a="http://schemas.openxmlformats.org/drawingml/2006/main" name="Theme1">
  <a:themeElements>
    <a:clrScheme name="Custom 1">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2.xml><?xml version="1.0" encoding="utf-8"?>
<a:theme xmlns:a="http://schemas.openxmlformats.org/drawingml/2006/main" name="1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3.xml><?xml version="1.0" encoding="utf-8"?>
<a:theme xmlns:a="http://schemas.openxmlformats.org/drawingml/2006/main" name="2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84724</TotalTime>
  <Words>6706</Words>
  <Application>Microsoft Office PowerPoint</Application>
  <PresentationFormat>Custom</PresentationFormat>
  <Paragraphs>507</Paragraphs>
  <Slides>27</Slides>
  <Notes>25</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27</vt:i4>
      </vt:variant>
    </vt:vector>
  </HeadingPairs>
  <TitlesOfParts>
    <vt:vector size="40" baseType="lpstr">
      <vt:lpstr>Slack-Lato</vt:lpstr>
      <vt:lpstr>The Youngest Serif</vt:lpstr>
      <vt:lpstr>Glacial Indifference</vt:lpstr>
      <vt:lpstr>Tenorite</vt:lpstr>
      <vt:lpstr>Wingdings</vt:lpstr>
      <vt:lpstr>Calibri</vt:lpstr>
      <vt:lpstr>Arial</vt:lpstr>
      <vt:lpstr>Tenorite Display</vt:lpstr>
      <vt:lpstr>Posterama</vt:lpstr>
      <vt:lpstr>Aptos</vt:lpstr>
      <vt:lpstr>Theme1</vt:lpstr>
      <vt:lpstr>1_Theme1</vt:lpstr>
      <vt:lpstr>2_Theme1</vt:lpstr>
      <vt:lpstr>Mental Health and Wildfires   f Booklet D from the Understanding Health Impacts of Wildfires in Urban Areas series</vt:lpstr>
      <vt:lpstr>PowerPoint Presentation</vt:lpstr>
      <vt:lpstr>Do fires affect mental health?</vt:lpstr>
      <vt:lpstr>Who is most at risk for the mental health effects of fires?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Active Resilience (1/3): Purpose, focus, &amp; balance What is most important to you?</vt:lpstr>
      <vt:lpstr>Active Resilience (2/3): Building your community What community is most supportive?</vt:lpstr>
      <vt:lpstr>Active Resilience (3/3): Perspective How can you reflect and learn from this? </vt:lpstr>
      <vt:lpstr>PowerPoint Presentation</vt:lpstr>
      <vt:lpstr>PowerPoint Presentation</vt:lpstr>
      <vt:lpstr>PowerPoint Presentation</vt:lpstr>
      <vt:lpstr>PowerPoint Presentation</vt:lpstr>
      <vt:lpstr>PowerPoint Presentation</vt:lpstr>
      <vt:lpstr>Key Points:  Mental Health Impacts of Wildfires </vt:lpstr>
      <vt:lpstr>Key Points:  Mental Health Impacts of Wildfires </vt:lpstr>
      <vt:lpstr>Key Points:  Mental Health Impacts of Wildfires </vt:lpstr>
      <vt:lpstr>Mental Health Resources</vt:lpstr>
      <vt:lpstr>PowerPoint Presentation</vt:lpstr>
      <vt:lpstr>Mental Health and Social Health Data  from the 2025 LA fires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Report</dc:title>
  <dc:creator>Carson, Savanna</dc:creator>
  <cp:lastModifiedBy>Carson, Savanna</cp:lastModifiedBy>
  <cp:revision>90</cp:revision>
  <cp:lastPrinted>2026-06-18T03:13:50Z</cp:lastPrinted>
  <dcterms:created xsi:type="dcterms:W3CDTF">2006-08-16T00:00:00Z</dcterms:created>
  <dcterms:modified xsi:type="dcterms:W3CDTF">2026-10-26T19:37:32Z</dcterms:modified>
  <dc:identifier>DAG6llvD0sc</dc:identifier>
</cp:coreProperties>
</file>