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omments/modernComment_124_B2A88AFB.xml" ContentType="application/vnd.ms-powerpoint.comment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0" r:id="rId1"/>
    <p:sldMasterId id="2147483676" r:id="rId2"/>
    <p:sldMasterId id="2147483691" r:id="rId3"/>
  </p:sldMasterIdLst>
  <p:notesMasterIdLst>
    <p:notesMasterId r:id="rId30"/>
  </p:notesMasterIdLst>
  <p:sldIdLst>
    <p:sldId id="651" r:id="rId4"/>
    <p:sldId id="650" r:id="rId5"/>
    <p:sldId id="572" r:id="rId6"/>
    <p:sldId id="577" r:id="rId7"/>
    <p:sldId id="662" r:id="rId8"/>
    <p:sldId id="589" r:id="rId9"/>
    <p:sldId id="664" r:id="rId10"/>
    <p:sldId id="647" r:id="rId11"/>
    <p:sldId id="575" r:id="rId12"/>
    <p:sldId id="663" r:id="rId13"/>
    <p:sldId id="581" r:id="rId14"/>
    <p:sldId id="665" r:id="rId15"/>
    <p:sldId id="584" r:id="rId16"/>
    <p:sldId id="563" r:id="rId17"/>
    <p:sldId id="646" r:id="rId18"/>
    <p:sldId id="573" r:id="rId19"/>
    <p:sldId id="655" r:id="rId20"/>
    <p:sldId id="656" r:id="rId21"/>
    <p:sldId id="661" r:id="rId22"/>
    <p:sldId id="631" r:id="rId23"/>
    <p:sldId id="586" r:id="rId24"/>
    <p:sldId id="579" r:id="rId25"/>
    <p:sldId id="292" r:id="rId26"/>
    <p:sldId id="619" r:id="rId27"/>
    <p:sldId id="585" r:id="rId28"/>
    <p:sldId id="666" r:id="rId29"/>
  </p:sldIdLst>
  <p:sldSz cx="17881600" cy="10058400"/>
  <p:notesSz cx="7315200" cy="9601200"/>
  <p:embeddedFontLst>
    <p:embeddedFont>
      <p:font typeface="ＭＳ Ｐゴシック" panose="020B0600070205080204" pitchFamily="34" charset="-128"/>
      <p:regular r:id="rId31"/>
    </p:embeddedFont>
    <p:embeddedFont>
      <p:font typeface="Glacial Indifference" pitchFamily="50" charset="0"/>
      <p:regular r:id="rId32"/>
      <p:bold r:id="rId33"/>
      <p:italic r:id="rId34"/>
    </p:embeddedFont>
    <p:embeddedFont>
      <p:font typeface="Posterama" panose="020B0504020200020000" pitchFamily="34" charset="0"/>
      <p:regular r:id="rId35"/>
      <p:bold r:id="rId36"/>
      <p:italic r:id="rId37"/>
      <p:boldItalic r:id="rId38"/>
    </p:embeddedFont>
    <p:embeddedFont>
      <p:font typeface="Tenorite" panose="00000500000000000000" pitchFamily="2" charset="0"/>
      <p:regular r:id="rId39"/>
      <p:bold r:id="rId40"/>
      <p:italic r:id="rId41"/>
      <p:boldItalic r:id="rId42"/>
    </p:embeddedFont>
    <p:embeddedFont>
      <p:font typeface="Tenorite Display" panose="00000500000000000000" pitchFamily="2" charset="0"/>
      <p:regular r:id="rId43"/>
      <p:bold r:id="rId44"/>
      <p:italic r:id="rId45"/>
      <p:boldItalic r:id="rId46"/>
    </p:embeddedFont>
    <p:embeddedFont>
      <p:font typeface="The Youngest Serif" panose="020B0604020202020204" charset="0"/>
      <p:regular r:id="rId4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626"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9821D01-6D02-401A-53CF-7D356355DEBB}" name="McNamara, Katherine  A" initials="KM" userId="S::katherine.mcnamara@csun.edu::0c3a2ec3-e208-4d85-a704-ae2dd01bc29c" providerId="AD"/>
  <p188:author id="{59756F0E-1435-7E8E-34B7-4456984C2550}" name="Carson, Savanna" initials="SC" userId="S::SCarson@mednet.ucla.edu::9e6f1264-5780-4567-b86e-a4e3d62df338" providerId="AD"/>
  <p188:author id="{963E8565-E0C4-ABB3-C6F0-125AB5086A61}" name="Savanna Carson" initials="SC" userId="244674129_tp_box_2" providerId="Windows Live"/>
  <p188:author id="{990D1B9C-A7DD-E719-0717-3B899218C534}" name="Johnson, Jamie  A" initials="JJ" userId="S::jamie.johnson@csun.edu::853e4507-8aa8-4ac4-b8e4-eea82b2ce083" providerId="AD"/>
  <p188:author id="{001F1AB7-898A-3460-034B-767BC5BC8940}" name="Savanna Carson" initials="SC" userId="Savanna Carson" providerId="None"/>
  <p188:author id="{B1B2BCCD-DF28-F30B-41DE-D25F4857C28B}" name="Amelia Weldon " initials="AW" userId="1845863546_tp_box_2" providerId="Windows Live"/>
  <p188:author id="{B6D1E7D1-6FED-F2A3-789C-3686B60C48F3}" name="Valerie Hanley (CA DTSC)" initials="VH" userId="S::Valerie.Hanley@dtsc.ca.gov::df98124e-dab0-49de-b799-b3a24a61c3bf" providerId="AD"/>
  <p188:author id="{085843D6-3757-014D-9270-307C615C1877}" name="Weldon, Amelia R." initials="AW" userId="S::AWeldon@mednet.ucla.edu::7bb4472a-d617-481e-8482-352d49c46ac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EDE0"/>
    <a:srgbClr val="E2E2E2"/>
    <a:srgbClr val="EEE5D2"/>
    <a:srgbClr val="5D582D"/>
    <a:srgbClr val="3F5E6D"/>
    <a:srgbClr val="5B3A2B"/>
    <a:srgbClr val="606B55"/>
    <a:srgbClr val="6E6834"/>
    <a:srgbClr val="CDC800"/>
    <a:srgbClr val="7A74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ABCDC0-BB92-4480-B99C-3A1E1201D1CE}" v="31" dt="2026-10-21T19:50:11.7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12" autoAdjust="0"/>
    <p:restoredTop sz="75116" autoAdjust="0"/>
  </p:normalViewPr>
  <p:slideViewPr>
    <p:cSldViewPr>
      <p:cViewPr varScale="1">
        <p:scale>
          <a:sx n="49" d="100"/>
          <a:sy n="49" d="100"/>
        </p:scale>
        <p:origin x="84" y="318"/>
      </p:cViewPr>
      <p:guideLst>
        <p:guide orient="horz" pos="2160"/>
        <p:guide pos="662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9.fntdata"/><Relationship Id="rId21" Type="http://schemas.openxmlformats.org/officeDocument/2006/relationships/slide" Target="slides/slide18.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3" Type="http://schemas.microsoft.com/office/2015/10/relationships/revisionInfo" Target="revisionInfo.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fntdata"/><Relationship Id="rId44" Type="http://schemas.openxmlformats.org/officeDocument/2006/relationships/font" Target="fonts/font14.fntdata"/><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20" Type="http://schemas.openxmlformats.org/officeDocument/2006/relationships/slide" Target="slides/slide17.xml"/><Relationship Id="rId41" Type="http://schemas.openxmlformats.org/officeDocument/2006/relationships/font" Target="fonts/font11.fntdata"/><Relationship Id="rId54"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6.fntdata"/><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vanna Carson" userId="244674129_tp_box_2" providerId="OAuth2" clId="{8F650CBC-4554-4E95-A266-92A7E8ACF9AA}"/>
    <pc:docChg chg="undo custSel addSld delSld modSld sldOrd">
      <pc:chgData name="Savanna Carson" userId="244674129_tp_box_2" providerId="OAuth2" clId="{8F650CBC-4554-4E95-A266-92A7E8ACF9AA}" dt="2026-10-21T19:48:55.889" v="3803" actId="20577"/>
      <pc:docMkLst>
        <pc:docMk/>
      </pc:docMkLst>
      <pc:sldChg chg="modSp add mod">
        <pc:chgData name="Savanna Carson" userId="244674129_tp_box_2" providerId="OAuth2" clId="{8F650CBC-4554-4E95-A266-92A7E8ACF9AA}" dt="2026-10-14T19:50:07.326" v="1354" actId="20577"/>
        <pc:sldMkLst>
          <pc:docMk/>
          <pc:sldMk cId="2997390075" sldId="292"/>
        </pc:sldMkLst>
        <pc:spChg chg="mod">
          <ac:chgData name="Savanna Carson" userId="244674129_tp_box_2" providerId="OAuth2" clId="{8F650CBC-4554-4E95-A266-92A7E8ACF9AA}" dt="2026-10-14T19:50:07.326" v="1354" actId="20577"/>
          <ac:spMkLst>
            <pc:docMk/>
            <pc:sldMk cId="2997390075" sldId="292"/>
            <ac:spMk id="2" creationId="{C3FC27BB-EEA3-4E49-39E8-1CC6B3B8DFA8}"/>
          </ac:spMkLst>
        </pc:spChg>
        <pc:spChg chg="mod">
          <ac:chgData name="Savanna Carson" userId="244674129_tp_box_2" providerId="OAuth2" clId="{8F650CBC-4554-4E95-A266-92A7E8ACF9AA}" dt="2026-10-14T19:48:55.651" v="1315" actId="14100"/>
          <ac:spMkLst>
            <pc:docMk/>
            <pc:sldMk cId="2997390075" sldId="292"/>
            <ac:spMk id="3" creationId="{1C6C8859-B2BC-5278-20D3-25544B794FAB}"/>
          </ac:spMkLst>
        </pc:spChg>
        <pc:spChg chg="mod">
          <ac:chgData name="Savanna Carson" userId="244674129_tp_box_2" providerId="OAuth2" clId="{8F650CBC-4554-4E95-A266-92A7E8ACF9AA}" dt="2026-10-14T19:49:07.904" v="1322" actId="1076"/>
          <ac:spMkLst>
            <pc:docMk/>
            <pc:sldMk cId="2997390075" sldId="292"/>
            <ac:spMk id="5" creationId="{2416D681-D454-8827-E45B-8D9F4143892A}"/>
          </ac:spMkLst>
        </pc:spChg>
      </pc:sldChg>
      <pc:sldChg chg="addSp delSp modSp add del mod modClrScheme modAnim chgLayout modNotesTx">
        <pc:chgData name="Savanna Carson" userId="244674129_tp_box_2" providerId="OAuth2" clId="{8F650CBC-4554-4E95-A266-92A7E8ACF9AA}" dt="2026-10-21T19:47:11.351" v="3615" actId="20577"/>
        <pc:sldMkLst>
          <pc:docMk/>
          <pc:sldMk cId="1800748988" sldId="563"/>
        </pc:sldMkLst>
        <pc:spChg chg="mod">
          <ac:chgData name="Savanna Carson" userId="244674129_tp_box_2" providerId="OAuth2" clId="{8F650CBC-4554-4E95-A266-92A7E8ACF9AA}" dt="2026-10-14T19:37:12.593" v="856" actId="14100"/>
          <ac:spMkLst>
            <pc:docMk/>
            <pc:sldMk cId="1800748988" sldId="563"/>
            <ac:spMk id="2" creationId="{7FA0101C-4732-6F91-8536-8A77C0F00796}"/>
          </ac:spMkLst>
        </pc:spChg>
        <pc:spChg chg="mod">
          <ac:chgData name="Savanna Carson" userId="244674129_tp_box_2" providerId="OAuth2" clId="{8F650CBC-4554-4E95-A266-92A7E8ACF9AA}" dt="2026-10-13T23:15:11.652" v="669" actId="14100"/>
          <ac:spMkLst>
            <pc:docMk/>
            <pc:sldMk cId="1800748988" sldId="563"/>
            <ac:spMk id="3" creationId="{B612BBD8-FA9E-3A24-6A19-2113796F96EE}"/>
          </ac:spMkLst>
        </pc:spChg>
        <pc:spChg chg="mod">
          <ac:chgData name="Savanna Carson" userId="244674129_tp_box_2" providerId="OAuth2" clId="{8F650CBC-4554-4E95-A266-92A7E8ACF9AA}" dt="2026-10-13T23:15:04.730" v="667" actId="1076"/>
          <ac:spMkLst>
            <pc:docMk/>
            <pc:sldMk cId="1800748988" sldId="563"/>
            <ac:spMk id="4" creationId="{C66A239A-DB83-6119-7017-4AF046D8E4D0}"/>
          </ac:spMkLst>
        </pc:spChg>
        <pc:spChg chg="mod">
          <ac:chgData name="Savanna Carson" userId="244674129_tp_box_2" providerId="OAuth2" clId="{8F650CBC-4554-4E95-A266-92A7E8ACF9AA}" dt="2026-10-14T19:37:25.769" v="858" actId="14100"/>
          <ac:spMkLst>
            <pc:docMk/>
            <pc:sldMk cId="1800748988" sldId="563"/>
            <ac:spMk id="8" creationId="{479AE6A3-CE88-260F-48B1-4613A6BE625A}"/>
          </ac:spMkLst>
        </pc:spChg>
        <pc:spChg chg="mod">
          <ac:chgData name="Savanna Carson" userId="244674129_tp_box_2" providerId="OAuth2" clId="{8F650CBC-4554-4E95-A266-92A7E8ACF9AA}" dt="2026-10-14T19:37:12.593" v="856" actId="14100"/>
          <ac:spMkLst>
            <pc:docMk/>
            <pc:sldMk cId="1800748988" sldId="563"/>
            <ac:spMk id="9" creationId="{B1D1AF57-609E-A11F-D78C-437A716E285F}"/>
          </ac:spMkLst>
        </pc:spChg>
        <pc:spChg chg="mod">
          <ac:chgData name="Savanna Carson" userId="244674129_tp_box_2" providerId="OAuth2" clId="{8F650CBC-4554-4E95-A266-92A7E8ACF9AA}" dt="2026-10-14T19:37:12.593" v="856" actId="14100"/>
          <ac:spMkLst>
            <pc:docMk/>
            <pc:sldMk cId="1800748988" sldId="563"/>
            <ac:spMk id="12" creationId="{8119756F-B72C-A6BA-668A-20ABB5D5CA51}"/>
          </ac:spMkLst>
        </pc:spChg>
        <pc:spChg chg="mod">
          <ac:chgData name="Savanna Carson" userId="244674129_tp_box_2" providerId="OAuth2" clId="{8F650CBC-4554-4E95-A266-92A7E8ACF9AA}" dt="2026-10-14T19:37:21.109" v="857" actId="14100"/>
          <ac:spMkLst>
            <pc:docMk/>
            <pc:sldMk cId="1800748988" sldId="563"/>
            <ac:spMk id="13" creationId="{54DCB18D-0338-6CA4-74B4-977CA520FF04}"/>
          </ac:spMkLst>
        </pc:spChg>
        <pc:spChg chg="mod ord">
          <ac:chgData name="Savanna Carson" userId="244674129_tp_box_2" providerId="OAuth2" clId="{8F650CBC-4554-4E95-A266-92A7E8ACF9AA}" dt="2026-10-13T22:57:56.682" v="658" actId="700"/>
          <ac:spMkLst>
            <pc:docMk/>
            <pc:sldMk cId="1800748988" sldId="563"/>
            <ac:spMk id="14" creationId="{F7B83EB4-467B-C6BC-0905-C5D7F1AF7131}"/>
          </ac:spMkLst>
        </pc:spChg>
        <pc:spChg chg="mod">
          <ac:chgData name="Savanna Carson" userId="244674129_tp_box_2" providerId="OAuth2" clId="{8F650CBC-4554-4E95-A266-92A7E8ACF9AA}" dt="2026-10-14T19:36:47.937" v="852" actId="164"/>
          <ac:spMkLst>
            <pc:docMk/>
            <pc:sldMk cId="1800748988" sldId="563"/>
            <ac:spMk id="18" creationId="{7C37198C-0D55-9A57-F43D-BE05C1F41932}"/>
          </ac:spMkLst>
        </pc:spChg>
        <pc:grpChg chg="add mod">
          <ac:chgData name="Savanna Carson" userId="244674129_tp_box_2" providerId="OAuth2" clId="{8F650CBC-4554-4E95-A266-92A7E8ACF9AA}" dt="2026-10-14T19:36:47.937" v="852" actId="164"/>
          <ac:grpSpMkLst>
            <pc:docMk/>
            <pc:sldMk cId="1800748988" sldId="563"/>
            <ac:grpSpMk id="11" creationId="{5F6BD031-005E-3816-D6DC-F81ECF1B950B}"/>
          </ac:grpSpMkLst>
        </pc:grpChg>
        <pc:picChg chg="mod">
          <ac:chgData name="Savanna Carson" userId="244674129_tp_box_2" providerId="OAuth2" clId="{8F650CBC-4554-4E95-A266-92A7E8ACF9AA}" dt="2026-10-13T23:17:16.498" v="696" actId="1076"/>
          <ac:picMkLst>
            <pc:docMk/>
            <pc:sldMk cId="1800748988" sldId="563"/>
            <ac:picMk id="6" creationId="{84789BB9-CA91-1051-7FF3-73E597B9E1E6}"/>
          </ac:picMkLst>
        </pc:picChg>
        <pc:picChg chg="mod">
          <ac:chgData name="Savanna Carson" userId="244674129_tp_box_2" providerId="OAuth2" clId="{8F650CBC-4554-4E95-A266-92A7E8ACF9AA}" dt="2026-10-14T19:37:12.593" v="856" actId="14100"/>
          <ac:picMkLst>
            <pc:docMk/>
            <pc:sldMk cId="1800748988" sldId="563"/>
            <ac:picMk id="7" creationId="{894EB02F-A4E3-67D7-A76A-0DBC000F7619}"/>
          </ac:picMkLst>
        </pc:picChg>
        <pc:picChg chg="mod">
          <ac:chgData name="Savanna Carson" userId="244674129_tp_box_2" providerId="OAuth2" clId="{8F650CBC-4554-4E95-A266-92A7E8ACF9AA}" dt="2026-10-14T19:36:47.937" v="852" actId="164"/>
          <ac:picMkLst>
            <pc:docMk/>
            <pc:sldMk cId="1800748988" sldId="563"/>
            <ac:picMk id="10" creationId="{416C1DCB-01B8-5B99-E161-354D103624C9}"/>
          </ac:picMkLst>
        </pc:picChg>
        <pc:picChg chg="mod">
          <ac:chgData name="Savanna Carson" userId="244674129_tp_box_2" providerId="OAuth2" clId="{8F650CBC-4554-4E95-A266-92A7E8ACF9AA}" dt="2026-10-14T19:36:47.937" v="852" actId="164"/>
          <ac:picMkLst>
            <pc:docMk/>
            <pc:sldMk cId="1800748988" sldId="563"/>
            <ac:picMk id="15" creationId="{D0D6ABB6-EE33-C729-046D-268748DF5F35}"/>
          </ac:picMkLst>
        </pc:picChg>
        <pc:picChg chg="mod">
          <ac:chgData name="Savanna Carson" userId="244674129_tp_box_2" providerId="OAuth2" clId="{8F650CBC-4554-4E95-A266-92A7E8ACF9AA}" dt="2026-10-14T19:37:12.593" v="856" actId="14100"/>
          <ac:picMkLst>
            <pc:docMk/>
            <pc:sldMk cId="1800748988" sldId="563"/>
            <ac:picMk id="16" creationId="{59F03FA3-69A0-3C5C-C7B5-5EA9ED3244C4}"/>
          </ac:picMkLst>
        </pc:picChg>
      </pc:sldChg>
      <pc:sldChg chg="modSp add mod modAnim modNotesTx">
        <pc:chgData name="Savanna Carson" userId="244674129_tp_box_2" providerId="OAuth2" clId="{8F650CBC-4554-4E95-A266-92A7E8ACF9AA}" dt="2026-10-21T19:41:10.396" v="3042" actId="20577"/>
        <pc:sldMkLst>
          <pc:docMk/>
          <pc:sldMk cId="37927029" sldId="572"/>
        </pc:sldMkLst>
        <pc:spChg chg="mod">
          <ac:chgData name="Savanna Carson" userId="244674129_tp_box_2" providerId="OAuth2" clId="{8F650CBC-4554-4E95-A266-92A7E8ACF9AA}" dt="2026-10-12T17:13:54.370" v="171" actId="404"/>
          <ac:spMkLst>
            <pc:docMk/>
            <pc:sldMk cId="37927029" sldId="572"/>
            <ac:spMk id="2" creationId="{612B2C3C-E19A-C726-383D-837D0442E60D}"/>
          </ac:spMkLst>
        </pc:spChg>
        <pc:spChg chg="mod">
          <ac:chgData name="Savanna Carson" userId="244674129_tp_box_2" providerId="OAuth2" clId="{8F650CBC-4554-4E95-A266-92A7E8ACF9AA}" dt="2026-10-12T17:12:56.023" v="156" actId="14100"/>
          <ac:spMkLst>
            <pc:docMk/>
            <pc:sldMk cId="37927029" sldId="572"/>
            <ac:spMk id="3" creationId="{F6F58823-94BA-88DB-A05B-B2A305F07E86}"/>
          </ac:spMkLst>
        </pc:spChg>
        <pc:spChg chg="mod">
          <ac:chgData name="Savanna Carson" userId="244674129_tp_box_2" providerId="OAuth2" clId="{8F650CBC-4554-4E95-A266-92A7E8ACF9AA}" dt="2026-10-12T17:11:21.577" v="135" actId="403"/>
          <ac:spMkLst>
            <pc:docMk/>
            <pc:sldMk cId="37927029" sldId="572"/>
            <ac:spMk id="4" creationId="{B0DBF18A-37F8-CB67-DF2A-20CB2E075F81}"/>
          </ac:spMkLst>
        </pc:spChg>
        <pc:spChg chg="mod">
          <ac:chgData name="Savanna Carson" userId="244674129_tp_box_2" providerId="OAuth2" clId="{8F650CBC-4554-4E95-A266-92A7E8ACF9AA}" dt="2026-10-12T17:12:46.350" v="154" actId="207"/>
          <ac:spMkLst>
            <pc:docMk/>
            <pc:sldMk cId="37927029" sldId="572"/>
            <ac:spMk id="6" creationId="{62AE9AFA-E9A3-368B-C7FE-BF6CC2B99860}"/>
          </ac:spMkLst>
        </pc:spChg>
        <pc:spChg chg="mod">
          <ac:chgData name="Savanna Carson" userId="244674129_tp_box_2" providerId="OAuth2" clId="{8F650CBC-4554-4E95-A266-92A7E8ACF9AA}" dt="2026-10-12T17:13:37.367" v="167" actId="14100"/>
          <ac:spMkLst>
            <pc:docMk/>
            <pc:sldMk cId="37927029" sldId="572"/>
            <ac:spMk id="7" creationId="{E699648B-E3E2-4C9D-9F56-75FC9FC6A9EE}"/>
          </ac:spMkLst>
        </pc:spChg>
        <pc:spChg chg="mod">
          <ac:chgData name="Savanna Carson" userId="244674129_tp_box_2" providerId="OAuth2" clId="{8F650CBC-4554-4E95-A266-92A7E8ACF9AA}" dt="2026-10-12T17:11:25.683" v="136" actId="403"/>
          <ac:spMkLst>
            <pc:docMk/>
            <pc:sldMk cId="37927029" sldId="572"/>
            <ac:spMk id="21" creationId="{9250A623-E056-5CA4-F502-E36F92A63FE2}"/>
          </ac:spMkLst>
        </pc:spChg>
        <pc:spChg chg="mod">
          <ac:chgData name="Savanna Carson" userId="244674129_tp_box_2" providerId="OAuth2" clId="{8F650CBC-4554-4E95-A266-92A7E8ACF9AA}" dt="2026-10-12T17:10:42.236" v="126" actId="14100"/>
          <ac:spMkLst>
            <pc:docMk/>
            <pc:sldMk cId="37927029" sldId="572"/>
            <ac:spMk id="24" creationId="{141EF210-CEC0-3ECD-5391-E6FD11A129C9}"/>
          </ac:spMkLst>
        </pc:spChg>
        <pc:spChg chg="mod">
          <ac:chgData name="Savanna Carson" userId="244674129_tp_box_2" providerId="OAuth2" clId="{8F650CBC-4554-4E95-A266-92A7E8ACF9AA}" dt="2026-10-14T19:46:06.412" v="1270" actId="14100"/>
          <ac:spMkLst>
            <pc:docMk/>
            <pc:sldMk cId="37927029" sldId="572"/>
            <ac:spMk id="25" creationId="{16EE2F0A-A335-7C00-E2EC-869786D6B7E7}"/>
          </ac:spMkLst>
        </pc:spChg>
        <pc:spChg chg="mod">
          <ac:chgData name="Savanna Carson" userId="244674129_tp_box_2" providerId="OAuth2" clId="{8F650CBC-4554-4E95-A266-92A7E8ACF9AA}" dt="2026-10-14T19:46:04.984" v="1268" actId="1076"/>
          <ac:spMkLst>
            <pc:docMk/>
            <pc:sldMk cId="37927029" sldId="572"/>
            <ac:spMk id="26" creationId="{663868AA-1678-68B5-6F69-85D16FBF9B4D}"/>
          </ac:spMkLst>
        </pc:spChg>
        <pc:spChg chg="mod">
          <ac:chgData name="Savanna Carson" userId="244674129_tp_box_2" providerId="OAuth2" clId="{8F650CBC-4554-4E95-A266-92A7E8ACF9AA}" dt="2026-10-14T19:38:06.078" v="859" actId="14100"/>
          <ac:spMkLst>
            <pc:docMk/>
            <pc:sldMk cId="37927029" sldId="572"/>
            <ac:spMk id="27" creationId="{B8004E11-F0B9-EB17-36FD-AC42480A34A2}"/>
          </ac:spMkLst>
        </pc:spChg>
        <pc:spChg chg="mod">
          <ac:chgData name="Savanna Carson" userId="244674129_tp_box_2" providerId="OAuth2" clId="{8F650CBC-4554-4E95-A266-92A7E8ACF9AA}" dt="2026-10-12T17:10:11.164" v="121" actId="20577"/>
          <ac:spMkLst>
            <pc:docMk/>
            <pc:sldMk cId="37927029" sldId="572"/>
            <ac:spMk id="1025" creationId="{D163584C-3FB6-BB8B-2C35-0DA0813C5E1C}"/>
          </ac:spMkLst>
        </pc:spChg>
        <pc:grpChg chg="mod">
          <ac:chgData name="Savanna Carson" userId="244674129_tp_box_2" providerId="OAuth2" clId="{8F650CBC-4554-4E95-A266-92A7E8ACF9AA}" dt="2026-10-12T17:13:44.489" v="168" actId="1076"/>
          <ac:grpSpMkLst>
            <pc:docMk/>
            <pc:sldMk cId="37927029" sldId="572"/>
            <ac:grpSpMk id="8" creationId="{0AE8D103-5909-F9AB-D8E9-6FEF8B14C61E}"/>
          </ac:grpSpMkLst>
        </pc:grpChg>
        <pc:picChg chg="mod">
          <ac:chgData name="Savanna Carson" userId="244674129_tp_box_2" providerId="OAuth2" clId="{8F650CBC-4554-4E95-A266-92A7E8ACF9AA}" dt="2026-10-12T17:12:58.180" v="157" actId="1076"/>
          <ac:picMkLst>
            <pc:docMk/>
            <pc:sldMk cId="37927029" sldId="572"/>
            <ac:picMk id="15" creationId="{A58D0435-35DF-6B6D-DFBC-5A550C6F5A57}"/>
          </ac:picMkLst>
        </pc:picChg>
        <pc:picChg chg="mod">
          <ac:chgData name="Savanna Carson" userId="244674129_tp_box_2" providerId="OAuth2" clId="{8F650CBC-4554-4E95-A266-92A7E8ACF9AA}" dt="2026-10-12T17:13:14.976" v="161" actId="1076"/>
          <ac:picMkLst>
            <pc:docMk/>
            <pc:sldMk cId="37927029" sldId="572"/>
            <ac:picMk id="17" creationId="{A3EE8F26-BD1D-3DC5-9D45-6099222F1F5C}"/>
          </ac:picMkLst>
        </pc:picChg>
        <pc:picChg chg="mod">
          <ac:chgData name="Savanna Carson" userId="244674129_tp_box_2" providerId="OAuth2" clId="{8F650CBC-4554-4E95-A266-92A7E8ACF9AA}" dt="2026-10-12T17:13:06.054" v="159" actId="1076"/>
          <ac:picMkLst>
            <pc:docMk/>
            <pc:sldMk cId="37927029" sldId="572"/>
            <ac:picMk id="18" creationId="{AD6BD085-B7A0-F4EB-F46A-3C53EAAE1894}"/>
          </ac:picMkLst>
        </pc:picChg>
        <pc:picChg chg="mod">
          <ac:chgData name="Savanna Carson" userId="244674129_tp_box_2" providerId="OAuth2" clId="{8F650CBC-4554-4E95-A266-92A7E8ACF9AA}" dt="2026-10-12T17:12:28.618" v="150" actId="1076"/>
          <ac:picMkLst>
            <pc:docMk/>
            <pc:sldMk cId="37927029" sldId="572"/>
            <ac:picMk id="19" creationId="{9D853D8B-90F1-658C-D2C6-F58D4C2DE028}"/>
          </ac:picMkLst>
        </pc:picChg>
        <pc:picChg chg="mod">
          <ac:chgData name="Savanna Carson" userId="244674129_tp_box_2" providerId="OAuth2" clId="{8F650CBC-4554-4E95-A266-92A7E8ACF9AA}" dt="2026-10-12T17:13:00.742" v="158" actId="1076"/>
          <ac:picMkLst>
            <pc:docMk/>
            <pc:sldMk cId="37927029" sldId="572"/>
            <ac:picMk id="20" creationId="{4F43E5E0-B5A5-EEE5-0E0D-917E47049BD9}"/>
          </ac:picMkLst>
        </pc:picChg>
        <pc:picChg chg="mod">
          <ac:chgData name="Savanna Carson" userId="244674129_tp_box_2" providerId="OAuth2" clId="{8F650CBC-4554-4E95-A266-92A7E8ACF9AA}" dt="2026-10-12T17:10:46.727" v="127" actId="1076"/>
          <ac:picMkLst>
            <pc:docMk/>
            <pc:sldMk cId="37927029" sldId="572"/>
            <ac:picMk id="22" creationId="{F5474F60-B5CF-9999-95E6-A8FA03FD2BC4}"/>
          </ac:picMkLst>
        </pc:picChg>
        <pc:picChg chg="mod">
          <ac:chgData name="Savanna Carson" userId="244674129_tp_box_2" providerId="OAuth2" clId="{8F650CBC-4554-4E95-A266-92A7E8ACF9AA}" dt="2026-10-12T17:12:13.680" v="148" actId="1076"/>
          <ac:picMkLst>
            <pc:docMk/>
            <pc:sldMk cId="37927029" sldId="572"/>
            <ac:picMk id="28" creationId="{1613CDA0-C794-659E-8D7D-0C35C8276EE7}"/>
          </ac:picMkLst>
        </pc:picChg>
      </pc:sldChg>
      <pc:sldChg chg="modSp mod modAnim modNotesTx">
        <pc:chgData name="Savanna Carson" userId="244674129_tp_box_2" providerId="OAuth2" clId="{8F650CBC-4554-4E95-A266-92A7E8ACF9AA}" dt="2026-10-21T19:47:52.112" v="3643" actId="20577"/>
        <pc:sldMkLst>
          <pc:docMk/>
          <pc:sldMk cId="196837933" sldId="573"/>
        </pc:sldMkLst>
        <pc:spChg chg="mod">
          <ac:chgData name="Savanna Carson" userId="244674129_tp_box_2" providerId="OAuth2" clId="{8F650CBC-4554-4E95-A266-92A7E8ACF9AA}" dt="2026-10-12T17:07:35.366" v="76" actId="20577"/>
          <ac:spMkLst>
            <pc:docMk/>
            <pc:sldMk cId="196837933" sldId="573"/>
            <ac:spMk id="3" creationId="{DF707C1F-7FF8-4DE2-E498-50D043EA26A6}"/>
          </ac:spMkLst>
        </pc:spChg>
        <pc:spChg chg="mod">
          <ac:chgData name="Savanna Carson" userId="244674129_tp_box_2" providerId="OAuth2" clId="{8F650CBC-4554-4E95-A266-92A7E8ACF9AA}" dt="2026-10-12T17:08:04.234" v="99" actId="14100"/>
          <ac:spMkLst>
            <pc:docMk/>
            <pc:sldMk cId="196837933" sldId="573"/>
            <ac:spMk id="8" creationId="{F94AE9EF-C31F-8591-955B-0AA97BA232B0}"/>
          </ac:spMkLst>
        </pc:spChg>
        <pc:spChg chg="mod">
          <ac:chgData name="Savanna Carson" userId="244674129_tp_box_2" providerId="OAuth2" clId="{8F650CBC-4554-4E95-A266-92A7E8ACF9AA}" dt="2026-10-12T17:07:57.102" v="98" actId="20577"/>
          <ac:spMkLst>
            <pc:docMk/>
            <pc:sldMk cId="196837933" sldId="573"/>
            <ac:spMk id="1025" creationId="{63F87315-1CDF-751E-495B-32D413DCAA50}"/>
          </ac:spMkLst>
        </pc:spChg>
      </pc:sldChg>
      <pc:sldChg chg="modSp add mod">
        <pc:chgData name="Savanna Carson" userId="244674129_tp_box_2" providerId="OAuth2" clId="{8F650CBC-4554-4E95-A266-92A7E8ACF9AA}" dt="2026-10-13T21:27:12.800" v="460" actId="404"/>
        <pc:sldMkLst>
          <pc:docMk/>
          <pc:sldMk cId="599876404" sldId="575"/>
        </pc:sldMkLst>
        <pc:spChg chg="mod">
          <ac:chgData name="Savanna Carson" userId="244674129_tp_box_2" providerId="OAuth2" clId="{8F650CBC-4554-4E95-A266-92A7E8ACF9AA}" dt="2026-10-13T21:13:38.607" v="450" actId="1076"/>
          <ac:spMkLst>
            <pc:docMk/>
            <pc:sldMk cId="599876404" sldId="575"/>
            <ac:spMk id="3" creationId="{2BF9A84A-525E-EC0F-4E95-DCA9730CAF1A}"/>
          </ac:spMkLst>
        </pc:spChg>
        <pc:spChg chg="mod">
          <ac:chgData name="Savanna Carson" userId="244674129_tp_box_2" providerId="OAuth2" clId="{8F650CBC-4554-4E95-A266-92A7E8ACF9AA}" dt="2026-10-13T21:13:22.384" v="445" actId="1076"/>
          <ac:spMkLst>
            <pc:docMk/>
            <pc:sldMk cId="599876404" sldId="575"/>
            <ac:spMk id="4" creationId="{3F7897BE-7FC7-9380-F84B-D1B36B7C783F}"/>
          </ac:spMkLst>
        </pc:spChg>
        <pc:spChg chg="mod">
          <ac:chgData name="Savanna Carson" userId="244674129_tp_box_2" providerId="OAuth2" clId="{8F650CBC-4554-4E95-A266-92A7E8ACF9AA}" dt="2026-10-13T21:27:12.800" v="460" actId="404"/>
          <ac:spMkLst>
            <pc:docMk/>
            <pc:sldMk cId="599876404" sldId="575"/>
            <ac:spMk id="22" creationId="{E5EA1420-8E32-CA9E-6372-1B17745594EE}"/>
          </ac:spMkLst>
        </pc:spChg>
        <pc:spChg chg="mod">
          <ac:chgData name="Savanna Carson" userId="244674129_tp_box_2" providerId="OAuth2" clId="{8F650CBC-4554-4E95-A266-92A7E8ACF9AA}" dt="2026-10-13T21:13:55.197" v="454" actId="20577"/>
          <ac:spMkLst>
            <pc:docMk/>
            <pc:sldMk cId="599876404" sldId="575"/>
            <ac:spMk id="1025" creationId="{BD37637F-71E1-75C8-387E-21B81A173E2D}"/>
          </ac:spMkLst>
        </pc:spChg>
        <pc:picChg chg="mod">
          <ac:chgData name="Savanna Carson" userId="244674129_tp_box_2" providerId="OAuth2" clId="{8F650CBC-4554-4E95-A266-92A7E8ACF9AA}" dt="2026-10-13T21:14:13.714" v="457" actId="1076"/>
          <ac:picMkLst>
            <pc:docMk/>
            <pc:sldMk cId="599876404" sldId="575"/>
            <ac:picMk id="2" creationId="{09323362-122B-216A-B7B0-A8616895090E}"/>
          </ac:picMkLst>
        </pc:picChg>
      </pc:sldChg>
      <pc:sldChg chg="addSp delSp modSp add mod delAnim modNotesTx">
        <pc:chgData name="Savanna Carson" userId="244674129_tp_box_2" providerId="OAuth2" clId="{8F650CBC-4554-4E95-A266-92A7E8ACF9AA}" dt="2026-10-21T19:41:49.788" v="3091" actId="20577"/>
        <pc:sldMkLst>
          <pc:docMk/>
          <pc:sldMk cId="924454610" sldId="577"/>
        </pc:sldMkLst>
        <pc:spChg chg="mod">
          <ac:chgData name="Savanna Carson" userId="244674129_tp_box_2" providerId="OAuth2" clId="{8F650CBC-4554-4E95-A266-92A7E8ACF9AA}" dt="2026-10-12T18:39:35.255" v="249" actId="14100"/>
          <ac:spMkLst>
            <pc:docMk/>
            <pc:sldMk cId="924454610" sldId="577"/>
            <ac:spMk id="2" creationId="{E2F6FAF8-84FC-DD5E-E5F1-25A1047C5CA8}"/>
          </ac:spMkLst>
        </pc:spChg>
        <pc:spChg chg="mod">
          <ac:chgData name="Savanna Carson" userId="244674129_tp_box_2" providerId="OAuth2" clId="{8F650CBC-4554-4E95-A266-92A7E8ACF9AA}" dt="2026-10-12T18:35:22.864" v="186" actId="403"/>
          <ac:spMkLst>
            <pc:docMk/>
            <pc:sldMk cId="924454610" sldId="577"/>
            <ac:spMk id="4" creationId="{50694323-A501-26D0-627A-69A6423E397E}"/>
          </ac:spMkLst>
        </pc:spChg>
        <pc:spChg chg="mod">
          <ac:chgData name="Savanna Carson" userId="244674129_tp_box_2" providerId="OAuth2" clId="{8F650CBC-4554-4E95-A266-92A7E8ACF9AA}" dt="2026-10-12T18:39:13.927" v="243" actId="14100"/>
          <ac:spMkLst>
            <pc:docMk/>
            <pc:sldMk cId="924454610" sldId="577"/>
            <ac:spMk id="5" creationId="{60FA75EA-E1B0-5271-5A33-841318762CC6}"/>
          </ac:spMkLst>
        </pc:spChg>
        <pc:spChg chg="mod">
          <ac:chgData name="Savanna Carson" userId="244674129_tp_box_2" providerId="OAuth2" clId="{8F650CBC-4554-4E95-A266-92A7E8ACF9AA}" dt="2026-10-12T18:39:24.962" v="247" actId="1076"/>
          <ac:spMkLst>
            <pc:docMk/>
            <pc:sldMk cId="924454610" sldId="577"/>
            <ac:spMk id="6" creationId="{56926FC7-DB49-7C1C-C4B2-11E3CB2C3C97}"/>
          </ac:spMkLst>
        </pc:spChg>
        <pc:spChg chg="mod">
          <ac:chgData name="Savanna Carson" userId="244674129_tp_box_2" providerId="OAuth2" clId="{8F650CBC-4554-4E95-A266-92A7E8ACF9AA}" dt="2026-10-12T18:38:34.507" v="234" actId="1076"/>
          <ac:spMkLst>
            <pc:docMk/>
            <pc:sldMk cId="924454610" sldId="577"/>
            <ac:spMk id="11" creationId="{300B0245-6FAC-0D66-E95B-726E885B852E}"/>
          </ac:spMkLst>
        </pc:spChg>
        <pc:spChg chg="mod">
          <ac:chgData name="Savanna Carson" userId="244674129_tp_box_2" providerId="OAuth2" clId="{8F650CBC-4554-4E95-A266-92A7E8ACF9AA}" dt="2026-10-12T18:38:34.507" v="234" actId="1076"/>
          <ac:spMkLst>
            <pc:docMk/>
            <pc:sldMk cId="924454610" sldId="577"/>
            <ac:spMk id="15" creationId="{B8A91BC5-1D53-CF0E-E5E7-D53F4B16650A}"/>
          </ac:spMkLst>
        </pc:spChg>
        <pc:spChg chg="mod">
          <ac:chgData name="Savanna Carson" userId="244674129_tp_box_2" providerId="OAuth2" clId="{8F650CBC-4554-4E95-A266-92A7E8ACF9AA}" dt="2026-10-12T18:38:34.507" v="234" actId="1076"/>
          <ac:spMkLst>
            <pc:docMk/>
            <pc:sldMk cId="924454610" sldId="577"/>
            <ac:spMk id="17" creationId="{32D91CAA-C3F3-D9F8-D552-D879203AA1C7}"/>
          </ac:spMkLst>
        </pc:spChg>
        <pc:spChg chg="mod">
          <ac:chgData name="Savanna Carson" userId="244674129_tp_box_2" providerId="OAuth2" clId="{8F650CBC-4554-4E95-A266-92A7E8ACF9AA}" dt="2026-10-12T18:38:34.507" v="234" actId="1076"/>
          <ac:spMkLst>
            <pc:docMk/>
            <pc:sldMk cId="924454610" sldId="577"/>
            <ac:spMk id="19" creationId="{82990725-1D42-FE1B-4077-9E00F1ECC086}"/>
          </ac:spMkLst>
        </pc:spChg>
        <pc:spChg chg="mod">
          <ac:chgData name="Savanna Carson" userId="244674129_tp_box_2" providerId="OAuth2" clId="{8F650CBC-4554-4E95-A266-92A7E8ACF9AA}" dt="2026-10-12T18:38:34.507" v="234" actId="1076"/>
          <ac:spMkLst>
            <pc:docMk/>
            <pc:sldMk cId="924454610" sldId="577"/>
            <ac:spMk id="20" creationId="{1C15F42C-8C4E-639A-68D9-19D123179C17}"/>
          </ac:spMkLst>
        </pc:spChg>
        <pc:spChg chg="mod">
          <ac:chgData name="Savanna Carson" userId="244674129_tp_box_2" providerId="OAuth2" clId="{8F650CBC-4554-4E95-A266-92A7E8ACF9AA}" dt="2026-10-12T18:35:33.689" v="190" actId="403"/>
          <ac:spMkLst>
            <pc:docMk/>
            <pc:sldMk cId="924454610" sldId="577"/>
            <ac:spMk id="28" creationId="{A19AC313-8FF3-0BC7-0C7E-125AC3BA1CBC}"/>
          </ac:spMkLst>
        </pc:spChg>
        <pc:spChg chg="mod">
          <ac:chgData name="Savanna Carson" userId="244674129_tp_box_2" providerId="OAuth2" clId="{8F650CBC-4554-4E95-A266-92A7E8ACF9AA}" dt="2026-10-12T18:41:43.018" v="250" actId="1076"/>
          <ac:spMkLst>
            <pc:docMk/>
            <pc:sldMk cId="924454610" sldId="577"/>
            <ac:spMk id="1025" creationId="{491A83A3-738B-7EDD-85A1-51E591D71483}"/>
          </ac:spMkLst>
        </pc:spChg>
        <pc:grpChg chg="add mod">
          <ac:chgData name="Savanna Carson" userId="244674129_tp_box_2" providerId="OAuth2" clId="{8F650CBC-4554-4E95-A266-92A7E8ACF9AA}" dt="2026-10-12T18:38:34.507" v="234" actId="1076"/>
          <ac:grpSpMkLst>
            <pc:docMk/>
            <pc:sldMk cId="924454610" sldId="577"/>
            <ac:grpSpMk id="7" creationId="{E8733C21-767A-B85E-4FF6-F289F2E99AD5}"/>
          </ac:grpSpMkLst>
        </pc:grpChg>
        <pc:picChg chg="mod">
          <ac:chgData name="Savanna Carson" userId="244674129_tp_box_2" providerId="OAuth2" clId="{8F650CBC-4554-4E95-A266-92A7E8ACF9AA}" dt="2026-10-12T18:38:34.507" v="234" actId="1076"/>
          <ac:picMkLst>
            <pc:docMk/>
            <pc:sldMk cId="924454610" sldId="577"/>
            <ac:picMk id="3" creationId="{43B90477-5A3A-B0B0-62E8-FA1DF05021CF}"/>
          </ac:picMkLst>
        </pc:picChg>
        <pc:picChg chg="mod">
          <ac:chgData name="Savanna Carson" userId="244674129_tp_box_2" providerId="OAuth2" clId="{8F650CBC-4554-4E95-A266-92A7E8ACF9AA}" dt="2026-10-12T18:38:34.507" v="234" actId="1076"/>
          <ac:picMkLst>
            <pc:docMk/>
            <pc:sldMk cId="924454610" sldId="577"/>
            <ac:picMk id="8" creationId="{B739149E-CFB5-75D0-1F5C-CDD527B8B254}"/>
          </ac:picMkLst>
        </pc:picChg>
        <pc:picChg chg="mod">
          <ac:chgData name="Savanna Carson" userId="244674129_tp_box_2" providerId="OAuth2" clId="{8F650CBC-4554-4E95-A266-92A7E8ACF9AA}" dt="2026-10-12T18:38:34.507" v="234" actId="1076"/>
          <ac:picMkLst>
            <pc:docMk/>
            <pc:sldMk cId="924454610" sldId="577"/>
            <ac:picMk id="18" creationId="{5A697B67-5BBC-8ECD-32DE-F9F85E9BA6FB}"/>
          </ac:picMkLst>
        </pc:picChg>
        <pc:picChg chg="mod">
          <ac:chgData name="Savanna Carson" userId="244674129_tp_box_2" providerId="OAuth2" clId="{8F650CBC-4554-4E95-A266-92A7E8ACF9AA}" dt="2026-10-12T18:39:26.696" v="248" actId="1076"/>
          <ac:picMkLst>
            <pc:docMk/>
            <pc:sldMk cId="924454610" sldId="577"/>
            <ac:picMk id="30" creationId="{0D798B3E-E689-6EAE-E00B-720FE25CB88A}"/>
          </ac:picMkLst>
        </pc:picChg>
        <pc:cxnChg chg="mod">
          <ac:chgData name="Savanna Carson" userId="244674129_tp_box_2" providerId="OAuth2" clId="{8F650CBC-4554-4E95-A266-92A7E8ACF9AA}" dt="2026-10-12T18:38:34.507" v="234" actId="1076"/>
          <ac:cxnSpMkLst>
            <pc:docMk/>
            <pc:sldMk cId="924454610" sldId="577"/>
            <ac:cxnSpMk id="16" creationId="{A6BE1419-8510-65E4-3190-CE9ABB3F5F53}"/>
          </ac:cxnSpMkLst>
        </pc:cxnChg>
      </pc:sldChg>
      <pc:sldChg chg="modSp add mod ord setBg modShow">
        <pc:chgData name="Savanna Carson" userId="244674129_tp_box_2" providerId="OAuth2" clId="{8F650CBC-4554-4E95-A266-92A7E8ACF9AA}" dt="2026-10-14T21:33:19.609" v="1866" actId="403"/>
        <pc:sldMkLst>
          <pc:docMk/>
          <pc:sldMk cId="797109767" sldId="579"/>
        </pc:sldMkLst>
        <pc:spChg chg="mod">
          <ac:chgData name="Savanna Carson" userId="244674129_tp_box_2" providerId="OAuth2" clId="{8F650CBC-4554-4E95-A266-92A7E8ACF9AA}" dt="2026-10-14T21:25:44.985" v="1662" actId="1076"/>
          <ac:spMkLst>
            <pc:docMk/>
            <pc:sldMk cId="797109767" sldId="579"/>
            <ac:spMk id="4" creationId="{020177C7-7D2D-284A-70B8-83F9D403F2F4}"/>
          </ac:spMkLst>
        </pc:spChg>
        <pc:spChg chg="mod">
          <ac:chgData name="Savanna Carson" userId="244674129_tp_box_2" providerId="OAuth2" clId="{8F650CBC-4554-4E95-A266-92A7E8ACF9AA}" dt="2026-10-14T21:33:15.797" v="1865" actId="20577"/>
          <ac:spMkLst>
            <pc:docMk/>
            <pc:sldMk cId="797109767" sldId="579"/>
            <ac:spMk id="7" creationId="{2615132C-D31E-CE87-85C5-C42DC15CCD3D}"/>
          </ac:spMkLst>
        </pc:spChg>
        <pc:spChg chg="mod">
          <ac:chgData name="Savanna Carson" userId="244674129_tp_box_2" providerId="OAuth2" clId="{8F650CBC-4554-4E95-A266-92A7E8ACF9AA}" dt="2026-10-14T21:33:19.609" v="1866" actId="403"/>
          <ac:spMkLst>
            <pc:docMk/>
            <pc:sldMk cId="797109767" sldId="579"/>
            <ac:spMk id="8" creationId="{5EE946AF-E195-87E2-7F8B-D4612A495231}"/>
          </ac:spMkLst>
        </pc:spChg>
        <pc:spChg chg="mod">
          <ac:chgData name="Savanna Carson" userId="244674129_tp_box_2" providerId="OAuth2" clId="{8F650CBC-4554-4E95-A266-92A7E8ACF9AA}" dt="2026-10-14T21:32:12.625" v="1811" actId="1076"/>
          <ac:spMkLst>
            <pc:docMk/>
            <pc:sldMk cId="797109767" sldId="579"/>
            <ac:spMk id="11" creationId="{92A4DB79-F561-7ED1-EACE-75FA7C90DD65}"/>
          </ac:spMkLst>
        </pc:spChg>
        <pc:spChg chg="mod">
          <ac:chgData name="Savanna Carson" userId="244674129_tp_box_2" providerId="OAuth2" clId="{8F650CBC-4554-4E95-A266-92A7E8ACF9AA}" dt="2026-10-14T21:25:47.672" v="1663" actId="403"/>
          <ac:spMkLst>
            <pc:docMk/>
            <pc:sldMk cId="797109767" sldId="579"/>
            <ac:spMk id="35" creationId="{2C6E7134-A8B0-7B08-1240-7B9B0F4818BE}"/>
          </ac:spMkLst>
        </pc:spChg>
        <pc:spChg chg="mod">
          <ac:chgData name="Savanna Carson" userId="244674129_tp_box_2" providerId="OAuth2" clId="{8F650CBC-4554-4E95-A266-92A7E8ACF9AA}" dt="2026-10-14T21:24:35.751" v="1648" actId="20577"/>
          <ac:spMkLst>
            <pc:docMk/>
            <pc:sldMk cId="797109767" sldId="579"/>
            <ac:spMk id="1025" creationId="{40B7FF3F-8AB3-0714-D481-DC63278F2DD6}"/>
          </ac:spMkLst>
        </pc:spChg>
        <pc:graphicFrameChg chg="mod modGraphic">
          <ac:chgData name="Savanna Carson" userId="244674129_tp_box_2" providerId="OAuth2" clId="{8F650CBC-4554-4E95-A266-92A7E8ACF9AA}" dt="2026-10-14T21:33:00.179" v="1856" actId="20577"/>
          <ac:graphicFrameMkLst>
            <pc:docMk/>
            <pc:sldMk cId="797109767" sldId="579"/>
            <ac:graphicFrameMk id="2" creationId="{CF8AFAF0-BA21-1484-BF64-8E3E0DDBC5B2}"/>
          </ac:graphicFrameMkLst>
        </pc:graphicFrameChg>
        <pc:picChg chg="mod">
          <ac:chgData name="Savanna Carson" userId="244674129_tp_box_2" providerId="OAuth2" clId="{8F650CBC-4554-4E95-A266-92A7E8ACF9AA}" dt="2026-10-14T21:26:25.954" v="1673"/>
          <ac:picMkLst>
            <pc:docMk/>
            <pc:sldMk cId="797109767" sldId="579"/>
            <ac:picMk id="3" creationId="{D1263555-D68A-0A46-DD26-EE3A1305DAA1}"/>
          </ac:picMkLst>
        </pc:picChg>
      </pc:sldChg>
      <pc:sldChg chg="addSp delSp modSp add mod">
        <pc:chgData name="Savanna Carson" userId="244674129_tp_box_2" providerId="OAuth2" clId="{8F650CBC-4554-4E95-A266-92A7E8ACF9AA}" dt="2026-10-13T21:41:56.294" v="550" actId="1076"/>
        <pc:sldMkLst>
          <pc:docMk/>
          <pc:sldMk cId="3498917184" sldId="581"/>
        </pc:sldMkLst>
        <pc:spChg chg="add mod">
          <ac:chgData name="Savanna Carson" userId="244674129_tp_box_2" providerId="OAuth2" clId="{8F650CBC-4554-4E95-A266-92A7E8ACF9AA}" dt="2026-10-13T21:41:56.294" v="550" actId="1076"/>
          <ac:spMkLst>
            <pc:docMk/>
            <pc:sldMk cId="3498917184" sldId="581"/>
            <ac:spMk id="3" creationId="{A5F7D0C7-E4FD-BFBC-D80B-4C137990057E}"/>
          </ac:spMkLst>
        </pc:spChg>
        <pc:spChg chg="mod">
          <ac:chgData name="Savanna Carson" userId="244674129_tp_box_2" providerId="OAuth2" clId="{8F650CBC-4554-4E95-A266-92A7E8ACF9AA}" dt="2026-10-13T21:41:24.136" v="539" actId="1076"/>
          <ac:spMkLst>
            <pc:docMk/>
            <pc:sldMk cId="3498917184" sldId="581"/>
            <ac:spMk id="4" creationId="{3C53E743-BCFE-3166-943F-396E1B9E8F17}"/>
          </ac:spMkLst>
        </pc:spChg>
        <pc:spChg chg="mod">
          <ac:chgData name="Savanna Carson" userId="244674129_tp_box_2" providerId="OAuth2" clId="{8F650CBC-4554-4E95-A266-92A7E8ACF9AA}" dt="2026-10-13T21:39:47.636" v="512" actId="14100"/>
          <ac:spMkLst>
            <pc:docMk/>
            <pc:sldMk cId="3498917184" sldId="581"/>
            <ac:spMk id="6" creationId="{1C501EA8-D719-A062-5345-D9A11D79A4DE}"/>
          </ac:spMkLst>
        </pc:spChg>
        <pc:spChg chg="mod">
          <ac:chgData name="Savanna Carson" userId="244674129_tp_box_2" providerId="OAuth2" clId="{8F650CBC-4554-4E95-A266-92A7E8ACF9AA}" dt="2026-10-13T21:41:04.590" v="535" actId="1076"/>
          <ac:spMkLst>
            <pc:docMk/>
            <pc:sldMk cId="3498917184" sldId="581"/>
            <ac:spMk id="7" creationId="{192664C2-1F83-D71E-784D-B266A1DEF1BF}"/>
          </ac:spMkLst>
        </pc:spChg>
        <pc:spChg chg="mod">
          <ac:chgData name="Savanna Carson" userId="244674129_tp_box_2" providerId="OAuth2" clId="{8F650CBC-4554-4E95-A266-92A7E8ACF9AA}" dt="2026-10-13T21:39:34.338" v="510" actId="122"/>
          <ac:spMkLst>
            <pc:docMk/>
            <pc:sldMk cId="3498917184" sldId="581"/>
            <ac:spMk id="1025" creationId="{A1F21DC5-0B10-3674-1BEA-E23BB636A8DF}"/>
          </ac:spMkLst>
        </pc:spChg>
        <pc:graphicFrameChg chg="mod modGraphic">
          <ac:chgData name="Savanna Carson" userId="244674129_tp_box_2" providerId="OAuth2" clId="{8F650CBC-4554-4E95-A266-92A7E8ACF9AA}" dt="2026-10-13T21:40:53.435" v="532" actId="20577"/>
          <ac:graphicFrameMkLst>
            <pc:docMk/>
            <pc:sldMk cId="3498917184" sldId="581"/>
            <ac:graphicFrameMk id="10" creationId="{A6F5B48E-BA49-76F9-F7AB-63FF8F0FECC0}"/>
          </ac:graphicFrameMkLst>
        </pc:graphicFrameChg>
        <pc:picChg chg="mod">
          <ac:chgData name="Savanna Carson" userId="244674129_tp_box_2" providerId="OAuth2" clId="{8F650CBC-4554-4E95-A266-92A7E8ACF9AA}" dt="2026-10-13T21:40:50.025" v="530" actId="1076"/>
          <ac:picMkLst>
            <pc:docMk/>
            <pc:sldMk cId="3498917184" sldId="581"/>
            <ac:picMk id="11" creationId="{7A63DEE9-F56E-5606-BA67-4945C03D6091}"/>
          </ac:picMkLst>
        </pc:picChg>
        <pc:picChg chg="mod">
          <ac:chgData name="Savanna Carson" userId="244674129_tp_box_2" providerId="OAuth2" clId="{8F650CBC-4554-4E95-A266-92A7E8ACF9AA}" dt="2026-10-13T21:40:40.308" v="527" actId="1076"/>
          <ac:picMkLst>
            <pc:docMk/>
            <pc:sldMk cId="3498917184" sldId="581"/>
            <ac:picMk id="17" creationId="{9F216339-2DE8-F07B-F5FA-F216F6FC8D15}"/>
          </ac:picMkLst>
        </pc:picChg>
        <pc:picChg chg="mod">
          <ac:chgData name="Savanna Carson" userId="244674129_tp_box_2" providerId="OAuth2" clId="{8F650CBC-4554-4E95-A266-92A7E8ACF9AA}" dt="2026-10-13T21:40:43.703" v="528" actId="1076"/>
          <ac:picMkLst>
            <pc:docMk/>
            <pc:sldMk cId="3498917184" sldId="581"/>
            <ac:picMk id="18" creationId="{1ED7F619-6B8C-B164-39D2-AE886A5CF26B}"/>
          </ac:picMkLst>
        </pc:picChg>
      </pc:sldChg>
      <pc:sldChg chg="modSp add mod modAnim">
        <pc:chgData name="Savanna Carson" userId="244674129_tp_box_2" providerId="OAuth2" clId="{8F650CBC-4554-4E95-A266-92A7E8ACF9AA}" dt="2026-10-14T19:34:43.779" v="727"/>
        <pc:sldMkLst>
          <pc:docMk/>
          <pc:sldMk cId="106915078" sldId="584"/>
        </pc:sldMkLst>
        <pc:spChg chg="mod">
          <ac:chgData name="Savanna Carson" userId="244674129_tp_box_2" providerId="OAuth2" clId="{8F650CBC-4554-4E95-A266-92A7E8ACF9AA}" dt="2026-10-13T22:20:12.896" v="648" actId="14100"/>
          <ac:spMkLst>
            <pc:docMk/>
            <pc:sldMk cId="106915078" sldId="584"/>
            <ac:spMk id="2" creationId="{3C319475-05AA-7599-1070-35073ED7BB11}"/>
          </ac:spMkLst>
        </pc:spChg>
        <pc:spChg chg="mod">
          <ac:chgData name="Savanna Carson" userId="244674129_tp_box_2" providerId="OAuth2" clId="{8F650CBC-4554-4E95-A266-92A7E8ACF9AA}" dt="2026-10-13T22:16:18.122" v="598" actId="1076"/>
          <ac:spMkLst>
            <pc:docMk/>
            <pc:sldMk cId="106915078" sldId="584"/>
            <ac:spMk id="4" creationId="{ABF57BCB-A503-3BEE-51FF-C8753825D125}"/>
          </ac:spMkLst>
        </pc:spChg>
        <pc:spChg chg="mod">
          <ac:chgData name="Savanna Carson" userId="244674129_tp_box_2" providerId="OAuth2" clId="{8F650CBC-4554-4E95-A266-92A7E8ACF9AA}" dt="2026-10-13T22:16:23.159" v="599" actId="14100"/>
          <ac:spMkLst>
            <pc:docMk/>
            <pc:sldMk cId="106915078" sldId="584"/>
            <ac:spMk id="25" creationId="{7CE9F603-65FF-E0CF-D042-8FFBCF73EC03}"/>
          </ac:spMkLst>
        </pc:spChg>
        <pc:spChg chg="mod">
          <ac:chgData name="Savanna Carson" userId="244674129_tp_box_2" providerId="OAuth2" clId="{8F650CBC-4554-4E95-A266-92A7E8ACF9AA}" dt="2026-10-13T22:18:08.994" v="624" actId="1076"/>
          <ac:spMkLst>
            <pc:docMk/>
            <pc:sldMk cId="106915078" sldId="584"/>
            <ac:spMk id="27" creationId="{E1065125-4B77-64D1-7FBA-9386A1C1A92B}"/>
          </ac:spMkLst>
        </pc:spChg>
        <pc:spChg chg="mod">
          <ac:chgData name="Savanna Carson" userId="244674129_tp_box_2" providerId="OAuth2" clId="{8F650CBC-4554-4E95-A266-92A7E8ACF9AA}" dt="2026-10-13T22:20:29.092" v="651" actId="14100"/>
          <ac:spMkLst>
            <pc:docMk/>
            <pc:sldMk cId="106915078" sldId="584"/>
            <ac:spMk id="32" creationId="{3668DEF2-EA8B-178F-6895-A32367CDAA0F}"/>
          </ac:spMkLst>
        </pc:spChg>
        <pc:spChg chg="mod">
          <ac:chgData name="Savanna Carson" userId="244674129_tp_box_2" providerId="OAuth2" clId="{8F650CBC-4554-4E95-A266-92A7E8ACF9AA}" dt="2026-10-13T22:20:02.575" v="645" actId="14100"/>
          <ac:spMkLst>
            <pc:docMk/>
            <pc:sldMk cId="106915078" sldId="584"/>
            <ac:spMk id="34" creationId="{F8147675-C113-6113-7CBA-8908DD5947A0}"/>
          </ac:spMkLst>
        </pc:spChg>
        <pc:spChg chg="mod">
          <ac:chgData name="Savanna Carson" userId="244674129_tp_box_2" providerId="OAuth2" clId="{8F650CBC-4554-4E95-A266-92A7E8ACF9AA}" dt="2026-10-13T21:51:54.969" v="575" actId="122"/>
          <ac:spMkLst>
            <pc:docMk/>
            <pc:sldMk cId="106915078" sldId="584"/>
            <ac:spMk id="1025" creationId="{274337C3-2C41-7159-A378-4C9830D30ADE}"/>
          </ac:spMkLst>
        </pc:spChg>
        <pc:graphicFrameChg chg="mod modGraphic">
          <ac:chgData name="Savanna Carson" userId="244674129_tp_box_2" providerId="OAuth2" clId="{8F650CBC-4554-4E95-A266-92A7E8ACF9AA}" dt="2026-10-13T22:19:06.327" v="633" actId="14734"/>
          <ac:graphicFrameMkLst>
            <pc:docMk/>
            <pc:sldMk cId="106915078" sldId="584"/>
            <ac:graphicFrameMk id="23" creationId="{DB56C60E-4EA7-2F46-EFB6-7C0D182716C6}"/>
          </ac:graphicFrameMkLst>
        </pc:graphicFrameChg>
        <pc:picChg chg="mod">
          <ac:chgData name="Savanna Carson" userId="244674129_tp_box_2" providerId="OAuth2" clId="{8F650CBC-4554-4E95-A266-92A7E8ACF9AA}" dt="2026-10-13T22:19:33.184" v="638" actId="1076"/>
          <ac:picMkLst>
            <pc:docMk/>
            <pc:sldMk cId="106915078" sldId="584"/>
            <ac:picMk id="26" creationId="{7C022361-6059-7ED0-77E1-C47DCA4F710B}"/>
          </ac:picMkLst>
        </pc:picChg>
        <pc:picChg chg="mod">
          <ac:chgData name="Savanna Carson" userId="244674129_tp_box_2" providerId="OAuth2" clId="{8F650CBC-4554-4E95-A266-92A7E8ACF9AA}" dt="2026-10-13T22:19:38.482" v="639" actId="1076"/>
          <ac:picMkLst>
            <pc:docMk/>
            <pc:sldMk cId="106915078" sldId="584"/>
            <ac:picMk id="30" creationId="{2D5BAC21-4493-9F13-A045-F417297E363E}"/>
          </ac:picMkLst>
        </pc:picChg>
        <pc:picChg chg="mod">
          <ac:chgData name="Savanna Carson" userId="244674129_tp_box_2" providerId="OAuth2" clId="{8F650CBC-4554-4E95-A266-92A7E8ACF9AA}" dt="2026-10-13T22:19:51.353" v="642" actId="1076"/>
          <ac:picMkLst>
            <pc:docMk/>
            <pc:sldMk cId="106915078" sldId="584"/>
            <ac:picMk id="1026" creationId="{92B09047-6F07-9587-8DAC-F0BEB3897571}"/>
          </ac:picMkLst>
        </pc:picChg>
        <pc:cxnChg chg="mod">
          <ac:chgData name="Savanna Carson" userId="244674129_tp_box_2" providerId="OAuth2" clId="{8F650CBC-4554-4E95-A266-92A7E8ACF9AA}" dt="2026-10-13T22:16:57.574" v="609" actId="1076"/>
          <ac:cxnSpMkLst>
            <pc:docMk/>
            <pc:sldMk cId="106915078" sldId="584"/>
            <ac:cxnSpMk id="41" creationId="{F3D02E3A-FDA8-D8E9-6F14-747F35B2F6DD}"/>
          </ac:cxnSpMkLst>
        </pc:cxnChg>
      </pc:sldChg>
      <pc:sldChg chg="modSp add mod setBg modShow">
        <pc:chgData name="Savanna Carson" userId="244674129_tp_box_2" providerId="OAuth2" clId="{8F650CBC-4554-4E95-A266-92A7E8ACF9AA}" dt="2026-10-19T21:51:31.598" v="2751" actId="14100"/>
        <pc:sldMkLst>
          <pc:docMk/>
          <pc:sldMk cId="3952554765" sldId="585"/>
        </pc:sldMkLst>
        <pc:spChg chg="mod">
          <ac:chgData name="Savanna Carson" userId="244674129_tp_box_2" providerId="OAuth2" clId="{8F650CBC-4554-4E95-A266-92A7E8ACF9AA}" dt="2026-10-19T21:51:10.224" v="2748" actId="20577"/>
          <ac:spMkLst>
            <pc:docMk/>
            <pc:sldMk cId="3952554765" sldId="585"/>
            <ac:spMk id="2" creationId="{3BA01740-C6E6-2479-6F1E-832157F61B8A}"/>
          </ac:spMkLst>
        </pc:spChg>
        <pc:spChg chg="mod">
          <ac:chgData name="Savanna Carson" userId="244674129_tp_box_2" providerId="OAuth2" clId="{8F650CBC-4554-4E95-A266-92A7E8ACF9AA}" dt="2026-10-19T21:51:21.064" v="2749" actId="14100"/>
          <ac:spMkLst>
            <pc:docMk/>
            <pc:sldMk cId="3952554765" sldId="585"/>
            <ac:spMk id="7" creationId="{3142BCDF-6774-D74E-7F67-31E2893BF7BA}"/>
          </ac:spMkLst>
        </pc:spChg>
        <pc:spChg chg="mod">
          <ac:chgData name="Savanna Carson" userId="244674129_tp_box_2" providerId="OAuth2" clId="{8F650CBC-4554-4E95-A266-92A7E8ACF9AA}" dt="2026-10-19T21:51:21.064" v="2749" actId="14100"/>
          <ac:spMkLst>
            <pc:docMk/>
            <pc:sldMk cId="3952554765" sldId="585"/>
            <ac:spMk id="8" creationId="{6226F2AE-6C2C-659F-84AE-ED5E1D122ECA}"/>
          </ac:spMkLst>
        </pc:spChg>
        <pc:spChg chg="mod">
          <ac:chgData name="Savanna Carson" userId="244674129_tp_box_2" providerId="OAuth2" clId="{8F650CBC-4554-4E95-A266-92A7E8ACF9AA}" dt="2026-10-19T21:51:21.064" v="2749" actId="14100"/>
          <ac:spMkLst>
            <pc:docMk/>
            <pc:sldMk cId="3952554765" sldId="585"/>
            <ac:spMk id="9" creationId="{C21714AC-3289-BDE9-DE43-B288BADB9D4A}"/>
          </ac:spMkLst>
        </pc:spChg>
        <pc:spChg chg="mod">
          <ac:chgData name="Savanna Carson" userId="244674129_tp_box_2" providerId="OAuth2" clId="{8F650CBC-4554-4E95-A266-92A7E8ACF9AA}" dt="2026-10-19T21:01:39.945" v="2728" actId="14100"/>
          <ac:spMkLst>
            <pc:docMk/>
            <pc:sldMk cId="3952554765" sldId="585"/>
            <ac:spMk id="19" creationId="{832CC62D-2D7F-C059-0B0D-CFAFE953FCBB}"/>
          </ac:spMkLst>
        </pc:spChg>
        <pc:spChg chg="mod">
          <ac:chgData name="Savanna Carson" userId="244674129_tp_box_2" providerId="OAuth2" clId="{8F650CBC-4554-4E95-A266-92A7E8ACF9AA}" dt="2026-10-19T21:00:11.127" v="2625" actId="14100"/>
          <ac:spMkLst>
            <pc:docMk/>
            <pc:sldMk cId="3952554765" sldId="585"/>
            <ac:spMk id="20" creationId="{6A70EA2B-2938-8A7E-383C-105F39CA4120}"/>
          </ac:spMkLst>
        </pc:spChg>
        <pc:spChg chg="mod">
          <ac:chgData name="Savanna Carson" userId="244674129_tp_box_2" providerId="OAuth2" clId="{8F650CBC-4554-4E95-A266-92A7E8ACF9AA}" dt="2026-10-19T20:59:23.222" v="2613" actId="14100"/>
          <ac:spMkLst>
            <pc:docMk/>
            <pc:sldMk cId="3952554765" sldId="585"/>
            <ac:spMk id="1025" creationId="{C56B34C4-439A-433C-27B8-D42D216AB9AD}"/>
          </ac:spMkLst>
        </pc:spChg>
        <pc:grpChg chg="mod">
          <ac:chgData name="Savanna Carson" userId="244674129_tp_box_2" providerId="OAuth2" clId="{8F650CBC-4554-4E95-A266-92A7E8ACF9AA}" dt="2026-10-19T21:51:21.064" v="2749" actId="14100"/>
          <ac:grpSpMkLst>
            <pc:docMk/>
            <pc:sldMk cId="3952554765" sldId="585"/>
            <ac:grpSpMk id="12" creationId="{6D6E10A8-E63B-F128-2EF1-C4C00A45B2BA}"/>
          </ac:grpSpMkLst>
        </pc:grpChg>
        <pc:picChg chg="mod">
          <ac:chgData name="Savanna Carson" userId="244674129_tp_box_2" providerId="OAuth2" clId="{8F650CBC-4554-4E95-A266-92A7E8ACF9AA}" dt="2026-10-19T21:51:21.064" v="2749" actId="14100"/>
          <ac:picMkLst>
            <pc:docMk/>
            <pc:sldMk cId="3952554765" sldId="585"/>
            <ac:picMk id="3" creationId="{9267EDF7-2A07-4D6A-DBDD-935D15759765}"/>
          </ac:picMkLst>
        </pc:picChg>
        <pc:picChg chg="mod">
          <ac:chgData name="Savanna Carson" userId="244674129_tp_box_2" providerId="OAuth2" clId="{8F650CBC-4554-4E95-A266-92A7E8ACF9AA}" dt="2026-10-19T21:00:28.611" v="2630"/>
          <ac:picMkLst>
            <pc:docMk/>
            <pc:sldMk cId="3952554765" sldId="585"/>
            <ac:picMk id="5" creationId="{EDA9441F-272E-7ED3-C805-14E51E34DBC3}"/>
          </ac:picMkLst>
        </pc:picChg>
        <pc:picChg chg="mod">
          <ac:chgData name="Savanna Carson" userId="244674129_tp_box_2" providerId="OAuth2" clId="{8F650CBC-4554-4E95-A266-92A7E8ACF9AA}" dt="2026-10-19T21:02:50.037" v="2742" actId="14100"/>
          <ac:picMkLst>
            <pc:docMk/>
            <pc:sldMk cId="3952554765" sldId="585"/>
            <ac:picMk id="6" creationId="{B6B1E0D7-F20C-9654-F707-D5FD7E827E82}"/>
          </ac:picMkLst>
        </pc:picChg>
        <pc:cxnChg chg="mod">
          <ac:chgData name="Savanna Carson" userId="244674129_tp_box_2" providerId="OAuth2" clId="{8F650CBC-4554-4E95-A266-92A7E8ACF9AA}" dt="2026-10-19T21:51:31.598" v="2751" actId="14100"/>
          <ac:cxnSpMkLst>
            <pc:docMk/>
            <pc:sldMk cId="3952554765" sldId="585"/>
            <ac:cxnSpMk id="11" creationId="{00049ED1-9727-88B8-1AEC-FC164E3414F3}"/>
          </ac:cxnSpMkLst>
        </pc:cxnChg>
      </pc:sldChg>
      <pc:sldChg chg="addSp modSp add del mod ord modAnim modNotesTx">
        <pc:chgData name="Savanna Carson" userId="244674129_tp_box_2" providerId="OAuth2" clId="{8F650CBC-4554-4E95-A266-92A7E8ACF9AA}" dt="2026-10-14T21:26:39.797" v="1677"/>
        <pc:sldMkLst>
          <pc:docMk/>
          <pc:sldMk cId="2870073950" sldId="586"/>
        </pc:sldMkLst>
        <pc:spChg chg="mod">
          <ac:chgData name="Savanna Carson" userId="244674129_tp_box_2" providerId="OAuth2" clId="{8F650CBC-4554-4E95-A266-92A7E8ACF9AA}" dt="2026-10-14T19:47:15.060" v="1286" actId="14100"/>
          <ac:spMkLst>
            <pc:docMk/>
            <pc:sldMk cId="2870073950" sldId="586"/>
            <ac:spMk id="2" creationId="{29FF68B7-BA71-FCAE-E837-5E7E85C12BF8}"/>
          </ac:spMkLst>
        </pc:spChg>
        <pc:spChg chg="mod">
          <ac:chgData name="Savanna Carson" userId="244674129_tp_box_2" providerId="OAuth2" clId="{8F650CBC-4554-4E95-A266-92A7E8ACF9AA}" dt="2026-10-14T21:09:40.424" v="1632" actId="14100"/>
          <ac:spMkLst>
            <pc:docMk/>
            <pc:sldMk cId="2870073950" sldId="586"/>
            <ac:spMk id="3" creationId="{54A0452F-7054-1003-EF18-9AF756119E4F}"/>
          </ac:spMkLst>
        </pc:spChg>
        <pc:spChg chg="mod">
          <ac:chgData name="Savanna Carson" userId="244674129_tp_box_2" providerId="OAuth2" clId="{8F650CBC-4554-4E95-A266-92A7E8ACF9AA}" dt="2026-10-14T19:47:36.538" v="1291" actId="14100"/>
          <ac:spMkLst>
            <pc:docMk/>
            <pc:sldMk cId="2870073950" sldId="586"/>
            <ac:spMk id="9" creationId="{412083D0-A0D6-F488-7415-5C3E7B871EE9}"/>
          </ac:spMkLst>
        </pc:spChg>
        <pc:spChg chg="mod">
          <ac:chgData name="Savanna Carson" userId="244674129_tp_box_2" providerId="OAuth2" clId="{8F650CBC-4554-4E95-A266-92A7E8ACF9AA}" dt="2026-10-14T19:47:39.389" v="1292" actId="1076"/>
          <ac:spMkLst>
            <pc:docMk/>
            <pc:sldMk cId="2870073950" sldId="586"/>
            <ac:spMk id="10" creationId="{CF83B906-DE3C-6894-7F7A-195F9A1DDD0F}"/>
          </ac:spMkLst>
        </pc:spChg>
        <pc:picChg chg="mod">
          <ac:chgData name="Savanna Carson" userId="244674129_tp_box_2" providerId="OAuth2" clId="{8F650CBC-4554-4E95-A266-92A7E8ACF9AA}" dt="2026-10-14T19:47:09.087" v="1285" actId="1076"/>
          <ac:picMkLst>
            <pc:docMk/>
            <pc:sldMk cId="2870073950" sldId="586"/>
            <ac:picMk id="6" creationId="{1A063F88-232B-17E9-B2DE-6A3877436250}"/>
          </ac:picMkLst>
        </pc:picChg>
        <pc:picChg chg="add mod">
          <ac:chgData name="Savanna Carson" userId="244674129_tp_box_2" providerId="OAuth2" clId="{8F650CBC-4554-4E95-A266-92A7E8ACF9AA}" dt="2026-10-14T19:47:53.885" v="1295" actId="1076"/>
          <ac:picMkLst>
            <pc:docMk/>
            <pc:sldMk cId="2870073950" sldId="586"/>
            <ac:picMk id="7" creationId="{63C0DF53-5B32-0817-BC99-D0214AE5EA8D}"/>
          </ac:picMkLst>
        </pc:picChg>
      </pc:sldChg>
      <pc:sldChg chg="addSp delSp modSp add mod">
        <pc:chgData name="Savanna Carson" userId="244674129_tp_box_2" providerId="OAuth2" clId="{8F650CBC-4554-4E95-A266-92A7E8ACF9AA}" dt="2026-10-12T20:33:19.936" v="402" actId="1076"/>
        <pc:sldMkLst>
          <pc:docMk/>
          <pc:sldMk cId="3463627325" sldId="589"/>
        </pc:sldMkLst>
        <pc:spChg chg="mod">
          <ac:chgData name="Savanna Carson" userId="244674129_tp_box_2" providerId="OAuth2" clId="{8F650CBC-4554-4E95-A266-92A7E8ACF9AA}" dt="2026-10-12T20:31:39.627" v="382" actId="255"/>
          <ac:spMkLst>
            <pc:docMk/>
            <pc:sldMk cId="3463627325" sldId="589"/>
            <ac:spMk id="2" creationId="{EF9144AC-7395-DC76-F010-1AC169DA021B}"/>
          </ac:spMkLst>
        </pc:spChg>
        <pc:spChg chg="mod">
          <ac:chgData name="Savanna Carson" userId="244674129_tp_box_2" providerId="OAuth2" clId="{8F650CBC-4554-4E95-A266-92A7E8ACF9AA}" dt="2026-10-12T20:33:13.191" v="401" actId="403"/>
          <ac:spMkLst>
            <pc:docMk/>
            <pc:sldMk cId="3463627325" sldId="589"/>
            <ac:spMk id="4" creationId="{C8B27425-9111-B672-C71E-EA9DD9230BE5}"/>
          </ac:spMkLst>
        </pc:spChg>
        <pc:spChg chg="mod">
          <ac:chgData name="Savanna Carson" userId="244674129_tp_box_2" providerId="OAuth2" clId="{8F650CBC-4554-4E95-A266-92A7E8ACF9AA}" dt="2026-10-12T20:33:07.550" v="399" actId="14100"/>
          <ac:spMkLst>
            <pc:docMk/>
            <pc:sldMk cId="3463627325" sldId="589"/>
            <ac:spMk id="6" creationId="{09A7C999-7650-1902-5B36-783EF1615CA2}"/>
          </ac:spMkLst>
        </pc:spChg>
        <pc:spChg chg="mod">
          <ac:chgData name="Savanna Carson" userId="244674129_tp_box_2" providerId="OAuth2" clId="{8F650CBC-4554-4E95-A266-92A7E8ACF9AA}" dt="2026-10-12T20:31:17.276" v="376" actId="403"/>
          <ac:spMkLst>
            <pc:docMk/>
            <pc:sldMk cId="3463627325" sldId="589"/>
            <ac:spMk id="8" creationId="{E59A44BB-A434-4CE2-D2D9-923286C2373B}"/>
          </ac:spMkLst>
        </pc:spChg>
        <pc:spChg chg="mod">
          <ac:chgData name="Savanna Carson" userId="244674129_tp_box_2" providerId="OAuth2" clId="{8F650CBC-4554-4E95-A266-92A7E8ACF9AA}" dt="2026-10-12T20:31:07.926" v="375" actId="14100"/>
          <ac:spMkLst>
            <pc:docMk/>
            <pc:sldMk cId="3463627325" sldId="589"/>
            <ac:spMk id="21" creationId="{E54E201E-103F-804C-A62F-5588C0A91F44}"/>
          </ac:spMkLst>
        </pc:spChg>
        <pc:spChg chg="mod">
          <ac:chgData name="Savanna Carson" userId="244674129_tp_box_2" providerId="OAuth2" clId="{8F650CBC-4554-4E95-A266-92A7E8ACF9AA}" dt="2026-10-12T20:30:53.331" v="367" actId="14100"/>
          <ac:spMkLst>
            <pc:docMk/>
            <pc:sldMk cId="3463627325" sldId="589"/>
            <ac:spMk id="23" creationId="{5FE02DA9-B3BE-B454-68F3-AA2ADF9F89CB}"/>
          </ac:spMkLst>
        </pc:spChg>
        <pc:spChg chg="mod">
          <ac:chgData name="Savanna Carson" userId="244674129_tp_box_2" providerId="OAuth2" clId="{8F650CBC-4554-4E95-A266-92A7E8ACF9AA}" dt="2026-10-12T20:30:53.331" v="367" actId="14100"/>
          <ac:spMkLst>
            <pc:docMk/>
            <pc:sldMk cId="3463627325" sldId="589"/>
            <ac:spMk id="24" creationId="{9B8E4294-5898-5EBB-CE77-C6392F2C6D73}"/>
          </ac:spMkLst>
        </pc:spChg>
        <pc:spChg chg="mod">
          <ac:chgData name="Savanna Carson" userId="244674129_tp_box_2" providerId="OAuth2" clId="{8F650CBC-4554-4E95-A266-92A7E8ACF9AA}" dt="2026-10-12T20:31:21.581" v="377" actId="403"/>
          <ac:spMkLst>
            <pc:docMk/>
            <pc:sldMk cId="3463627325" sldId="589"/>
            <ac:spMk id="27" creationId="{C315C797-7766-0BC9-CC87-26425C078FBB}"/>
          </ac:spMkLst>
        </pc:spChg>
        <pc:spChg chg="mod">
          <ac:chgData name="Savanna Carson" userId="244674129_tp_box_2" providerId="OAuth2" clId="{8F650CBC-4554-4E95-A266-92A7E8ACF9AA}" dt="2026-10-12T20:30:10.707" v="355" actId="20577"/>
          <ac:spMkLst>
            <pc:docMk/>
            <pc:sldMk cId="3463627325" sldId="589"/>
            <ac:spMk id="1025" creationId="{C256A264-AC41-5363-09FF-EA1A144F04E8}"/>
          </ac:spMkLst>
        </pc:spChg>
        <pc:grpChg chg="add mod">
          <ac:chgData name="Savanna Carson" userId="244674129_tp_box_2" providerId="OAuth2" clId="{8F650CBC-4554-4E95-A266-92A7E8ACF9AA}" dt="2026-10-12T20:30:53.331" v="367" actId="14100"/>
          <ac:grpSpMkLst>
            <pc:docMk/>
            <pc:sldMk cId="3463627325" sldId="589"/>
            <ac:grpSpMk id="3" creationId="{3E61D257-8CC1-3303-57DE-774871AD61B0}"/>
          </ac:grpSpMkLst>
        </pc:grpChg>
        <pc:graphicFrameChg chg="mod modGraphic">
          <ac:chgData name="Savanna Carson" userId="244674129_tp_box_2" providerId="OAuth2" clId="{8F650CBC-4554-4E95-A266-92A7E8ACF9AA}" dt="2026-10-12T20:33:19.936" v="402" actId="1076"/>
          <ac:graphicFrameMkLst>
            <pc:docMk/>
            <pc:sldMk cId="3463627325" sldId="589"/>
            <ac:graphicFrameMk id="25" creationId="{E9C4F425-55CC-24A1-E84D-EA89D29E18B7}"/>
          </ac:graphicFrameMkLst>
        </pc:graphicFrameChg>
        <pc:picChg chg="mod">
          <ac:chgData name="Savanna Carson" userId="244674129_tp_box_2" providerId="OAuth2" clId="{8F650CBC-4554-4E95-A266-92A7E8ACF9AA}" dt="2026-10-12T20:30:53.331" v="367" actId="14100"/>
          <ac:picMkLst>
            <pc:docMk/>
            <pc:sldMk cId="3463627325" sldId="589"/>
            <ac:picMk id="22" creationId="{1993CE26-7DE2-4DDD-3773-CD7B7FD19FDA}"/>
          </ac:picMkLst>
        </pc:picChg>
        <pc:picChg chg="mod">
          <ac:chgData name="Savanna Carson" userId="244674129_tp_box_2" providerId="OAuth2" clId="{8F650CBC-4554-4E95-A266-92A7E8ACF9AA}" dt="2026-10-12T20:30:53.331" v="367" actId="14100"/>
          <ac:picMkLst>
            <pc:docMk/>
            <pc:sldMk cId="3463627325" sldId="589"/>
            <ac:picMk id="1026" creationId="{546549CB-0DD1-2500-2564-03C7C3362B6F}"/>
          </ac:picMkLst>
        </pc:picChg>
        <pc:picChg chg="mod">
          <ac:chgData name="Savanna Carson" userId="244674129_tp_box_2" providerId="OAuth2" clId="{8F650CBC-4554-4E95-A266-92A7E8ACF9AA}" dt="2026-10-12T20:30:53.331" v="367" actId="14100"/>
          <ac:picMkLst>
            <pc:docMk/>
            <pc:sldMk cId="3463627325" sldId="589"/>
            <ac:picMk id="1027" creationId="{1A4F3D3D-1F53-0137-476C-723B7443439E}"/>
          </ac:picMkLst>
        </pc:picChg>
        <pc:cxnChg chg="mod">
          <ac:chgData name="Savanna Carson" userId="244674129_tp_box_2" providerId="OAuth2" clId="{8F650CBC-4554-4E95-A266-92A7E8ACF9AA}" dt="2026-10-12T20:30:53.331" v="367" actId="14100"/>
          <ac:cxnSpMkLst>
            <pc:docMk/>
            <pc:sldMk cId="3463627325" sldId="589"/>
            <ac:cxnSpMk id="12" creationId="{CD35C4E0-717A-5A46-4835-433048D30218}"/>
          </ac:cxnSpMkLst>
        </pc:cxnChg>
      </pc:sldChg>
      <pc:sldChg chg="modSp add mod ord">
        <pc:chgData name="Savanna Carson" userId="244674129_tp_box_2" providerId="OAuth2" clId="{8F650CBC-4554-4E95-A266-92A7E8ACF9AA}" dt="2026-10-14T21:26:47.501" v="1679"/>
        <pc:sldMkLst>
          <pc:docMk/>
          <pc:sldMk cId="3858464846" sldId="619"/>
        </pc:sldMkLst>
        <pc:spChg chg="mod">
          <ac:chgData name="Savanna Carson" userId="244674129_tp_box_2" providerId="OAuth2" clId="{8F650CBC-4554-4E95-A266-92A7E8ACF9AA}" dt="2026-10-14T20:03:59.621" v="1501" actId="14100"/>
          <ac:spMkLst>
            <pc:docMk/>
            <pc:sldMk cId="3858464846" sldId="619"/>
            <ac:spMk id="2" creationId="{F5481BC8-F95B-F9D1-830C-5D425329F151}"/>
          </ac:spMkLst>
        </pc:spChg>
        <pc:spChg chg="mod">
          <ac:chgData name="Savanna Carson" userId="244674129_tp_box_2" providerId="OAuth2" clId="{8F650CBC-4554-4E95-A266-92A7E8ACF9AA}" dt="2026-10-14T21:06:25.300" v="1534" actId="20577"/>
          <ac:spMkLst>
            <pc:docMk/>
            <pc:sldMk cId="3858464846" sldId="619"/>
            <ac:spMk id="3" creationId="{CA08DA6D-4422-7231-C672-A021C86DF5DF}"/>
          </ac:spMkLst>
        </pc:spChg>
        <pc:picChg chg="mod">
          <ac:chgData name="Savanna Carson" userId="244674129_tp_box_2" providerId="OAuth2" clId="{8F650CBC-4554-4E95-A266-92A7E8ACF9AA}" dt="2026-10-14T21:01:12.051" v="1512" actId="1076"/>
          <ac:picMkLst>
            <pc:docMk/>
            <pc:sldMk cId="3858464846" sldId="619"/>
            <ac:picMk id="6" creationId="{283BB7E0-3BCC-C213-7848-F0D77955E8B6}"/>
          </ac:picMkLst>
        </pc:picChg>
        <pc:picChg chg="mod">
          <ac:chgData name="Savanna Carson" userId="244674129_tp_box_2" providerId="OAuth2" clId="{8F650CBC-4554-4E95-A266-92A7E8ACF9AA}" dt="2026-10-14T21:01:13.412" v="1513" actId="1076"/>
          <ac:picMkLst>
            <pc:docMk/>
            <pc:sldMk cId="3858464846" sldId="619"/>
            <ac:picMk id="8" creationId="{30CC8DCD-B0FD-C2FF-F1B8-C923F7E80CD6}"/>
          </ac:picMkLst>
        </pc:picChg>
        <pc:picChg chg="mod">
          <ac:chgData name="Savanna Carson" userId="244674129_tp_box_2" providerId="OAuth2" clId="{8F650CBC-4554-4E95-A266-92A7E8ACF9AA}" dt="2026-10-14T21:01:16.285" v="1514" actId="1076"/>
          <ac:picMkLst>
            <pc:docMk/>
            <pc:sldMk cId="3858464846" sldId="619"/>
            <ac:picMk id="10" creationId="{F15FAE75-FAAB-9F1B-F3AF-0192C4B568B8}"/>
          </ac:picMkLst>
        </pc:picChg>
        <pc:picChg chg="mod">
          <ac:chgData name="Savanna Carson" userId="244674129_tp_box_2" providerId="OAuth2" clId="{8F650CBC-4554-4E95-A266-92A7E8ACF9AA}" dt="2026-10-14T21:01:18.774" v="1515" actId="1076"/>
          <ac:picMkLst>
            <pc:docMk/>
            <pc:sldMk cId="3858464846" sldId="619"/>
            <ac:picMk id="12" creationId="{A8714775-CB04-CFB7-1D88-D15A21F40109}"/>
          </ac:picMkLst>
        </pc:picChg>
        <pc:picChg chg="mod">
          <ac:chgData name="Savanna Carson" userId="244674129_tp_box_2" providerId="OAuth2" clId="{8F650CBC-4554-4E95-A266-92A7E8ACF9AA}" dt="2026-10-14T21:01:03.646" v="1509" actId="1076"/>
          <ac:picMkLst>
            <pc:docMk/>
            <pc:sldMk cId="3858464846" sldId="619"/>
            <ac:picMk id="14" creationId="{DF0DCB3B-6C2B-1AE4-F9E2-AAC6D1CD0347}"/>
          </ac:picMkLst>
        </pc:picChg>
      </pc:sldChg>
      <pc:sldChg chg="modSp add mod ord">
        <pc:chgData name="Savanna Carson" userId="244674129_tp_box_2" providerId="OAuth2" clId="{8F650CBC-4554-4E95-A266-92A7E8ACF9AA}" dt="2026-10-14T21:16:38.014" v="1638"/>
        <pc:sldMkLst>
          <pc:docMk/>
          <pc:sldMk cId="3593952102" sldId="631"/>
        </pc:sldMkLst>
        <pc:spChg chg="mod">
          <ac:chgData name="Savanna Carson" userId="244674129_tp_box_2" providerId="OAuth2" clId="{8F650CBC-4554-4E95-A266-92A7E8ACF9AA}" dt="2026-10-14T19:44:19.452" v="1075" actId="207"/>
          <ac:spMkLst>
            <pc:docMk/>
            <pc:sldMk cId="3593952102" sldId="631"/>
            <ac:spMk id="2" creationId="{7B6E317A-777B-4829-D6C7-42CF87BC318C}"/>
          </ac:spMkLst>
        </pc:spChg>
        <pc:spChg chg="mod">
          <ac:chgData name="Savanna Carson" userId="244674129_tp_box_2" providerId="OAuth2" clId="{8F650CBC-4554-4E95-A266-92A7E8ACF9AA}" dt="2026-10-14T19:45:23.420" v="1262" actId="20577"/>
          <ac:spMkLst>
            <pc:docMk/>
            <pc:sldMk cId="3593952102" sldId="631"/>
            <ac:spMk id="3" creationId="{B9EC0A03-CE1A-F93A-6D92-070FB7650175}"/>
          </ac:spMkLst>
        </pc:spChg>
      </pc:sldChg>
      <pc:sldChg chg="modSp add mod modNotesTx">
        <pc:chgData name="Savanna Carson" userId="244674129_tp_box_2" providerId="OAuth2" clId="{8F650CBC-4554-4E95-A266-92A7E8ACF9AA}" dt="2026-10-14T19:31:33.438" v="708" actId="1076"/>
        <pc:sldMkLst>
          <pc:docMk/>
          <pc:sldMk cId="4087841612" sldId="646"/>
        </pc:sldMkLst>
        <pc:spChg chg="mod">
          <ac:chgData name="Savanna Carson" userId="244674129_tp_box_2" providerId="OAuth2" clId="{8F650CBC-4554-4E95-A266-92A7E8ACF9AA}" dt="2026-10-14T19:31:33.438" v="708" actId="1076"/>
          <ac:spMkLst>
            <pc:docMk/>
            <pc:sldMk cId="4087841612" sldId="646"/>
            <ac:spMk id="3" creationId="{1C44C791-EB63-9BB8-A64E-54D31CFCD05A}"/>
          </ac:spMkLst>
        </pc:spChg>
        <pc:spChg chg="mod">
          <ac:chgData name="Savanna Carson" userId="244674129_tp_box_2" providerId="OAuth2" clId="{8F650CBC-4554-4E95-A266-92A7E8ACF9AA}" dt="2026-10-14T19:30:59.692" v="699" actId="14100"/>
          <ac:spMkLst>
            <pc:docMk/>
            <pc:sldMk cId="4087841612" sldId="646"/>
            <ac:spMk id="1025" creationId="{8908D300-A6E5-CE28-6D28-56029C948E62}"/>
          </ac:spMkLst>
        </pc:spChg>
        <pc:picChg chg="mod">
          <ac:chgData name="Savanna Carson" userId="244674129_tp_box_2" providerId="OAuth2" clId="{8F650CBC-4554-4E95-A266-92A7E8ACF9AA}" dt="2026-10-14T19:31:23.984" v="705" actId="1076"/>
          <ac:picMkLst>
            <pc:docMk/>
            <pc:sldMk cId="4087841612" sldId="646"/>
            <ac:picMk id="10" creationId="{BCC358FE-CD8D-F1B3-0266-BCA7EF1ABF65}"/>
          </ac:picMkLst>
        </pc:picChg>
        <pc:picChg chg="mod">
          <ac:chgData name="Savanna Carson" userId="244674129_tp_box_2" providerId="OAuth2" clId="{8F650CBC-4554-4E95-A266-92A7E8ACF9AA}" dt="2026-10-14T19:31:27.965" v="706" actId="1076"/>
          <ac:picMkLst>
            <pc:docMk/>
            <pc:sldMk cId="4087841612" sldId="646"/>
            <ac:picMk id="11" creationId="{C2DC967D-19EC-3432-C9EF-1AD680797C2E}"/>
          </ac:picMkLst>
        </pc:picChg>
        <pc:picChg chg="mod">
          <ac:chgData name="Savanna Carson" userId="244674129_tp_box_2" providerId="OAuth2" clId="{8F650CBC-4554-4E95-A266-92A7E8ACF9AA}" dt="2026-10-14T19:31:22.095" v="704" actId="1076"/>
          <ac:picMkLst>
            <pc:docMk/>
            <pc:sldMk cId="4087841612" sldId="646"/>
            <ac:picMk id="12" creationId="{61182572-E7E0-469A-AE3C-7EC4C77487BB}"/>
          </ac:picMkLst>
        </pc:picChg>
      </pc:sldChg>
      <pc:sldChg chg="addSp modSp add mod modNotesTx">
        <pc:chgData name="Savanna Carson" userId="244674129_tp_box_2" providerId="OAuth2" clId="{8F650CBC-4554-4E95-A266-92A7E8ACF9AA}" dt="2026-10-21T19:46:08.561" v="3590" actId="20577"/>
        <pc:sldMkLst>
          <pc:docMk/>
          <pc:sldMk cId="3848977405" sldId="647"/>
        </pc:sldMkLst>
        <pc:spChg chg="mod">
          <ac:chgData name="Savanna Carson" userId="244674129_tp_box_2" providerId="OAuth2" clId="{8F650CBC-4554-4E95-A266-92A7E8ACF9AA}" dt="2026-10-14T19:58:50.294" v="1413"/>
          <ac:spMkLst>
            <pc:docMk/>
            <pc:sldMk cId="3848977405" sldId="647"/>
            <ac:spMk id="3" creationId="{089D7F87-DDB0-360F-1742-1CB638BA7F2A}"/>
          </ac:spMkLst>
        </pc:spChg>
        <pc:spChg chg="mod">
          <ac:chgData name="Savanna Carson" userId="244674129_tp_box_2" providerId="OAuth2" clId="{8F650CBC-4554-4E95-A266-92A7E8ACF9AA}" dt="2026-10-14T20:00:36.809" v="1474" actId="1076"/>
          <ac:spMkLst>
            <pc:docMk/>
            <pc:sldMk cId="3848977405" sldId="647"/>
            <ac:spMk id="8" creationId="{F4EB8B06-C487-1C70-2431-BB0A5EA189CD}"/>
          </ac:spMkLst>
        </pc:spChg>
        <pc:spChg chg="mod">
          <ac:chgData name="Savanna Carson" userId="244674129_tp_box_2" providerId="OAuth2" clId="{8F650CBC-4554-4E95-A266-92A7E8ACF9AA}" dt="2026-10-14T20:00:16.981" v="1471" actId="20577"/>
          <ac:spMkLst>
            <pc:docMk/>
            <pc:sldMk cId="3848977405" sldId="647"/>
            <ac:spMk id="9" creationId="{26E2CB56-79F4-F7CC-0AFA-16ED0C5E1BCC}"/>
          </ac:spMkLst>
        </pc:spChg>
        <pc:spChg chg="mod">
          <ac:chgData name="Savanna Carson" userId="244674129_tp_box_2" providerId="OAuth2" clId="{8F650CBC-4554-4E95-A266-92A7E8ACF9AA}" dt="2026-10-14T20:00:28.202" v="1473" actId="1076"/>
          <ac:spMkLst>
            <pc:docMk/>
            <pc:sldMk cId="3848977405" sldId="647"/>
            <ac:spMk id="13" creationId="{169995D2-1267-6A42-F836-A06EFB70B211}"/>
          </ac:spMkLst>
        </pc:spChg>
        <pc:spChg chg="mod">
          <ac:chgData name="Savanna Carson" userId="244674129_tp_box_2" providerId="OAuth2" clId="{8F650CBC-4554-4E95-A266-92A7E8ACF9AA}" dt="2026-10-14T20:00:36.809" v="1474" actId="1076"/>
          <ac:spMkLst>
            <pc:docMk/>
            <pc:sldMk cId="3848977405" sldId="647"/>
            <ac:spMk id="14" creationId="{54E3F95F-73CF-F387-62CF-15296283DB55}"/>
          </ac:spMkLst>
        </pc:spChg>
        <pc:grpChg chg="add mod">
          <ac:chgData name="Savanna Carson" userId="244674129_tp_box_2" providerId="OAuth2" clId="{8F650CBC-4554-4E95-A266-92A7E8ACF9AA}" dt="2026-10-14T20:00:22.367" v="1472" actId="1076"/>
          <ac:grpSpMkLst>
            <pc:docMk/>
            <pc:sldMk cId="3848977405" sldId="647"/>
            <ac:grpSpMk id="2" creationId="{1DC25C62-51AD-C151-9EDD-E7EF4A84EA67}"/>
          </ac:grpSpMkLst>
        </pc:grpChg>
        <pc:graphicFrameChg chg="mod modGraphic">
          <ac:chgData name="Savanna Carson" userId="244674129_tp_box_2" providerId="OAuth2" clId="{8F650CBC-4554-4E95-A266-92A7E8ACF9AA}" dt="2026-10-14T20:00:36.809" v="1474" actId="1076"/>
          <ac:graphicFrameMkLst>
            <pc:docMk/>
            <pc:sldMk cId="3848977405" sldId="647"/>
            <ac:graphicFrameMk id="7" creationId="{0CE62D8D-F435-AF97-7502-B2B0CAEB4170}"/>
          </ac:graphicFrameMkLst>
        </pc:graphicFrameChg>
        <pc:picChg chg="mod">
          <ac:chgData name="Savanna Carson" userId="244674129_tp_box_2" providerId="OAuth2" clId="{8F650CBC-4554-4E95-A266-92A7E8ACF9AA}" dt="2026-10-14T19:58:50.294" v="1413"/>
          <ac:picMkLst>
            <pc:docMk/>
            <pc:sldMk cId="3848977405" sldId="647"/>
            <ac:picMk id="5" creationId="{837798B8-2B2F-36BB-B1A7-009415023AE5}"/>
          </ac:picMkLst>
        </pc:picChg>
      </pc:sldChg>
      <pc:sldChg chg="modSp mod modNotesTx">
        <pc:chgData name="Savanna Carson" userId="244674129_tp_box_2" providerId="OAuth2" clId="{8F650CBC-4554-4E95-A266-92A7E8ACF9AA}" dt="2026-10-21T19:40:23.690" v="2859" actId="20577"/>
        <pc:sldMkLst>
          <pc:docMk/>
          <pc:sldMk cId="3866936325" sldId="650"/>
        </pc:sldMkLst>
        <pc:spChg chg="mod">
          <ac:chgData name="Savanna Carson" userId="244674129_tp_box_2" providerId="OAuth2" clId="{8F650CBC-4554-4E95-A266-92A7E8ACF9AA}" dt="2026-10-12T17:02:28.203" v="25" actId="14100"/>
          <ac:spMkLst>
            <pc:docMk/>
            <pc:sldMk cId="3866936325" sldId="650"/>
            <ac:spMk id="10" creationId="{7CD26C92-58A8-E7E6-F758-39F01B8E1FE6}"/>
          </ac:spMkLst>
        </pc:spChg>
        <pc:spChg chg="mod">
          <ac:chgData name="Savanna Carson" userId="244674129_tp_box_2" providerId="OAuth2" clId="{8F650CBC-4554-4E95-A266-92A7E8ACF9AA}" dt="2026-10-12T17:02:31.512" v="26" actId="1076"/>
          <ac:spMkLst>
            <pc:docMk/>
            <pc:sldMk cId="3866936325" sldId="650"/>
            <ac:spMk id="17" creationId="{62B9617A-3909-E8B6-EE0E-357968F93D9E}"/>
          </ac:spMkLst>
        </pc:spChg>
        <pc:spChg chg="mod">
          <ac:chgData name="Savanna Carson" userId="244674129_tp_box_2" providerId="OAuth2" clId="{8F650CBC-4554-4E95-A266-92A7E8ACF9AA}" dt="2026-10-12T17:02:42.019" v="29" actId="1076"/>
          <ac:spMkLst>
            <pc:docMk/>
            <pc:sldMk cId="3866936325" sldId="650"/>
            <ac:spMk id="21" creationId="{A5A3AE5D-BAF3-D1BA-E868-4CE4E4696A77}"/>
          </ac:spMkLst>
        </pc:spChg>
        <pc:graphicFrameChg chg="mod modGraphic">
          <ac:chgData name="Savanna Carson" userId="244674129_tp_box_2" providerId="OAuth2" clId="{8F650CBC-4554-4E95-A266-92A7E8ACF9AA}" dt="2026-10-12T17:03:11.422" v="35" actId="12"/>
          <ac:graphicFrameMkLst>
            <pc:docMk/>
            <pc:sldMk cId="3866936325" sldId="650"/>
            <ac:graphicFrameMk id="5" creationId="{8EDC80CD-7A0E-EB4F-4DC3-81B804E43DB1}"/>
          </ac:graphicFrameMkLst>
        </pc:graphicFrameChg>
        <pc:picChg chg="mod">
          <ac:chgData name="Savanna Carson" userId="244674129_tp_box_2" providerId="OAuth2" clId="{8F650CBC-4554-4E95-A266-92A7E8ACF9AA}" dt="2026-10-12T17:02:33.729" v="27" actId="1076"/>
          <ac:picMkLst>
            <pc:docMk/>
            <pc:sldMk cId="3866936325" sldId="650"/>
            <ac:picMk id="18" creationId="{CE69B914-86B8-5EB5-2DB2-5B07E0A1158C}"/>
          </ac:picMkLst>
        </pc:picChg>
      </pc:sldChg>
      <pc:sldChg chg="addSp delSp modSp mod">
        <pc:chgData name="Savanna Carson" userId="244674129_tp_box_2" providerId="OAuth2" clId="{8F650CBC-4554-4E95-A266-92A7E8ACF9AA}" dt="2026-10-21T19:28:55.628" v="2753"/>
        <pc:sldMkLst>
          <pc:docMk/>
          <pc:sldMk cId="1870063544" sldId="651"/>
        </pc:sldMkLst>
        <pc:spChg chg="mod">
          <ac:chgData name="Savanna Carson" userId="244674129_tp_box_2" providerId="OAuth2" clId="{8F650CBC-4554-4E95-A266-92A7E8ACF9AA}" dt="2026-10-14T21:35:19.858" v="1875" actId="20577"/>
          <ac:spMkLst>
            <pc:docMk/>
            <pc:sldMk cId="1870063544" sldId="651"/>
            <ac:spMk id="7" creationId="{A2122F88-19AD-4B66-9533-8BFBC5ECD29A}"/>
          </ac:spMkLst>
        </pc:spChg>
        <pc:grpChg chg="mod">
          <ac:chgData name="Savanna Carson" userId="244674129_tp_box_2" providerId="OAuth2" clId="{8F650CBC-4554-4E95-A266-92A7E8ACF9AA}" dt="2026-10-12T17:06:31.697" v="57" actId="1076"/>
          <ac:grpSpMkLst>
            <pc:docMk/>
            <pc:sldMk cId="1870063544" sldId="651"/>
            <ac:grpSpMk id="62" creationId="{823EEA90-FA54-70FD-84FB-FAE51F9C78A2}"/>
          </ac:grpSpMkLst>
        </pc:grpChg>
        <pc:picChg chg="del">
          <ac:chgData name="Savanna Carson" userId="244674129_tp_box_2" providerId="OAuth2" clId="{8F650CBC-4554-4E95-A266-92A7E8ACF9AA}" dt="2026-10-21T19:28:55.088" v="2752" actId="478"/>
          <ac:picMkLst>
            <pc:docMk/>
            <pc:sldMk cId="1870063544" sldId="651"/>
            <ac:picMk id="2" creationId="{56F78E21-7802-E596-57B0-EC9C045C5464}"/>
          </ac:picMkLst>
        </pc:picChg>
        <pc:picChg chg="add mod">
          <ac:chgData name="Savanna Carson" userId="244674129_tp_box_2" providerId="OAuth2" clId="{8F650CBC-4554-4E95-A266-92A7E8ACF9AA}" dt="2026-10-21T19:28:55.628" v="2753"/>
          <ac:picMkLst>
            <pc:docMk/>
            <pc:sldMk cId="1870063544" sldId="651"/>
            <ac:picMk id="3" creationId="{22F160DB-4CB2-66AA-A93C-CC326E1D8BA2}"/>
          </ac:picMkLst>
        </pc:picChg>
        <pc:picChg chg="add mod">
          <ac:chgData name="Savanna Carson" userId="244674129_tp_box_2" providerId="OAuth2" clId="{8F650CBC-4554-4E95-A266-92A7E8ACF9AA}" dt="2026-10-21T19:28:55.628" v="2753"/>
          <ac:picMkLst>
            <pc:docMk/>
            <pc:sldMk cId="1870063544" sldId="651"/>
            <ac:picMk id="5" creationId="{D98C7F71-CB20-006C-6800-EBBE14F5D12F}"/>
          </ac:picMkLst>
        </pc:picChg>
        <pc:picChg chg="add mod">
          <ac:chgData name="Savanna Carson" userId="244674129_tp_box_2" providerId="OAuth2" clId="{8F650CBC-4554-4E95-A266-92A7E8ACF9AA}" dt="2026-10-21T19:28:55.628" v="2753"/>
          <ac:picMkLst>
            <pc:docMk/>
            <pc:sldMk cId="1870063544" sldId="651"/>
            <ac:picMk id="6" creationId="{232B03FA-BFDE-4984-2D46-1AFD5D80D0AF}"/>
          </ac:picMkLst>
        </pc:picChg>
        <pc:picChg chg="del">
          <ac:chgData name="Savanna Carson" userId="244674129_tp_box_2" providerId="OAuth2" clId="{8F650CBC-4554-4E95-A266-92A7E8ACF9AA}" dt="2026-10-21T19:28:55.088" v="2752" actId="478"/>
          <ac:picMkLst>
            <pc:docMk/>
            <pc:sldMk cId="1870063544" sldId="651"/>
            <ac:picMk id="8" creationId="{16EF76C9-BC4F-3A63-8988-E205DFF4BFDE}"/>
          </ac:picMkLst>
        </pc:picChg>
        <pc:picChg chg="del">
          <ac:chgData name="Savanna Carson" userId="244674129_tp_box_2" providerId="OAuth2" clId="{8F650CBC-4554-4E95-A266-92A7E8ACF9AA}" dt="2026-10-21T19:28:55.088" v="2752" actId="478"/>
          <ac:picMkLst>
            <pc:docMk/>
            <pc:sldMk cId="1870063544" sldId="651"/>
            <ac:picMk id="11" creationId="{48F010C4-AD01-2896-AD2D-4F1CAA084CE2}"/>
          </ac:picMkLst>
        </pc:picChg>
        <pc:picChg chg="mod">
          <ac:chgData name="Savanna Carson" userId="244674129_tp_box_2" providerId="OAuth2" clId="{8F650CBC-4554-4E95-A266-92A7E8ACF9AA}" dt="2026-10-12T17:00:21.309" v="3"/>
          <ac:picMkLst>
            <pc:docMk/>
            <pc:sldMk cId="1870063544" sldId="651"/>
            <ac:picMk id="63" creationId="{6F81E81E-27BD-9576-12B3-540578651438}"/>
          </ac:picMkLst>
        </pc:picChg>
        <pc:picChg chg="del">
          <ac:chgData name="Savanna Carson" userId="244674129_tp_box_2" providerId="OAuth2" clId="{8F650CBC-4554-4E95-A266-92A7E8ACF9AA}" dt="2026-10-21T19:28:55.088" v="2752" actId="478"/>
          <ac:picMkLst>
            <pc:docMk/>
            <pc:sldMk cId="1870063544" sldId="651"/>
            <ac:picMk id="1026" creationId="{63AAEAA2-39A2-2FF1-571F-5137613E332A}"/>
          </ac:picMkLst>
        </pc:picChg>
        <pc:picChg chg="mod">
          <ac:chgData name="Savanna Carson" userId="244674129_tp_box_2" providerId="OAuth2" clId="{8F650CBC-4554-4E95-A266-92A7E8ACF9AA}" dt="2026-10-12T17:00:21.309" v="3"/>
          <ac:picMkLst>
            <pc:docMk/>
            <pc:sldMk cId="1870063544" sldId="651"/>
            <ac:picMk id="1027" creationId="{B2364781-0DAF-DBEF-0521-C01E00601F78}"/>
          </ac:picMkLst>
        </pc:picChg>
        <pc:picChg chg="mod">
          <ac:chgData name="Savanna Carson" userId="244674129_tp_box_2" providerId="OAuth2" clId="{8F650CBC-4554-4E95-A266-92A7E8ACF9AA}" dt="2026-10-12T17:00:21.309" v="3"/>
          <ac:picMkLst>
            <pc:docMk/>
            <pc:sldMk cId="1870063544" sldId="651"/>
            <ac:picMk id="1029" creationId="{5314EAFD-EEB4-BE75-D7F3-67E4E1025BE6}"/>
          </ac:picMkLst>
        </pc:picChg>
        <pc:picChg chg="mod">
          <ac:chgData name="Savanna Carson" userId="244674129_tp_box_2" providerId="OAuth2" clId="{8F650CBC-4554-4E95-A266-92A7E8ACF9AA}" dt="2026-10-12T17:00:21.309" v="3"/>
          <ac:picMkLst>
            <pc:docMk/>
            <pc:sldMk cId="1870063544" sldId="651"/>
            <ac:picMk id="1030" creationId="{A75C1790-29B5-FE13-AA9F-FB9579358541}"/>
          </ac:picMkLst>
        </pc:picChg>
        <pc:picChg chg="mod">
          <ac:chgData name="Savanna Carson" userId="244674129_tp_box_2" providerId="OAuth2" clId="{8F650CBC-4554-4E95-A266-92A7E8ACF9AA}" dt="2026-10-12T17:00:21.309" v="3"/>
          <ac:picMkLst>
            <pc:docMk/>
            <pc:sldMk cId="1870063544" sldId="651"/>
            <ac:picMk id="1032" creationId="{F8E76F90-8F67-5D3D-3AFB-CAE704D5F8FE}"/>
          </ac:picMkLst>
        </pc:picChg>
        <pc:picChg chg="mod">
          <ac:chgData name="Savanna Carson" userId="244674129_tp_box_2" providerId="OAuth2" clId="{8F650CBC-4554-4E95-A266-92A7E8ACF9AA}" dt="2026-10-12T17:00:21.309" v="3"/>
          <ac:picMkLst>
            <pc:docMk/>
            <pc:sldMk cId="1870063544" sldId="651"/>
            <ac:picMk id="1033" creationId="{B869FCA7-BA7D-B864-7E93-A3686807D913}"/>
          </ac:picMkLst>
        </pc:picChg>
        <pc:picChg chg="mod">
          <ac:chgData name="Savanna Carson" userId="244674129_tp_box_2" providerId="OAuth2" clId="{8F650CBC-4554-4E95-A266-92A7E8ACF9AA}" dt="2026-10-12T17:00:21.309" v="3"/>
          <ac:picMkLst>
            <pc:docMk/>
            <pc:sldMk cId="1870063544" sldId="651"/>
            <ac:picMk id="1034" creationId="{B873ECB4-0E2B-A278-8340-1F6F21A0AD7E}"/>
          </ac:picMkLst>
        </pc:picChg>
        <pc:picChg chg="mod">
          <ac:chgData name="Savanna Carson" userId="244674129_tp_box_2" providerId="OAuth2" clId="{8F650CBC-4554-4E95-A266-92A7E8ACF9AA}" dt="2026-10-12T17:00:21.309" v="3"/>
          <ac:picMkLst>
            <pc:docMk/>
            <pc:sldMk cId="1870063544" sldId="651"/>
            <ac:picMk id="1035" creationId="{575F6EF7-14F6-BC68-AEE0-63A7335C1A55}"/>
          </ac:picMkLst>
        </pc:picChg>
        <pc:picChg chg="mod">
          <ac:chgData name="Savanna Carson" userId="244674129_tp_box_2" providerId="OAuth2" clId="{8F650CBC-4554-4E95-A266-92A7E8ACF9AA}" dt="2026-10-12T17:00:21.309" v="3"/>
          <ac:picMkLst>
            <pc:docMk/>
            <pc:sldMk cId="1870063544" sldId="651"/>
            <ac:picMk id="1037" creationId="{0BAC4D0F-6F42-66FC-7135-5F1E16BFBC6C}"/>
          </ac:picMkLst>
        </pc:picChg>
        <pc:picChg chg="mod">
          <ac:chgData name="Savanna Carson" userId="244674129_tp_box_2" providerId="OAuth2" clId="{8F650CBC-4554-4E95-A266-92A7E8ACF9AA}" dt="2026-10-12T17:00:21.309" v="3"/>
          <ac:picMkLst>
            <pc:docMk/>
            <pc:sldMk cId="1870063544" sldId="651"/>
            <ac:picMk id="1038" creationId="{AA9370A6-1458-12F6-4D33-2500E7D91FE4}"/>
          </ac:picMkLst>
        </pc:picChg>
        <pc:cxnChg chg="mod">
          <ac:chgData name="Savanna Carson" userId="244674129_tp_box_2" providerId="OAuth2" clId="{8F650CBC-4554-4E95-A266-92A7E8ACF9AA}" dt="2026-10-14T21:35:23.079" v="1876" actId="1076"/>
          <ac:cxnSpMkLst>
            <pc:docMk/>
            <pc:sldMk cId="1870063544" sldId="651"/>
            <ac:cxnSpMk id="40" creationId="{58D5D34A-6EC2-54F7-F82D-FC15914BFD7B}"/>
          </ac:cxnSpMkLst>
        </pc:cxnChg>
      </pc:sldChg>
      <pc:sldChg chg="delSp modSp mod modAnim">
        <pc:chgData name="Savanna Carson" userId="244674129_tp_box_2" providerId="OAuth2" clId="{8F650CBC-4554-4E95-A266-92A7E8ACF9AA}" dt="2026-10-12T17:09:21.787" v="111"/>
        <pc:sldMkLst>
          <pc:docMk/>
          <pc:sldMk cId="1241355812" sldId="655"/>
        </pc:sldMkLst>
        <pc:spChg chg="mod">
          <ac:chgData name="Savanna Carson" userId="244674129_tp_box_2" providerId="OAuth2" clId="{8F650CBC-4554-4E95-A266-92A7E8ACF9AA}" dt="2026-10-12T17:08:35.680" v="106" actId="403"/>
          <ac:spMkLst>
            <pc:docMk/>
            <pc:sldMk cId="1241355812" sldId="655"/>
            <ac:spMk id="3" creationId="{19B3DF07-F37D-315E-5494-1184EA91D1B7}"/>
          </ac:spMkLst>
        </pc:spChg>
        <pc:spChg chg="mod">
          <ac:chgData name="Savanna Carson" userId="244674129_tp_box_2" providerId="OAuth2" clId="{8F650CBC-4554-4E95-A266-92A7E8ACF9AA}" dt="2026-10-12T17:08:42.652" v="107" actId="14100"/>
          <ac:spMkLst>
            <pc:docMk/>
            <pc:sldMk cId="1241355812" sldId="655"/>
            <ac:spMk id="8" creationId="{D817EDC6-53F5-D8CF-9FBD-CF31C659C3B2}"/>
          </ac:spMkLst>
        </pc:spChg>
        <pc:spChg chg="mod">
          <ac:chgData name="Savanna Carson" userId="244674129_tp_box_2" providerId="OAuth2" clId="{8F650CBC-4554-4E95-A266-92A7E8ACF9AA}" dt="2026-10-12T17:09:21.787" v="111"/>
          <ac:spMkLst>
            <pc:docMk/>
            <pc:sldMk cId="1241355812" sldId="655"/>
            <ac:spMk id="1025" creationId="{8C5011D4-3E44-18E6-F481-50BB86BF7D35}"/>
          </ac:spMkLst>
        </pc:spChg>
      </pc:sldChg>
      <pc:sldChg chg="modSp mod modAnim modNotesTx">
        <pc:chgData name="Savanna Carson" userId="244674129_tp_box_2" providerId="OAuth2" clId="{8F650CBC-4554-4E95-A266-92A7E8ACF9AA}" dt="2026-10-21T19:48:55.889" v="3803" actId="20577"/>
        <pc:sldMkLst>
          <pc:docMk/>
          <pc:sldMk cId="3600181749" sldId="656"/>
        </pc:sldMkLst>
        <pc:spChg chg="mod">
          <ac:chgData name="Savanna Carson" userId="244674129_tp_box_2" providerId="OAuth2" clId="{8F650CBC-4554-4E95-A266-92A7E8ACF9AA}" dt="2026-10-12T17:09:02.682" v="109"/>
          <ac:spMkLst>
            <pc:docMk/>
            <pc:sldMk cId="3600181749" sldId="656"/>
            <ac:spMk id="3" creationId="{C9FDE18D-1C33-5DA1-C6DB-3B184C0026E5}"/>
          </ac:spMkLst>
        </pc:spChg>
        <pc:spChg chg="mod">
          <ac:chgData name="Savanna Carson" userId="244674129_tp_box_2" providerId="OAuth2" clId="{8F650CBC-4554-4E95-A266-92A7E8ACF9AA}" dt="2026-10-12T17:09:12.712" v="110" actId="14100"/>
          <ac:spMkLst>
            <pc:docMk/>
            <pc:sldMk cId="3600181749" sldId="656"/>
            <ac:spMk id="8" creationId="{DE9BDE6A-A90E-1068-3D78-62063466E375}"/>
          </ac:spMkLst>
        </pc:spChg>
        <pc:spChg chg="mod">
          <ac:chgData name="Savanna Carson" userId="244674129_tp_box_2" providerId="OAuth2" clId="{8F650CBC-4554-4E95-A266-92A7E8ACF9AA}" dt="2026-10-12T17:09:27.978" v="113" actId="20577"/>
          <ac:spMkLst>
            <pc:docMk/>
            <pc:sldMk cId="3600181749" sldId="656"/>
            <ac:spMk id="1025" creationId="{3C53F804-3ED2-E432-AA66-D857188A78EB}"/>
          </ac:spMkLst>
        </pc:spChg>
      </pc:sldChg>
      <pc:sldChg chg="modSp add del mod">
        <pc:chgData name="Savanna Carson" userId="244674129_tp_box_2" providerId="OAuth2" clId="{8F650CBC-4554-4E95-A266-92A7E8ACF9AA}" dt="2026-10-14T19:49:58.529" v="1353" actId="20577"/>
        <pc:sldMkLst>
          <pc:docMk/>
          <pc:sldMk cId="3569529183" sldId="661"/>
        </pc:sldMkLst>
        <pc:spChg chg="mod">
          <ac:chgData name="Savanna Carson" userId="244674129_tp_box_2" providerId="OAuth2" clId="{8F650CBC-4554-4E95-A266-92A7E8ACF9AA}" dt="2026-10-14T19:49:58.529" v="1353" actId="20577"/>
          <ac:spMkLst>
            <pc:docMk/>
            <pc:sldMk cId="3569529183" sldId="661"/>
            <ac:spMk id="2" creationId="{00889F52-37A0-B44F-797F-504A5FAC162F}"/>
          </ac:spMkLst>
        </pc:spChg>
      </pc:sldChg>
      <pc:sldChg chg="delSp modSp add mod modAnim modNotesTx">
        <pc:chgData name="Savanna Carson" userId="244674129_tp_box_2" providerId="OAuth2" clId="{8F650CBC-4554-4E95-A266-92A7E8ACF9AA}" dt="2026-10-21T19:43:13.638" v="3300" actId="20577"/>
        <pc:sldMkLst>
          <pc:docMk/>
          <pc:sldMk cId="2977854310" sldId="662"/>
        </pc:sldMkLst>
        <pc:spChg chg="mod">
          <ac:chgData name="Savanna Carson" userId="244674129_tp_box_2" providerId="OAuth2" clId="{8F650CBC-4554-4E95-A266-92A7E8ACF9AA}" dt="2026-10-12T18:42:56.960" v="319" actId="14100"/>
          <ac:spMkLst>
            <pc:docMk/>
            <pc:sldMk cId="2977854310" sldId="662"/>
            <ac:spMk id="24" creationId="{351EBDA0-1D9B-8CE4-EA53-1FB5394C122A}"/>
          </ac:spMkLst>
        </pc:spChg>
        <pc:spChg chg="mod">
          <ac:chgData name="Savanna Carson" userId="244674129_tp_box_2" providerId="OAuth2" clId="{8F650CBC-4554-4E95-A266-92A7E8ACF9AA}" dt="2026-10-12T18:42:48.106" v="317" actId="403"/>
          <ac:spMkLst>
            <pc:docMk/>
            <pc:sldMk cId="2977854310" sldId="662"/>
            <ac:spMk id="26" creationId="{3F010FF7-A6F3-4BC5-927A-3BF31632EBAE}"/>
          </ac:spMkLst>
        </pc:spChg>
        <pc:spChg chg="mod">
          <ac:chgData name="Savanna Carson" userId="244674129_tp_box_2" providerId="OAuth2" clId="{8F650CBC-4554-4E95-A266-92A7E8ACF9AA}" dt="2026-10-14T19:33:59.315" v="725" actId="1076"/>
          <ac:spMkLst>
            <pc:docMk/>
            <pc:sldMk cId="2977854310" sldId="662"/>
            <ac:spMk id="31" creationId="{9FA2B8D7-40C0-5F5D-13C9-3826896B3E30}"/>
          </ac:spMkLst>
        </pc:spChg>
        <pc:spChg chg="mod">
          <ac:chgData name="Savanna Carson" userId="244674129_tp_box_2" providerId="OAuth2" clId="{8F650CBC-4554-4E95-A266-92A7E8ACF9AA}" dt="2026-10-12T18:44:37.196" v="347" actId="1076"/>
          <ac:spMkLst>
            <pc:docMk/>
            <pc:sldMk cId="2977854310" sldId="662"/>
            <ac:spMk id="32" creationId="{B6B5AA9F-B491-E572-2C0C-4AE2A3891E25}"/>
          </ac:spMkLst>
        </pc:spChg>
        <pc:spChg chg="mod">
          <ac:chgData name="Savanna Carson" userId="244674129_tp_box_2" providerId="OAuth2" clId="{8F650CBC-4554-4E95-A266-92A7E8ACF9AA}" dt="2026-10-12T18:44:37.196" v="347" actId="1076"/>
          <ac:spMkLst>
            <pc:docMk/>
            <pc:sldMk cId="2977854310" sldId="662"/>
            <ac:spMk id="35" creationId="{BE8E8B5B-4E3A-F599-95BD-AFE6ACF35DB8}"/>
          </ac:spMkLst>
        </pc:spChg>
        <pc:spChg chg="mod">
          <ac:chgData name="Savanna Carson" userId="244674129_tp_box_2" providerId="OAuth2" clId="{8F650CBC-4554-4E95-A266-92A7E8ACF9AA}" dt="2026-10-12T18:42:08.399" v="305" actId="20577"/>
          <ac:spMkLst>
            <pc:docMk/>
            <pc:sldMk cId="2977854310" sldId="662"/>
            <ac:spMk id="1025" creationId="{12082846-4671-4A51-37D7-2254B1B41021}"/>
          </ac:spMkLst>
        </pc:spChg>
        <pc:grpChg chg="mod">
          <ac:chgData name="Savanna Carson" userId="244674129_tp_box_2" providerId="OAuth2" clId="{8F650CBC-4554-4E95-A266-92A7E8ACF9AA}" dt="2026-10-12T18:42:51.711" v="318" actId="1076"/>
          <ac:grpSpMkLst>
            <pc:docMk/>
            <pc:sldMk cId="2977854310" sldId="662"/>
            <ac:grpSpMk id="25" creationId="{92973572-E15E-489E-62F1-5B7993F1DA9C}"/>
          </ac:grpSpMkLst>
        </pc:grpChg>
        <pc:graphicFrameChg chg="mod modGraphic">
          <ac:chgData name="Savanna Carson" userId="244674129_tp_box_2" providerId="OAuth2" clId="{8F650CBC-4554-4E95-A266-92A7E8ACF9AA}" dt="2026-10-12T18:44:22.662" v="345" actId="1076"/>
          <ac:graphicFrameMkLst>
            <pc:docMk/>
            <pc:sldMk cId="2977854310" sldId="662"/>
            <ac:graphicFrameMk id="29" creationId="{E7170A2F-4A1B-01DF-15EF-E787B95B9846}"/>
          </ac:graphicFrameMkLst>
        </pc:graphicFrameChg>
        <pc:picChg chg="mod">
          <ac:chgData name="Savanna Carson" userId="244674129_tp_box_2" providerId="OAuth2" clId="{8F650CBC-4554-4E95-A266-92A7E8ACF9AA}" dt="2026-10-14T19:33:17.187" v="719" actId="14100"/>
          <ac:picMkLst>
            <pc:docMk/>
            <pc:sldMk cId="2977854310" sldId="662"/>
            <ac:picMk id="34" creationId="{605E7B0E-E9EA-4849-A303-228977001BFF}"/>
          </ac:picMkLst>
        </pc:picChg>
      </pc:sldChg>
      <pc:sldChg chg="modSp add mod">
        <pc:chgData name="Savanna Carson" userId="244674129_tp_box_2" providerId="OAuth2" clId="{8F650CBC-4554-4E95-A266-92A7E8ACF9AA}" dt="2026-10-13T21:37:02.196" v="503" actId="1076"/>
        <pc:sldMkLst>
          <pc:docMk/>
          <pc:sldMk cId="553252367" sldId="663"/>
        </pc:sldMkLst>
        <pc:spChg chg="mod">
          <ac:chgData name="Savanna Carson" userId="244674129_tp_box_2" providerId="OAuth2" clId="{8F650CBC-4554-4E95-A266-92A7E8ACF9AA}" dt="2026-10-13T21:31:25.039" v="466" actId="1076"/>
          <ac:spMkLst>
            <pc:docMk/>
            <pc:sldMk cId="553252367" sldId="663"/>
            <ac:spMk id="4" creationId="{3D9B5FA3-08AD-DC59-6EF3-443E131963F8}"/>
          </ac:spMkLst>
        </pc:spChg>
        <pc:spChg chg="mod">
          <ac:chgData name="Savanna Carson" userId="244674129_tp_box_2" providerId="OAuth2" clId="{8F650CBC-4554-4E95-A266-92A7E8ACF9AA}" dt="2026-10-13T21:31:18.865" v="465" actId="403"/>
          <ac:spMkLst>
            <pc:docMk/>
            <pc:sldMk cId="553252367" sldId="663"/>
            <ac:spMk id="6" creationId="{3526B0D7-04F5-3D0E-96C9-8E033DEF49D9}"/>
          </ac:spMkLst>
        </pc:spChg>
        <pc:spChg chg="mod">
          <ac:chgData name="Savanna Carson" userId="244674129_tp_box_2" providerId="OAuth2" clId="{8F650CBC-4554-4E95-A266-92A7E8ACF9AA}" dt="2026-10-13T21:36:59.651" v="502" actId="1076"/>
          <ac:spMkLst>
            <pc:docMk/>
            <pc:sldMk cId="553252367" sldId="663"/>
            <ac:spMk id="9" creationId="{8144A0E9-1BA2-0FA9-F049-224A4860545B}"/>
          </ac:spMkLst>
        </pc:spChg>
        <pc:spChg chg="mod">
          <ac:chgData name="Savanna Carson" userId="244674129_tp_box_2" providerId="OAuth2" clId="{8F650CBC-4554-4E95-A266-92A7E8ACF9AA}" dt="2026-10-13T21:33:15.711" v="496" actId="1076"/>
          <ac:spMkLst>
            <pc:docMk/>
            <pc:sldMk cId="553252367" sldId="663"/>
            <ac:spMk id="12" creationId="{8829E3AD-F0F5-0DBF-2CCE-97863B969EE0}"/>
          </ac:spMkLst>
        </pc:spChg>
        <pc:spChg chg="mod">
          <ac:chgData name="Savanna Carson" userId="244674129_tp_box_2" providerId="OAuth2" clId="{8F650CBC-4554-4E95-A266-92A7E8ACF9AA}" dt="2026-10-13T21:36:50.264" v="498" actId="1076"/>
          <ac:spMkLst>
            <pc:docMk/>
            <pc:sldMk cId="553252367" sldId="663"/>
            <ac:spMk id="13" creationId="{88F6394F-1DFC-CA57-E3C9-3B06148F4427}"/>
          </ac:spMkLst>
        </pc:spChg>
        <pc:spChg chg="mod">
          <ac:chgData name="Savanna Carson" userId="244674129_tp_box_2" providerId="OAuth2" clId="{8F650CBC-4554-4E95-A266-92A7E8ACF9AA}" dt="2026-10-13T21:32:47.132" v="487" actId="1076"/>
          <ac:spMkLst>
            <pc:docMk/>
            <pc:sldMk cId="553252367" sldId="663"/>
            <ac:spMk id="16" creationId="{2305B5AF-8987-6225-7AE4-F9DE28B9DD3B}"/>
          </ac:spMkLst>
        </pc:spChg>
        <pc:spChg chg="mod">
          <ac:chgData name="Savanna Carson" userId="244674129_tp_box_2" providerId="OAuth2" clId="{8F650CBC-4554-4E95-A266-92A7E8ACF9AA}" dt="2026-10-13T21:33:12.477" v="494" actId="1076"/>
          <ac:spMkLst>
            <pc:docMk/>
            <pc:sldMk cId="553252367" sldId="663"/>
            <ac:spMk id="17" creationId="{22DE026D-18EC-932F-A010-D08D190A1D79}"/>
          </ac:spMkLst>
        </pc:spChg>
        <pc:spChg chg="mod">
          <ac:chgData name="Savanna Carson" userId="244674129_tp_box_2" providerId="OAuth2" clId="{8F650CBC-4554-4E95-A266-92A7E8ACF9AA}" dt="2026-10-13T21:32:12.926" v="477" actId="14100"/>
          <ac:spMkLst>
            <pc:docMk/>
            <pc:sldMk cId="553252367" sldId="663"/>
            <ac:spMk id="20" creationId="{F17B094A-77D7-1418-202C-9B3B33501017}"/>
          </ac:spMkLst>
        </pc:spChg>
        <pc:spChg chg="mod">
          <ac:chgData name="Savanna Carson" userId="244674129_tp_box_2" providerId="OAuth2" clId="{8F650CBC-4554-4E95-A266-92A7E8ACF9AA}" dt="2026-10-13T21:31:09.718" v="463" actId="255"/>
          <ac:spMkLst>
            <pc:docMk/>
            <pc:sldMk cId="553252367" sldId="663"/>
            <ac:spMk id="1025" creationId="{C7BC2D8F-D9C9-24FC-FFBD-7217FA50FDC4}"/>
          </ac:spMkLst>
        </pc:spChg>
        <pc:picChg chg="mod">
          <ac:chgData name="Savanna Carson" userId="244674129_tp_box_2" providerId="OAuth2" clId="{8F650CBC-4554-4E95-A266-92A7E8ACF9AA}" dt="2026-10-13T21:32:36.725" v="483" actId="1076"/>
          <ac:picMkLst>
            <pc:docMk/>
            <pc:sldMk cId="553252367" sldId="663"/>
            <ac:picMk id="2" creationId="{B1FC137E-F877-4A1A-0AE2-11583C5EC847}"/>
          </ac:picMkLst>
        </pc:picChg>
        <pc:picChg chg="mod">
          <ac:chgData name="Savanna Carson" userId="244674129_tp_box_2" providerId="OAuth2" clId="{8F650CBC-4554-4E95-A266-92A7E8ACF9AA}" dt="2026-10-13T21:33:19.378" v="497" actId="1076"/>
          <ac:picMkLst>
            <pc:docMk/>
            <pc:sldMk cId="553252367" sldId="663"/>
            <ac:picMk id="8" creationId="{D5BC9AA8-F107-D016-E016-A2A5FE0362BD}"/>
          </ac:picMkLst>
        </pc:picChg>
        <pc:picChg chg="mod">
          <ac:chgData name="Savanna Carson" userId="244674129_tp_box_2" providerId="OAuth2" clId="{8F650CBC-4554-4E95-A266-92A7E8ACF9AA}" dt="2026-10-13T21:32:41.679" v="485" actId="1076"/>
          <ac:picMkLst>
            <pc:docMk/>
            <pc:sldMk cId="553252367" sldId="663"/>
            <ac:picMk id="11" creationId="{38BFE65A-2B3C-EBA0-C4A8-87575B89AFDC}"/>
          </ac:picMkLst>
        </pc:picChg>
        <pc:picChg chg="mod">
          <ac:chgData name="Savanna Carson" userId="244674129_tp_box_2" providerId="OAuth2" clId="{8F650CBC-4554-4E95-A266-92A7E8ACF9AA}" dt="2026-10-13T21:32:49.022" v="488" actId="1076"/>
          <ac:picMkLst>
            <pc:docMk/>
            <pc:sldMk cId="553252367" sldId="663"/>
            <ac:picMk id="15" creationId="{0B7F2226-766D-A435-DE8B-3DAD1AFF50D1}"/>
          </ac:picMkLst>
        </pc:picChg>
        <pc:picChg chg="mod">
          <ac:chgData name="Savanna Carson" userId="244674129_tp_box_2" providerId="OAuth2" clId="{8F650CBC-4554-4E95-A266-92A7E8ACF9AA}" dt="2026-10-13T21:33:05.160" v="492" actId="14100"/>
          <ac:picMkLst>
            <pc:docMk/>
            <pc:sldMk cId="553252367" sldId="663"/>
            <ac:picMk id="19" creationId="{5D999DE0-CDC3-3A85-FBA5-1EF2FF3072C7}"/>
          </ac:picMkLst>
        </pc:picChg>
        <pc:picChg chg="mod">
          <ac:chgData name="Savanna Carson" userId="244674129_tp_box_2" providerId="OAuth2" clId="{8F650CBC-4554-4E95-A266-92A7E8ACF9AA}" dt="2026-10-13T21:37:02.196" v="503" actId="1076"/>
          <ac:picMkLst>
            <pc:docMk/>
            <pc:sldMk cId="553252367" sldId="663"/>
            <ac:picMk id="23" creationId="{3FAD3A77-0709-07E5-5BBC-5ACBCEDB93C7}"/>
          </ac:picMkLst>
        </pc:picChg>
      </pc:sldChg>
      <pc:sldChg chg="addSp delSp modSp new mod modAnim">
        <pc:chgData name="Savanna Carson" userId="244674129_tp_box_2" providerId="OAuth2" clId="{8F650CBC-4554-4E95-A266-92A7E8ACF9AA}" dt="2026-10-14T19:58:25.485" v="1410"/>
        <pc:sldMkLst>
          <pc:docMk/>
          <pc:sldMk cId="1180400820" sldId="664"/>
        </pc:sldMkLst>
        <pc:spChg chg="mod">
          <ac:chgData name="Savanna Carson" userId="244674129_tp_box_2" providerId="OAuth2" clId="{8F650CBC-4554-4E95-A266-92A7E8ACF9AA}" dt="2026-10-13T20:55:11.511" v="434" actId="403"/>
          <ac:spMkLst>
            <pc:docMk/>
            <pc:sldMk cId="1180400820" sldId="664"/>
            <ac:spMk id="5" creationId="{435CE630-9C36-AF14-FDB7-58545ED04DFE}"/>
          </ac:spMkLst>
        </pc:spChg>
        <pc:spChg chg="add mod">
          <ac:chgData name="Savanna Carson" userId="244674129_tp_box_2" providerId="OAuth2" clId="{8F650CBC-4554-4E95-A266-92A7E8ACF9AA}" dt="2026-10-13T20:55:17.016" v="436" actId="403"/>
          <ac:spMkLst>
            <pc:docMk/>
            <pc:sldMk cId="1180400820" sldId="664"/>
            <ac:spMk id="6" creationId="{AEF4DD7D-1139-D2D4-BEBF-D182D7F67FF0}"/>
          </ac:spMkLst>
        </pc:spChg>
        <pc:spChg chg="add mod">
          <ac:chgData name="Savanna Carson" userId="244674129_tp_box_2" providerId="OAuth2" clId="{8F650CBC-4554-4E95-A266-92A7E8ACF9AA}" dt="2026-10-14T19:40:21.061" v="1051" actId="14100"/>
          <ac:spMkLst>
            <pc:docMk/>
            <pc:sldMk cId="1180400820" sldId="664"/>
            <ac:spMk id="7" creationId="{807C1EFD-BFD7-9BDA-CE0A-9410BEE197AB}"/>
          </ac:spMkLst>
        </pc:spChg>
        <pc:spChg chg="mod">
          <ac:chgData name="Savanna Carson" userId="244674129_tp_box_2" providerId="OAuth2" clId="{8F650CBC-4554-4E95-A266-92A7E8ACF9AA}" dt="2026-10-13T20:54:36.806" v="417" actId="403"/>
          <ac:spMkLst>
            <pc:docMk/>
            <pc:sldMk cId="1180400820" sldId="664"/>
            <ac:spMk id="9" creationId="{8E97C80E-4A2A-159E-8708-28A6D946BA6D}"/>
          </ac:spMkLst>
        </pc:spChg>
        <pc:spChg chg="add mod">
          <ac:chgData name="Savanna Carson" userId="244674129_tp_box_2" providerId="OAuth2" clId="{8F650CBC-4554-4E95-A266-92A7E8ACF9AA}" dt="2026-10-13T20:54:18.324" v="408" actId="14100"/>
          <ac:spMkLst>
            <pc:docMk/>
            <pc:sldMk cId="1180400820" sldId="664"/>
            <ac:spMk id="11" creationId="{CCA0452C-884D-3A91-455B-5B41B58EBCBA}"/>
          </ac:spMkLst>
        </pc:spChg>
        <pc:spChg chg="add mod">
          <ac:chgData name="Savanna Carson" userId="244674129_tp_box_2" providerId="OAuth2" clId="{8F650CBC-4554-4E95-A266-92A7E8ACF9AA}" dt="2026-10-14T19:40:07.890" v="1048" actId="20577"/>
          <ac:spMkLst>
            <pc:docMk/>
            <pc:sldMk cId="1180400820" sldId="664"/>
            <ac:spMk id="12" creationId="{8C09C369-2FB7-44A8-C1F7-E8694F65024C}"/>
          </ac:spMkLst>
        </pc:spChg>
        <pc:grpChg chg="add mod">
          <ac:chgData name="Savanna Carson" userId="244674129_tp_box_2" providerId="OAuth2" clId="{8F650CBC-4554-4E95-A266-92A7E8ACF9AA}" dt="2026-10-13T20:54:40.620" v="418" actId="1076"/>
          <ac:grpSpMkLst>
            <pc:docMk/>
            <pc:sldMk cId="1180400820" sldId="664"/>
            <ac:grpSpMk id="8" creationId="{9804142B-7E07-D417-ED03-A5254B4CFA93}"/>
          </ac:grpSpMkLst>
        </pc:grpChg>
        <pc:picChg chg="mod">
          <ac:chgData name="Savanna Carson" userId="244674129_tp_box_2" providerId="OAuth2" clId="{8F650CBC-4554-4E95-A266-92A7E8ACF9AA}" dt="2026-10-12T20:32:25.115" v="388"/>
          <ac:picMkLst>
            <pc:docMk/>
            <pc:sldMk cId="1180400820" sldId="664"/>
            <ac:picMk id="10" creationId="{21B69162-38F8-4F9C-AC34-BBB337B8F753}"/>
          </ac:picMkLst>
        </pc:picChg>
      </pc:sldChg>
      <pc:sldChg chg="addSp delSp modSp new mod modAnim">
        <pc:chgData name="Savanna Carson" userId="244674129_tp_box_2" providerId="OAuth2" clId="{8F650CBC-4554-4E95-A266-92A7E8ACF9AA}" dt="2026-10-14T19:35:52.486" v="842" actId="1076"/>
        <pc:sldMkLst>
          <pc:docMk/>
          <pc:sldMk cId="242476558" sldId="665"/>
        </pc:sldMkLst>
        <pc:spChg chg="mod">
          <ac:chgData name="Savanna Carson" userId="244674129_tp_box_2" providerId="OAuth2" clId="{8F650CBC-4554-4E95-A266-92A7E8ACF9AA}" dt="2026-10-13T21:49:24.015" v="571" actId="403"/>
          <ac:spMkLst>
            <pc:docMk/>
            <pc:sldMk cId="242476558" sldId="665"/>
            <ac:spMk id="4" creationId="{43FC8A18-60CC-45E5-AA92-76438FB1164F}"/>
          </ac:spMkLst>
        </pc:spChg>
        <pc:spChg chg="mod">
          <ac:chgData name="Savanna Carson" userId="244674129_tp_box_2" providerId="OAuth2" clId="{8F650CBC-4554-4E95-A266-92A7E8ACF9AA}" dt="2026-10-13T21:42:01.667" v="551"/>
          <ac:spMkLst>
            <pc:docMk/>
            <pc:sldMk cId="242476558" sldId="665"/>
            <ac:spMk id="6" creationId="{7B303AE6-0F47-1CB8-11A2-5D594A1BA1A7}"/>
          </ac:spMkLst>
        </pc:spChg>
        <pc:spChg chg="add mod">
          <ac:chgData name="Savanna Carson" userId="244674129_tp_box_2" providerId="OAuth2" clId="{8F650CBC-4554-4E95-A266-92A7E8ACF9AA}" dt="2026-10-13T21:48:38.765" v="556" actId="1076"/>
          <ac:spMkLst>
            <pc:docMk/>
            <pc:sldMk cId="242476558" sldId="665"/>
            <ac:spMk id="8" creationId="{1C46450D-D4E8-1BD0-FFD6-1EBCA9FFFE16}"/>
          </ac:spMkLst>
        </pc:spChg>
        <pc:spChg chg="add mod">
          <ac:chgData name="Savanna Carson" userId="244674129_tp_box_2" providerId="OAuth2" clId="{8F650CBC-4554-4E95-A266-92A7E8ACF9AA}" dt="2026-10-14T19:35:52.486" v="842" actId="1076"/>
          <ac:spMkLst>
            <pc:docMk/>
            <pc:sldMk cId="242476558" sldId="665"/>
            <ac:spMk id="9" creationId="{2E81DD91-C465-2787-2F19-4F56E47A1E22}"/>
          </ac:spMkLst>
        </pc:spChg>
        <pc:spChg chg="add mod">
          <ac:chgData name="Savanna Carson" userId="244674129_tp_box_2" providerId="OAuth2" clId="{8F650CBC-4554-4E95-A266-92A7E8ACF9AA}" dt="2026-10-14T19:35:32.346" v="839" actId="14100"/>
          <ac:spMkLst>
            <pc:docMk/>
            <pc:sldMk cId="242476558" sldId="665"/>
            <ac:spMk id="12" creationId="{B6125387-3B0B-A473-B113-3E7243B4858B}"/>
          </ac:spMkLst>
        </pc:spChg>
        <pc:spChg chg="add mod">
          <ac:chgData name="Savanna Carson" userId="244674129_tp_box_2" providerId="OAuth2" clId="{8F650CBC-4554-4E95-A266-92A7E8ACF9AA}" dt="2026-10-14T19:35:38.143" v="840" actId="1076"/>
          <ac:spMkLst>
            <pc:docMk/>
            <pc:sldMk cId="242476558" sldId="665"/>
            <ac:spMk id="25" creationId="{07117B6C-4557-226C-7E3E-EF7D22437E4B}"/>
          </ac:spMkLst>
        </pc:spChg>
        <pc:spChg chg="add mod">
          <ac:chgData name="Savanna Carson" userId="244674129_tp_box_2" providerId="OAuth2" clId="{8F650CBC-4554-4E95-A266-92A7E8ACF9AA}" dt="2026-10-13T21:49:19.625" v="568" actId="1076"/>
          <ac:spMkLst>
            <pc:docMk/>
            <pc:sldMk cId="242476558" sldId="665"/>
            <ac:spMk id="28" creationId="{53CFE448-4040-3896-68CE-6CA951D06D01}"/>
          </ac:spMkLst>
        </pc:spChg>
        <pc:grpChg chg="add mod">
          <ac:chgData name="Savanna Carson" userId="244674129_tp_box_2" providerId="OAuth2" clId="{8F650CBC-4554-4E95-A266-92A7E8ACF9AA}" dt="2026-10-13T21:42:01.667" v="551"/>
          <ac:grpSpMkLst>
            <pc:docMk/>
            <pc:sldMk cId="242476558" sldId="665"/>
            <ac:grpSpMk id="5" creationId="{299D607D-4F72-5683-F40B-9106C04A9820}"/>
          </ac:grpSpMkLst>
        </pc:grpChg>
        <pc:picChg chg="mod">
          <ac:chgData name="Savanna Carson" userId="244674129_tp_box_2" providerId="OAuth2" clId="{8F650CBC-4554-4E95-A266-92A7E8ACF9AA}" dt="2026-10-13T21:42:01.667" v="551"/>
          <ac:picMkLst>
            <pc:docMk/>
            <pc:sldMk cId="242476558" sldId="665"/>
            <ac:picMk id="7" creationId="{3502E3CA-7441-4035-E4FA-6D51098D36D0}"/>
          </ac:picMkLst>
        </pc:picChg>
      </pc:sldChg>
      <pc:sldChg chg="delSp modSp add mod setBg">
        <pc:chgData name="Savanna Carson" userId="244674129_tp_box_2" providerId="OAuth2" clId="{8F650CBC-4554-4E95-A266-92A7E8ACF9AA}" dt="2026-10-19T20:58:34.314" v="2607" actId="1076"/>
        <pc:sldMkLst>
          <pc:docMk/>
          <pc:sldMk cId="2390042673" sldId="666"/>
        </pc:sldMkLst>
        <pc:spChg chg="mod">
          <ac:chgData name="Savanna Carson" userId="244674129_tp_box_2" providerId="OAuth2" clId="{8F650CBC-4554-4E95-A266-92A7E8ACF9AA}" dt="2026-10-19T20:55:26.881" v="2295" actId="1076"/>
          <ac:spMkLst>
            <pc:docMk/>
            <pc:sldMk cId="2390042673" sldId="666"/>
            <ac:spMk id="4" creationId="{3C53E743-BCFE-3166-943F-396E1B9E8F17}"/>
          </ac:spMkLst>
        </pc:spChg>
        <pc:spChg chg="mod">
          <ac:chgData name="Savanna Carson" userId="244674129_tp_box_2" providerId="OAuth2" clId="{8F650CBC-4554-4E95-A266-92A7E8ACF9AA}" dt="2026-10-19T20:58:34.314" v="2607" actId="1076"/>
          <ac:spMkLst>
            <pc:docMk/>
            <pc:sldMk cId="2390042673" sldId="666"/>
            <ac:spMk id="5" creationId="{D3EC0782-2CBD-69C6-E858-BBA2E6894CD6}"/>
          </ac:spMkLst>
        </pc:spChg>
        <pc:spChg chg="mod">
          <ac:chgData name="Savanna Carson" userId="244674129_tp_box_2" providerId="OAuth2" clId="{8F650CBC-4554-4E95-A266-92A7E8ACF9AA}" dt="2026-10-19T20:58:27.006" v="2606"/>
          <ac:spMkLst>
            <pc:docMk/>
            <pc:sldMk cId="2390042673" sldId="666"/>
            <ac:spMk id="6" creationId="{1C501EA8-D719-A062-5345-D9A11D79A4DE}"/>
          </ac:spMkLst>
        </pc:spChg>
        <pc:spChg chg="mod">
          <ac:chgData name="Savanna Carson" userId="244674129_tp_box_2" providerId="OAuth2" clId="{8F650CBC-4554-4E95-A266-92A7E8ACF9AA}" dt="2026-10-19T20:58:34.314" v="2607" actId="1076"/>
          <ac:spMkLst>
            <pc:docMk/>
            <pc:sldMk cId="2390042673" sldId="666"/>
            <ac:spMk id="13" creationId="{EBDAE208-AAB7-F6CF-D549-5D4B27CD8049}"/>
          </ac:spMkLst>
        </pc:spChg>
        <pc:spChg chg="mod">
          <ac:chgData name="Savanna Carson" userId="244674129_tp_box_2" providerId="OAuth2" clId="{8F650CBC-4554-4E95-A266-92A7E8ACF9AA}" dt="2026-10-19T20:58:34.314" v="2607" actId="1076"/>
          <ac:spMkLst>
            <pc:docMk/>
            <pc:sldMk cId="2390042673" sldId="666"/>
            <ac:spMk id="16" creationId="{BB4448C4-33F5-665C-589E-6F74D43E72F4}"/>
          </ac:spMkLst>
        </pc:spChg>
        <pc:spChg chg="mod">
          <ac:chgData name="Savanna Carson" userId="244674129_tp_box_2" providerId="OAuth2" clId="{8F650CBC-4554-4E95-A266-92A7E8ACF9AA}" dt="2026-10-19T20:55:29.924" v="2296" actId="403"/>
          <ac:spMkLst>
            <pc:docMk/>
            <pc:sldMk cId="2390042673" sldId="666"/>
            <ac:spMk id="19" creationId="{424FE793-933B-0AC7-2E84-4EB8DCBBCF78}"/>
          </ac:spMkLst>
        </pc:spChg>
        <pc:spChg chg="mod">
          <ac:chgData name="Savanna Carson" userId="244674129_tp_box_2" providerId="OAuth2" clId="{8F650CBC-4554-4E95-A266-92A7E8ACF9AA}" dt="2026-10-19T20:55:43.714" v="2298" actId="1076"/>
          <ac:spMkLst>
            <pc:docMk/>
            <pc:sldMk cId="2390042673" sldId="666"/>
            <ac:spMk id="20" creationId="{9D60CCFF-81B5-E746-18A4-37B009DB5159}"/>
          </ac:spMkLst>
        </pc:spChg>
        <pc:spChg chg="mod">
          <ac:chgData name="Savanna Carson" userId="244674129_tp_box_2" providerId="OAuth2" clId="{8F650CBC-4554-4E95-A266-92A7E8ACF9AA}" dt="2026-10-19T20:57:10.410" v="2396" actId="1076"/>
          <ac:spMkLst>
            <pc:docMk/>
            <pc:sldMk cId="2390042673" sldId="666"/>
            <ac:spMk id="28" creationId="{53CFE448-4040-3896-68CE-6CA951D06D01}"/>
          </ac:spMkLst>
        </pc:spChg>
        <pc:spChg chg="mod">
          <ac:chgData name="Savanna Carson" userId="244674129_tp_box_2" providerId="OAuth2" clId="{8F650CBC-4554-4E95-A266-92A7E8ACF9AA}" dt="2026-10-19T20:51:09.472" v="1984" actId="14100"/>
          <ac:spMkLst>
            <pc:docMk/>
            <pc:sldMk cId="2390042673" sldId="666"/>
            <ac:spMk id="1025" creationId="{A1F21DC5-0B10-3674-1BEA-E23BB636A8DF}"/>
          </ac:spMkLst>
        </pc:spChg>
        <pc:picChg chg="mod">
          <ac:chgData name="Savanna Carson" userId="244674129_tp_box_2" providerId="OAuth2" clId="{8F650CBC-4554-4E95-A266-92A7E8ACF9AA}" dt="2026-10-19T20:54:30.865" v="2262"/>
          <ac:picMkLst>
            <pc:docMk/>
            <pc:sldMk cId="2390042673" sldId="666"/>
            <ac:picMk id="2" creationId="{B614FB27-CA9D-FEE6-115A-72EF0924FA19}"/>
          </ac:picMkLst>
        </pc:picChg>
        <pc:picChg chg="mod">
          <ac:chgData name="Savanna Carson" userId="244674129_tp_box_2" providerId="OAuth2" clId="{8F650CBC-4554-4E95-A266-92A7E8ACF9AA}" dt="2026-10-19T20:58:34.314" v="2607" actId="1076"/>
          <ac:picMkLst>
            <pc:docMk/>
            <pc:sldMk cId="2390042673" sldId="666"/>
            <ac:picMk id="14" creationId="{D0B4604D-7202-6D53-92F7-D532F9B5596C}"/>
          </ac:picMkLst>
        </pc:picChg>
        <pc:cxnChg chg="mod">
          <ac:chgData name="Savanna Carson" userId="244674129_tp_box_2" providerId="OAuth2" clId="{8F650CBC-4554-4E95-A266-92A7E8ACF9AA}" dt="2026-10-19T20:58:34.314" v="2607" actId="1076"/>
          <ac:cxnSpMkLst>
            <pc:docMk/>
            <pc:sldMk cId="2390042673" sldId="666"/>
            <ac:cxnSpMk id="15" creationId="{E0A25BB6-6281-EB6F-4983-94DB19C66ADB}"/>
          </ac:cxnSpMkLst>
        </pc:cxnChg>
      </pc:sldChg>
    </pc:docChg>
  </pc:docChgLst>
</pc:chgInfo>
</file>

<file path=ppt/comments/modernComment_124_B2A88AFB.xml><?xml version="1.0" encoding="utf-8"?>
<p188:cmLst xmlns:a="http://schemas.openxmlformats.org/drawingml/2006/main" xmlns:r="http://schemas.openxmlformats.org/officeDocument/2006/relationships" xmlns:p188="http://schemas.microsoft.com/office/powerpoint/2018/8/main">
  <p188:cm id="{6FC45606-B512-4AF9-90A5-03EDEA5C3108}" authorId="{59756F0E-1435-7E8E-34B7-4456984C2550}" created="2025-08-06T21:23:18.344">
    <pc:sldMkLst xmlns:pc="http://schemas.microsoft.com/office/powerpoint/2013/main/command">
      <pc:docMk/>
      <pc:sldMk cId="2997390075" sldId="292"/>
    </pc:sldMkLst>
    <p188:txBody>
      <a:bodyPr/>
      <a:lstStyle/>
      <a:p>
        <a:r>
          <a:rPr lang="en-US"/>
          <a:t>Simplify even more? </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170238" cy="481013"/>
          </a:xfrm>
          <a:prstGeom prst="rect">
            <a:avLst/>
          </a:prstGeom>
        </p:spPr>
        <p:txBody>
          <a:bodyPr vert="horz" lIns="91427" tIns="45714" rIns="91427" bIns="45714" rtlCol="0"/>
          <a:lstStyle>
            <a:lvl1pPr algn="l">
              <a:defRPr sz="1200"/>
            </a:lvl1pPr>
          </a:lstStyle>
          <a:p>
            <a:endParaRPr lang="en-US"/>
          </a:p>
        </p:txBody>
      </p:sp>
      <p:sp>
        <p:nvSpPr>
          <p:cNvPr id="3" name="Date Placeholder 2"/>
          <p:cNvSpPr>
            <a:spLocks noGrp="1"/>
          </p:cNvSpPr>
          <p:nvPr>
            <p:ph type="dt" idx="1"/>
          </p:nvPr>
        </p:nvSpPr>
        <p:spPr>
          <a:xfrm>
            <a:off x="4143375" y="1"/>
            <a:ext cx="3170238" cy="481013"/>
          </a:xfrm>
          <a:prstGeom prst="rect">
            <a:avLst/>
          </a:prstGeom>
        </p:spPr>
        <p:txBody>
          <a:bodyPr vert="horz" lIns="91427" tIns="45714" rIns="91427" bIns="45714" rtlCol="0"/>
          <a:lstStyle>
            <a:lvl1pPr algn="r">
              <a:defRPr sz="1200"/>
            </a:lvl1pPr>
          </a:lstStyle>
          <a:p>
            <a:fld id="{91025F4B-836D-43DE-A413-464B651648A8}" type="datetimeFigureOut">
              <a:rPr lang="en-US" smtClean="0"/>
              <a:t>10/21/2026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1427" tIns="45714" rIns="91427" bIns="45714" rtlCol="0" anchor="ctr"/>
          <a:lstStyle/>
          <a:p>
            <a:endParaRPr lang="en-US"/>
          </a:p>
        </p:txBody>
      </p:sp>
      <p:sp>
        <p:nvSpPr>
          <p:cNvPr id="5" name="Notes Placeholder 4"/>
          <p:cNvSpPr>
            <a:spLocks noGrp="1"/>
          </p:cNvSpPr>
          <p:nvPr>
            <p:ph type="body" sz="quarter" idx="3"/>
          </p:nvPr>
        </p:nvSpPr>
        <p:spPr>
          <a:xfrm>
            <a:off x="731839" y="4621213"/>
            <a:ext cx="5851525" cy="3779837"/>
          </a:xfrm>
          <a:prstGeom prst="rect">
            <a:avLst/>
          </a:prstGeom>
        </p:spPr>
        <p:txBody>
          <a:bodyPr vert="horz" lIns="91427" tIns="45714" rIns="91427" bIns="457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120188"/>
            <a:ext cx="3170238" cy="481012"/>
          </a:xfrm>
          <a:prstGeom prst="rect">
            <a:avLst/>
          </a:prstGeom>
        </p:spPr>
        <p:txBody>
          <a:bodyPr vert="horz" lIns="91427" tIns="45714" rIns="91427" bIns="45714" rtlCol="0" anchor="b"/>
          <a:lstStyle>
            <a:lvl1pPr algn="l">
              <a:defRPr sz="1200"/>
            </a:lvl1pPr>
          </a:lstStyle>
          <a:p>
            <a:endParaRPr lang="en-US"/>
          </a:p>
        </p:txBody>
      </p:sp>
      <p:sp>
        <p:nvSpPr>
          <p:cNvPr id="7" name="Slide Number Placeholder 6"/>
          <p:cNvSpPr>
            <a:spLocks noGrp="1"/>
          </p:cNvSpPr>
          <p:nvPr>
            <p:ph type="sldNum" sz="quarter" idx="5"/>
          </p:nvPr>
        </p:nvSpPr>
        <p:spPr>
          <a:xfrm>
            <a:off x="4143375" y="9120188"/>
            <a:ext cx="3170238" cy="481012"/>
          </a:xfrm>
          <a:prstGeom prst="rect">
            <a:avLst/>
          </a:prstGeom>
        </p:spPr>
        <p:txBody>
          <a:bodyPr vert="horz" lIns="91427" tIns="45714" rIns="91427" bIns="45714" rtlCol="0" anchor="b"/>
          <a:lstStyle>
            <a:lvl1pPr algn="r">
              <a:defRPr sz="1200"/>
            </a:lvl1pPr>
          </a:lstStyle>
          <a:p>
            <a:fld id="{B9C974EF-B91E-43B3-B79D-A643E9C11D44}" type="slidenum">
              <a:rPr lang="en-US" smtClean="0"/>
              <a:t>‹#›</a:t>
            </a:fld>
            <a:endParaRPr lang="en-US"/>
          </a:p>
        </p:txBody>
      </p:sp>
    </p:spTree>
    <p:extLst>
      <p:ext uri="{BB962C8B-B14F-4D97-AF65-F5344CB8AC3E}">
        <p14:creationId xmlns:p14="http://schemas.microsoft.com/office/powerpoint/2010/main" val="1171750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DAD9F-0B1C-6BD9-668E-974D0D606A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EB1087-047B-D5E9-33CD-8AD6F6EDF477}"/>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3E290977-58A2-08AD-D3A8-1FD37119CE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FFC57E-E330-1D76-51A8-D9A70AD7541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C974EF-B91E-43B3-B79D-A643E9C11D4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77222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3BEEC-4062-2FF9-530D-D3B4EBF49B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7C2243-498B-5317-9BDB-3C511A782C3C}"/>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94ABDEF9-CB38-2ED4-CF6C-98FB08FEB8AD}"/>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Preview the session: why lead is often a go-to test, how blood lead level testing works, an overview of post-fire indoor dust and soil testing, and practical cleaning and PPE.</a:t>
            </a:r>
          </a:p>
          <a:p>
            <a:pPr indent="0">
              <a:lnSpc>
                <a:spcPct val="100000"/>
              </a:lnSpc>
              <a:buNone/>
            </a:pPr>
            <a:r>
              <a:rPr lang="en-US" sz="1200" b="0" u="none" strike="noStrike" dirty="0">
                <a:solidFill>
                  <a:srgbClr val="000000"/>
                </a:solidFill>
                <a:effectLst/>
                <a:uFillTx/>
                <a:latin typeface="Arial"/>
              </a:rPr>
              <a:t>• Clarify that fire ash and dust may contain many contaminants; lead is emphasized because it is common, well studied, and relatively easy to test.</a:t>
            </a:r>
          </a:p>
          <a:p>
            <a:pPr indent="0">
              <a:lnSpc>
                <a:spcPct val="100000"/>
              </a:lnSpc>
              <a:buNone/>
            </a:pPr>
            <a:r>
              <a:rPr lang="en-US" sz="1200" b="0" u="none" strike="noStrike" dirty="0">
                <a:solidFill>
                  <a:srgbClr val="000000"/>
                </a:solidFill>
                <a:effectLst/>
                <a:uFillTx/>
                <a:latin typeface="Arial"/>
              </a:rPr>
              <a:t>• The goal is to interpret results practically.</a:t>
            </a:r>
          </a:p>
          <a:p>
            <a:endParaRPr lang="en-US" dirty="0"/>
          </a:p>
        </p:txBody>
      </p:sp>
      <p:sp>
        <p:nvSpPr>
          <p:cNvPr id="4" name="Slide Number Placeholder 3">
            <a:extLst>
              <a:ext uri="{FF2B5EF4-FFF2-40B4-BE49-F238E27FC236}">
                <a16:creationId xmlns:a16="http://schemas.microsoft.com/office/drawing/2014/main" id="{2DB666BF-1782-D072-FAEB-1E26FD7B64E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C974EF-B91E-43B3-B79D-A643E9C11D4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41566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53C8A-8F2B-9E78-D835-5894EDED63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B31073-D8B8-E226-708F-AADE0BA69E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E0868B-9966-794C-9CB3-B40076E003FD}"/>
              </a:ext>
            </a:extLst>
          </p:cNvPr>
          <p:cNvSpPr>
            <a:spLocks noGrp="1"/>
          </p:cNvSpPr>
          <p:nvPr>
            <p:ph type="body" idx="1"/>
          </p:nvPr>
        </p:nvSpPr>
        <p:spPr/>
        <p:txBody>
          <a:bodyPr/>
          <a:lstStyle/>
          <a:p>
            <a:pPr indent="0" defTabSz="914400">
              <a:lnSpc>
                <a:spcPct val="100000"/>
              </a:lnSpc>
              <a:buNone/>
              <a:tabLst>
                <a:tab pos="0" algn="l"/>
              </a:tabLst>
            </a:pPr>
            <a:r>
              <a:rPr lang="en-US" sz="1200" b="0" u="none" strike="noStrike" dirty="0">
                <a:solidFill>
                  <a:srgbClr val="000000"/>
                </a:solidFill>
                <a:effectLst/>
                <a:uFillTx/>
                <a:latin typeface="Arial"/>
              </a:rPr>
              <a:t>• Lead has well-established health effects and can be released when older paint, appliances, wiring, solder, and car batteries burn.</a:t>
            </a:r>
          </a:p>
          <a:p>
            <a:pPr indent="0" defTabSz="914400">
              <a:lnSpc>
                <a:spcPct val="100000"/>
              </a:lnSpc>
              <a:buNone/>
              <a:tabLst>
                <a:tab pos="0" algn="l"/>
              </a:tabLst>
            </a:pPr>
            <a:r>
              <a:rPr lang="en-US" sz="1200" b="0" u="none" strike="noStrike" dirty="0">
                <a:solidFill>
                  <a:srgbClr val="000000"/>
                </a:solidFill>
                <a:effectLst/>
                <a:uFillTx/>
                <a:latin typeface="Arial"/>
              </a:rPr>
              <a:t>• It is also already present in many older homes and soils, so post-fire testing cannot always tell us what came from the fire.</a:t>
            </a:r>
          </a:p>
          <a:p>
            <a:pPr indent="0" defTabSz="914400">
              <a:lnSpc>
                <a:spcPct val="100000"/>
              </a:lnSpc>
              <a:buNone/>
              <a:tabLst>
                <a:tab pos="0" algn="l"/>
              </a:tabLst>
            </a:pPr>
            <a:r>
              <a:rPr lang="en-US" sz="1200" b="0" u="none" strike="noStrike" dirty="0">
                <a:solidFill>
                  <a:srgbClr val="000000"/>
                </a:solidFill>
                <a:effectLst/>
                <a:uFillTx/>
                <a:latin typeface="Arial"/>
              </a:rPr>
              <a:t>• Good nutrition helps reduce absorption, but it does not replace reducing the source of exposure.</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Other toxins may result from fires, but we won’t cover them today </a:t>
            </a:r>
            <a:r>
              <a:rPr lang="en-US" sz="1200" dirty="0"/>
              <a:t>(for example, Arsenic, Asbestos, etc.). These can also be common tests after a fire, but can be tricky as these materials may occur naturally in many WUI fire areas. </a:t>
            </a:r>
          </a:p>
          <a:p>
            <a:endParaRPr lang="en-US" dirty="0"/>
          </a:p>
        </p:txBody>
      </p:sp>
      <p:sp>
        <p:nvSpPr>
          <p:cNvPr id="4" name="Slide Number Placeholder 3">
            <a:extLst>
              <a:ext uri="{FF2B5EF4-FFF2-40B4-BE49-F238E27FC236}">
                <a16:creationId xmlns:a16="http://schemas.microsoft.com/office/drawing/2014/main" id="{B75AB473-7369-2079-F7EA-1A7C637EE1AF}"/>
              </a:ext>
            </a:extLst>
          </p:cNvPr>
          <p:cNvSpPr>
            <a:spLocks noGrp="1"/>
          </p:cNvSpPr>
          <p:nvPr>
            <p:ph type="sldNum" sz="quarter" idx="5"/>
          </p:nvPr>
        </p:nvSpPr>
        <p:spPr/>
        <p:txBody>
          <a:bodyPr/>
          <a:lstStyle/>
          <a:p>
            <a:pPr defTabSz="440695">
              <a:defRPr/>
            </a:pPr>
            <a:fld id="{5603C52C-5E29-41AF-BAA3-8217E886DA08}" type="slidenum">
              <a:rPr lang="en-US">
                <a:solidFill>
                  <a:prstClr val="black"/>
                </a:solidFill>
                <a:latin typeface="Calibri" panose="020F0502020204030204"/>
              </a:rPr>
              <a:pPr defTabSz="440695">
                <a:defRPr/>
              </a:pPr>
              <a:t>3</a:t>
            </a:fld>
            <a:endParaRPr lang="en-US">
              <a:solidFill>
                <a:prstClr val="black"/>
              </a:solidFill>
              <a:latin typeface="Calibri" panose="020F0502020204030204"/>
            </a:endParaRPr>
          </a:p>
        </p:txBody>
      </p:sp>
    </p:spTree>
    <p:extLst>
      <p:ext uri="{BB962C8B-B14F-4D97-AF65-F5344CB8AC3E}">
        <p14:creationId xmlns:p14="http://schemas.microsoft.com/office/powerpoint/2010/main" val="2227263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74438-CABF-467A-4F7A-CC3B7113CB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A91359-6D2B-B47F-60E8-E92FC50BC3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F93836-AEB9-7BFD-7EA6-AE9C86E56638}"/>
              </a:ext>
            </a:extLst>
          </p:cNvPr>
          <p:cNvSpPr>
            <a:spLocks noGrp="1"/>
          </p:cNvSpPr>
          <p:nvPr>
            <p:ph type="body" idx="1"/>
          </p:nvPr>
        </p:nvSpPr>
        <p:spPr/>
        <p:txBody>
          <a:bodyPr/>
          <a:lstStyle/>
          <a:p>
            <a:pPr indent="0" defTabSz="881280">
              <a:lnSpc>
                <a:spcPct val="100000"/>
              </a:lnSpc>
              <a:buNone/>
            </a:pPr>
            <a:r>
              <a:rPr lang="en-US" sz="1200" b="0" u="none" strike="noStrike" dirty="0">
                <a:solidFill>
                  <a:srgbClr val="000000"/>
                </a:solidFill>
                <a:effectLst/>
                <a:uFillTx/>
                <a:latin typeface="Arial"/>
              </a:rPr>
              <a:t>• A blood lead test is the best measure of recent lead exposure, not lifetime exposure.</a:t>
            </a:r>
          </a:p>
          <a:p>
            <a:pPr indent="0" defTabSz="881280">
              <a:lnSpc>
                <a:spcPct val="100000"/>
              </a:lnSpc>
              <a:buNone/>
            </a:pPr>
            <a:r>
              <a:rPr lang="en-US" sz="1200" b="0" u="none" strike="noStrike" dirty="0">
                <a:solidFill>
                  <a:srgbClr val="000000"/>
                </a:solidFill>
                <a:effectLst/>
                <a:uFillTx/>
                <a:latin typeface="Arial"/>
              </a:rPr>
              <a:t>• Lead in blood falls after exposure stops, so timing matters, and earlier testing is more informative.</a:t>
            </a:r>
          </a:p>
          <a:p>
            <a:pPr indent="0" defTabSz="881280">
              <a:lnSpc>
                <a:spcPct val="100000"/>
              </a:lnSpc>
              <a:buNone/>
            </a:pPr>
            <a:r>
              <a:rPr lang="en-US" sz="1200" b="0" u="none" strike="noStrike" dirty="0">
                <a:solidFill>
                  <a:srgbClr val="000000"/>
                </a:solidFill>
                <a:effectLst/>
                <a:uFillTx/>
                <a:latin typeface="Arial"/>
              </a:rPr>
              <a:t>• A result above the reference level of 3 micrograms per deciliter is a signal to look for and reduce exposure; it does not, by itself, identify the source of the lead.</a:t>
            </a:r>
          </a:p>
          <a:p>
            <a:endParaRPr lang="en-US" dirty="0"/>
          </a:p>
        </p:txBody>
      </p:sp>
      <p:sp>
        <p:nvSpPr>
          <p:cNvPr id="4" name="Slide Number Placeholder 3">
            <a:extLst>
              <a:ext uri="{FF2B5EF4-FFF2-40B4-BE49-F238E27FC236}">
                <a16:creationId xmlns:a16="http://schemas.microsoft.com/office/drawing/2014/main" id="{72EE4896-6B9D-8BDA-5C5D-4435BB7D9E7C}"/>
              </a:ext>
            </a:extLst>
          </p:cNvPr>
          <p:cNvSpPr>
            <a:spLocks noGrp="1"/>
          </p:cNvSpPr>
          <p:nvPr>
            <p:ph type="sldNum" sz="quarter" idx="5"/>
          </p:nvPr>
        </p:nvSpPr>
        <p:spPr/>
        <p:txBody>
          <a:bodyPr/>
          <a:lstStyle/>
          <a:p>
            <a:pPr defTabSz="440695">
              <a:defRPr/>
            </a:pPr>
            <a:fld id="{5603C52C-5E29-41AF-BAA3-8217E886DA08}" type="slidenum">
              <a:rPr lang="en-US">
                <a:solidFill>
                  <a:prstClr val="black"/>
                </a:solidFill>
                <a:latin typeface="Calibri" panose="020F0502020204030204"/>
              </a:rPr>
              <a:pPr defTabSz="440695">
                <a:defRPr/>
              </a:pPr>
              <a:t>4</a:t>
            </a:fld>
            <a:endParaRPr lang="en-US">
              <a:solidFill>
                <a:prstClr val="black"/>
              </a:solidFill>
              <a:latin typeface="Calibri" panose="020F0502020204030204"/>
            </a:endParaRPr>
          </a:p>
        </p:txBody>
      </p:sp>
    </p:spTree>
    <p:extLst>
      <p:ext uri="{BB962C8B-B14F-4D97-AF65-F5344CB8AC3E}">
        <p14:creationId xmlns:p14="http://schemas.microsoft.com/office/powerpoint/2010/main" val="745305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11AB7-AE52-C71A-D765-E608FA5430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638C30-9D03-96CA-7D15-54D51F5441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166201-9781-314B-37E3-E8825DF5F1A9}"/>
              </a:ext>
            </a:extLst>
          </p:cNvPr>
          <p:cNvSpPr>
            <a:spLocks noGrp="1"/>
          </p:cNvSpPr>
          <p:nvPr>
            <p:ph type="body" idx="1"/>
          </p:nvPr>
        </p:nvSpPr>
        <p:spPr/>
        <p:txBody>
          <a:bodyPr/>
          <a:lstStyle/>
          <a:p>
            <a:pPr indent="0" defTabSz="881280">
              <a:lnSpc>
                <a:spcPct val="100000"/>
              </a:lnSpc>
              <a:buNone/>
            </a:pPr>
            <a:r>
              <a:rPr lang="en-US" sz="1200" b="0" u="none" strike="noStrike" dirty="0">
                <a:solidFill>
                  <a:srgbClr val="000000"/>
                </a:solidFill>
                <a:effectLst/>
                <a:uFillTx/>
                <a:latin typeface="Arial"/>
              </a:rPr>
              <a:t>• The post-fire testing program did not find elevated results among the children tested and found only a small number among adults. These results are reassuring, as blood lead testing is the best way to measure lead exposure. </a:t>
            </a:r>
          </a:p>
          <a:p>
            <a:pPr indent="0" defTabSz="881280">
              <a:lnSpc>
                <a:spcPct val="100000"/>
              </a:lnSpc>
              <a:buNone/>
            </a:pPr>
            <a:r>
              <a:rPr lang="en-US" sz="1200" b="0" u="none" strike="noStrike" dirty="0">
                <a:solidFill>
                  <a:srgbClr val="000000"/>
                </a:solidFill>
                <a:effectLst/>
                <a:uFillTx/>
                <a:latin typeface="Arial"/>
              </a:rPr>
              <a:t>• Follow-up suggested the adult elevations were unlikely to be fire-related, which is reassuring for those tested.</a:t>
            </a:r>
          </a:p>
          <a:p>
            <a:pPr indent="0" defTabSz="881280">
              <a:lnSpc>
                <a:spcPct val="100000"/>
              </a:lnSpc>
              <a:buNone/>
            </a:pPr>
            <a:r>
              <a:rPr lang="en-US" sz="1200" b="0" u="none" strike="noStrike" dirty="0">
                <a:solidFill>
                  <a:srgbClr val="000000"/>
                </a:solidFill>
                <a:effectLst/>
                <a:uFillTx/>
                <a:latin typeface="Arial"/>
              </a:rPr>
              <a:t>• There are some limitations: this does not represent every resident in the fire area or show any blood level tests obtained outside the program, such as through a primary care provider.</a:t>
            </a:r>
          </a:p>
          <a:p>
            <a:endParaRPr lang="en-US" dirty="0"/>
          </a:p>
        </p:txBody>
      </p:sp>
      <p:sp>
        <p:nvSpPr>
          <p:cNvPr id="4" name="Slide Number Placeholder 3">
            <a:extLst>
              <a:ext uri="{FF2B5EF4-FFF2-40B4-BE49-F238E27FC236}">
                <a16:creationId xmlns:a16="http://schemas.microsoft.com/office/drawing/2014/main" id="{A976829F-9877-056A-9D4F-922E4813A860}"/>
              </a:ext>
            </a:extLst>
          </p:cNvPr>
          <p:cNvSpPr>
            <a:spLocks noGrp="1"/>
          </p:cNvSpPr>
          <p:nvPr>
            <p:ph type="sldNum" sz="quarter" idx="5"/>
          </p:nvPr>
        </p:nvSpPr>
        <p:spPr/>
        <p:txBody>
          <a:bodyPr/>
          <a:lstStyle/>
          <a:p>
            <a:pPr defTabSz="440695">
              <a:defRPr/>
            </a:pPr>
            <a:fld id="{5603C52C-5E29-41AF-BAA3-8217E886DA08}" type="slidenum">
              <a:rPr lang="en-US">
                <a:solidFill>
                  <a:prstClr val="black"/>
                </a:solidFill>
                <a:latin typeface="Calibri" panose="020F0502020204030204"/>
              </a:rPr>
              <a:pPr defTabSz="440695">
                <a:defRPr/>
              </a:pPr>
              <a:t>5</a:t>
            </a:fld>
            <a:endParaRPr lang="en-US">
              <a:solidFill>
                <a:prstClr val="black"/>
              </a:solidFill>
              <a:latin typeface="Calibri" panose="020F0502020204030204"/>
            </a:endParaRPr>
          </a:p>
        </p:txBody>
      </p:sp>
    </p:spTree>
    <p:extLst>
      <p:ext uri="{BB962C8B-B14F-4D97-AF65-F5344CB8AC3E}">
        <p14:creationId xmlns:p14="http://schemas.microsoft.com/office/powerpoint/2010/main" val="36504210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ED5F4-954F-EF0F-7744-BFED1B9FB2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47F406-261A-1DAD-5B32-FCAAD2225D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DE0F65-DD72-F1D9-BB6D-087BD8B29342}"/>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Dust testing measures the amount of lead on a defined surface area, usually a square foot, rather than the percentage of lead in the dust.</a:t>
            </a:r>
          </a:p>
          <a:p>
            <a:pPr indent="0">
              <a:lnSpc>
                <a:spcPct val="100000"/>
              </a:lnSpc>
              <a:buNone/>
            </a:pPr>
            <a:r>
              <a:rPr lang="en-US" sz="1200" b="0" u="none" strike="noStrike" dirty="0">
                <a:solidFill>
                  <a:srgbClr val="000000"/>
                </a:solidFill>
                <a:effectLst/>
                <a:uFillTx/>
                <a:latin typeface="Arial"/>
              </a:rPr>
              <a:t>• Windowsills, floors, and window troughs have different action levels because contact patterns and historical paint sources differ.</a:t>
            </a:r>
          </a:p>
          <a:p>
            <a:pPr indent="0">
              <a:lnSpc>
                <a:spcPct val="100000"/>
              </a:lnSpc>
              <a:buNone/>
            </a:pPr>
            <a:r>
              <a:rPr lang="en-US" sz="1200" b="0" u="none" strike="noStrike" dirty="0">
                <a:solidFill>
                  <a:srgbClr val="000000"/>
                </a:solidFill>
                <a:effectLst/>
                <a:uFillTx/>
                <a:latin typeface="Arial"/>
              </a:rPr>
              <a:t>• Testing and cleaning are especially important where young children play or touch surfaces and then put their hands in their mouths.</a:t>
            </a:r>
          </a:p>
          <a:p>
            <a:endParaRPr lang="en-US" dirty="0"/>
          </a:p>
        </p:txBody>
      </p:sp>
      <p:sp>
        <p:nvSpPr>
          <p:cNvPr id="4" name="Slide Number Placeholder 3">
            <a:extLst>
              <a:ext uri="{FF2B5EF4-FFF2-40B4-BE49-F238E27FC236}">
                <a16:creationId xmlns:a16="http://schemas.microsoft.com/office/drawing/2014/main" id="{0D5661FB-1ECC-9B28-16D2-C10D82848BFB}"/>
              </a:ext>
            </a:extLst>
          </p:cNvPr>
          <p:cNvSpPr>
            <a:spLocks noGrp="1"/>
          </p:cNvSpPr>
          <p:nvPr>
            <p:ph type="sldNum" sz="quarter" idx="5"/>
          </p:nvPr>
        </p:nvSpPr>
        <p:spPr/>
        <p:txBody>
          <a:bodyPr/>
          <a:lstStyle/>
          <a:p>
            <a:pPr defTabSz="440695">
              <a:defRPr/>
            </a:pPr>
            <a:fld id="{5603C52C-5E29-41AF-BAA3-8217E886DA08}" type="slidenum">
              <a:rPr lang="en-US">
                <a:solidFill>
                  <a:prstClr val="black"/>
                </a:solidFill>
                <a:latin typeface="Calibri" panose="020F0502020204030204"/>
              </a:rPr>
              <a:pPr defTabSz="440695">
                <a:defRPr/>
              </a:pPr>
              <a:t>6</a:t>
            </a:fld>
            <a:endParaRPr lang="en-US">
              <a:solidFill>
                <a:prstClr val="black"/>
              </a:solidFill>
              <a:latin typeface="Calibri" panose="020F0502020204030204"/>
            </a:endParaRPr>
          </a:p>
        </p:txBody>
      </p:sp>
    </p:spTree>
    <p:extLst>
      <p:ext uri="{BB962C8B-B14F-4D97-AF65-F5344CB8AC3E}">
        <p14:creationId xmlns:p14="http://schemas.microsoft.com/office/powerpoint/2010/main" val="39925010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Lead was detected in house dust after the fires, including beyond the immediate burn area.</a:t>
            </a:r>
          </a:p>
          <a:p>
            <a:pPr indent="0">
              <a:lnSpc>
                <a:spcPct val="100000"/>
              </a:lnSpc>
              <a:buNone/>
            </a:pPr>
            <a:r>
              <a:rPr lang="en-US" sz="1200" b="0" u="none" strike="noStrike" dirty="0">
                <a:solidFill>
                  <a:srgbClr val="000000"/>
                </a:solidFill>
                <a:effectLst/>
                <a:uFillTx/>
                <a:latin typeface="Arial"/>
              </a:rPr>
              <a:t>• The encouraging finding is that soap-and-water cleaning and wet wiping often reduced levels.</a:t>
            </a:r>
          </a:p>
          <a:p>
            <a:pPr indent="0">
              <a:lnSpc>
                <a:spcPct val="100000"/>
              </a:lnSpc>
              <a:buNone/>
            </a:pPr>
            <a:r>
              <a:rPr lang="en-US" sz="1200" b="0" u="none" strike="noStrike" dirty="0">
                <a:solidFill>
                  <a:srgbClr val="000000"/>
                </a:solidFill>
                <a:effectLst/>
                <a:uFillTx/>
                <a:latin typeface="Arial"/>
              </a:rPr>
              <a:t>• If a home had heavy ash or soot, professional remediation is safest; if it is unavailable, use PPE and careful wet methods.</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7</a:t>
            </a:fld>
            <a:endParaRPr lang="en-US"/>
          </a:p>
        </p:txBody>
      </p:sp>
    </p:spTree>
    <p:extLst>
      <p:ext uri="{BB962C8B-B14F-4D97-AF65-F5344CB8AC3E}">
        <p14:creationId xmlns:p14="http://schemas.microsoft.com/office/powerpoint/2010/main" val="3107607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The Caltech data show two patterns: levels were often higher near entry points, and cleaned samples were more likely to fall below action levels.</a:t>
            </a:r>
          </a:p>
          <a:p>
            <a:pPr indent="0">
              <a:lnSpc>
                <a:spcPct val="100000"/>
              </a:lnSpc>
              <a:buNone/>
            </a:pPr>
            <a:r>
              <a:rPr lang="en-US" sz="1200" b="0" u="none" strike="noStrike" dirty="0">
                <a:solidFill>
                  <a:srgbClr val="000000"/>
                </a:solidFill>
                <a:effectLst/>
                <a:uFillTx/>
                <a:latin typeface="Arial"/>
              </a:rPr>
              <a:t>• Basic cleaning was helpful but not perfect. Some locations still required repeated cleaning, retesting, or professional remediation.</a:t>
            </a:r>
          </a:p>
          <a:p>
            <a:pPr indent="0">
              <a:lnSpc>
                <a:spcPct val="100000"/>
              </a:lnSpc>
              <a:buNone/>
            </a:pPr>
            <a:r>
              <a:rPr lang="en-US" sz="1200" b="0" u="none" strike="noStrike" dirty="0">
                <a:solidFill>
                  <a:srgbClr val="000000"/>
                </a:solidFill>
                <a:effectLst/>
                <a:uFillTx/>
                <a:latin typeface="Arial"/>
              </a:rPr>
              <a:t>• Use this slide to focus routine cleaning attention on windows, doors, and nearby horizontal surfaces. </a:t>
            </a:r>
          </a:p>
          <a:p>
            <a:pPr indent="0">
              <a:lnSpc>
                <a:spcPct val="100000"/>
              </a:lnSpc>
              <a:buNone/>
            </a:pPr>
            <a:r>
              <a:rPr lang="en-US" sz="1200" b="0" u="none" strike="noStrike" dirty="0">
                <a:solidFill>
                  <a:srgbClr val="000000"/>
                </a:solidFill>
                <a:effectLst/>
                <a:uFillTx/>
                <a:latin typeface="Arial"/>
              </a:rPr>
              <a:t>Professional remediation is the best way to ensure reductions in dust and potential lead levels if accessible to you. </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8</a:t>
            </a:fld>
            <a:endParaRPr lang="en-US"/>
          </a:p>
        </p:txBody>
      </p:sp>
    </p:spTree>
    <p:extLst>
      <p:ext uri="{BB962C8B-B14F-4D97-AF65-F5344CB8AC3E}">
        <p14:creationId xmlns:p14="http://schemas.microsoft.com/office/powerpoint/2010/main" val="25174873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C1962-6CE7-E214-42A9-2062BD70C0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AE97C6-9110-0973-FBB9-6A2F0FB739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A31818-EB9C-310D-2204-AE468689146C}"/>
              </a:ext>
            </a:extLst>
          </p:cNvPr>
          <p:cNvSpPr>
            <a:spLocks noGrp="1"/>
          </p:cNvSpPr>
          <p:nvPr>
            <p:ph type="body" idx="1"/>
          </p:nvPr>
        </p:nvSpPr>
        <p:spPr/>
        <p:txBody>
          <a:bodyPr/>
          <a:lstStyle/>
          <a:p>
            <a:pPr indent="0" defTabSz="881280">
              <a:lnSpc>
                <a:spcPct val="100000"/>
              </a:lnSpc>
              <a:buNone/>
            </a:pPr>
            <a:r>
              <a:rPr lang="en-US" sz="1200" b="0" u="none" strike="noStrike" dirty="0">
                <a:solidFill>
                  <a:srgbClr val="000000"/>
                </a:solidFill>
                <a:effectLst/>
                <a:uFillTx/>
                <a:latin typeface="Arial"/>
              </a:rPr>
              <a:t>• Avoid turning settled contamination back into airborne dust. Wet wipe and mop with soap and water instead of dry sweeping or ordinary vacuuming.</a:t>
            </a:r>
          </a:p>
          <a:p>
            <a:pPr indent="0" defTabSz="881280">
              <a:lnSpc>
                <a:spcPct val="100000"/>
              </a:lnSpc>
              <a:buNone/>
            </a:pPr>
            <a:r>
              <a:rPr lang="en-US" sz="1200" b="0" u="none" strike="noStrike" dirty="0">
                <a:solidFill>
                  <a:srgbClr val="000000"/>
                </a:solidFill>
                <a:effectLst/>
                <a:uFillTx/>
                <a:latin typeface="Arial"/>
              </a:rPr>
              <a:t>• Use a HEPA vacuum for carpets and soft furnishings, and wash removable fabrics when possible.</a:t>
            </a:r>
          </a:p>
          <a:p>
            <a:pPr indent="0" defTabSz="881280">
              <a:lnSpc>
                <a:spcPct val="100000"/>
              </a:lnSpc>
              <a:buNone/>
            </a:pPr>
            <a:r>
              <a:rPr lang="en-US" sz="1200" b="0" u="none" strike="noStrike" dirty="0">
                <a:solidFill>
                  <a:srgbClr val="000000"/>
                </a:solidFill>
                <a:effectLst/>
                <a:uFillTx/>
                <a:latin typeface="Arial"/>
              </a:rPr>
              <a:t>• Reduce tracking by removing shoes, changing dirty clothing, wiping pets’ paws, and maintaining clean areas for babies and children.</a:t>
            </a:r>
          </a:p>
          <a:p>
            <a:endParaRPr lang="en-US" dirty="0"/>
          </a:p>
        </p:txBody>
      </p:sp>
      <p:sp>
        <p:nvSpPr>
          <p:cNvPr id="4" name="Slide Number Placeholder 3">
            <a:extLst>
              <a:ext uri="{FF2B5EF4-FFF2-40B4-BE49-F238E27FC236}">
                <a16:creationId xmlns:a16="http://schemas.microsoft.com/office/drawing/2014/main" id="{D3D7B8AA-496C-CACB-BFD1-FD59CCD628B9}"/>
              </a:ext>
            </a:extLst>
          </p:cNvPr>
          <p:cNvSpPr>
            <a:spLocks noGrp="1"/>
          </p:cNvSpPr>
          <p:nvPr>
            <p:ph type="sldNum" sz="quarter" idx="5"/>
          </p:nvPr>
        </p:nvSpPr>
        <p:spPr/>
        <p:txBody>
          <a:bodyPr/>
          <a:lstStyle/>
          <a:p>
            <a:pPr defTabSz="440695">
              <a:defRPr/>
            </a:pPr>
            <a:fld id="{5603C52C-5E29-41AF-BAA3-8217E886DA08}" type="slidenum">
              <a:rPr lang="en-US">
                <a:solidFill>
                  <a:prstClr val="black"/>
                </a:solidFill>
                <a:latin typeface="Calibri" panose="020F0502020204030204"/>
              </a:rPr>
              <a:pPr defTabSz="440695">
                <a:defRPr/>
              </a:pPr>
              <a:t>9</a:t>
            </a:fld>
            <a:endParaRPr lang="en-US">
              <a:solidFill>
                <a:prstClr val="black"/>
              </a:solidFill>
              <a:latin typeface="Calibri" panose="020F0502020204030204"/>
            </a:endParaRPr>
          </a:p>
        </p:txBody>
      </p:sp>
    </p:spTree>
    <p:extLst>
      <p:ext uri="{BB962C8B-B14F-4D97-AF65-F5344CB8AC3E}">
        <p14:creationId xmlns:p14="http://schemas.microsoft.com/office/powerpoint/2010/main" val="2607069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A16B8-C42A-0A2A-93E7-1967C4629E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477887-DB76-78F8-AE4E-F6AAF6E06A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D23EF1-8497-268A-ACAC-9B02501617B6}"/>
              </a:ext>
            </a:extLst>
          </p:cNvPr>
          <p:cNvSpPr>
            <a:spLocks noGrp="1"/>
          </p:cNvSpPr>
          <p:nvPr>
            <p:ph type="body" idx="1"/>
          </p:nvPr>
        </p:nvSpPr>
        <p:spPr/>
        <p:txBody>
          <a:bodyPr/>
          <a:lstStyle/>
          <a:p>
            <a:pPr indent="0" defTabSz="914400">
              <a:lnSpc>
                <a:spcPct val="100000"/>
              </a:lnSpc>
              <a:buNone/>
              <a:tabLst>
                <a:tab pos="0" algn="l"/>
              </a:tabLst>
            </a:pPr>
            <a:r>
              <a:rPr lang="en-US" sz="1200" b="0" u="none" strike="noStrike" dirty="0">
                <a:solidFill>
                  <a:srgbClr val="000000"/>
                </a:solidFill>
                <a:effectLst/>
                <a:uFillTx/>
                <a:latin typeface="Arial"/>
              </a:rPr>
              <a:t>• If professional cleanup is not possible, use a respirator, goggles, gloves, disposable coveralls, and removable boots or booties.</a:t>
            </a:r>
          </a:p>
          <a:p>
            <a:pPr indent="0" defTabSz="914400">
              <a:lnSpc>
                <a:spcPct val="100000"/>
              </a:lnSpc>
              <a:buNone/>
              <a:tabLst>
                <a:tab pos="0" algn="l"/>
              </a:tabLst>
            </a:pPr>
            <a:r>
              <a:rPr lang="en-US" sz="1200" b="0" u="none" strike="noStrike" dirty="0">
                <a:solidFill>
                  <a:srgbClr val="000000"/>
                </a:solidFill>
                <a:effectLst/>
                <a:uFillTx/>
                <a:latin typeface="Arial"/>
              </a:rPr>
              <a:t>• Remove contaminated outer gear before entering vehicles, homes, or clean spaces to prevent cross-contamination.</a:t>
            </a:r>
          </a:p>
          <a:p>
            <a:pPr indent="0" defTabSz="914400">
              <a:lnSpc>
                <a:spcPct val="100000"/>
              </a:lnSpc>
              <a:buNone/>
              <a:tabLst>
                <a:tab pos="0" algn="l"/>
              </a:tabLst>
            </a:pPr>
            <a:r>
              <a:rPr lang="en-US" sz="1200" b="0" u="none" strike="noStrike" dirty="0">
                <a:solidFill>
                  <a:srgbClr val="000000"/>
                </a:solidFill>
                <a:effectLst/>
                <a:uFillTx/>
                <a:latin typeface="Arial"/>
              </a:rPr>
              <a:t>• If hiring workers, the same protection should be provided to them; worker safety is part of household and community safety.</a:t>
            </a:r>
          </a:p>
          <a:p>
            <a:endParaRPr lang="en-US" dirty="0"/>
          </a:p>
        </p:txBody>
      </p:sp>
      <p:sp>
        <p:nvSpPr>
          <p:cNvPr id="4" name="Slide Number Placeholder 3">
            <a:extLst>
              <a:ext uri="{FF2B5EF4-FFF2-40B4-BE49-F238E27FC236}">
                <a16:creationId xmlns:a16="http://schemas.microsoft.com/office/drawing/2014/main" id="{CDA23A9E-E25D-CCD9-0470-8D7BE5FCB062}"/>
              </a:ext>
            </a:extLst>
          </p:cNvPr>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51392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F8684-9AB0-7476-459F-44EFF6FF6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6F03A0-BCF8-80E2-2D81-366BB829EC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D7587B-F678-AB3C-C84A-DA9885996F90}"/>
              </a:ext>
            </a:extLst>
          </p:cNvPr>
          <p:cNvSpPr>
            <a:spLocks noGrp="1"/>
          </p:cNvSpPr>
          <p:nvPr>
            <p:ph type="body" idx="1"/>
          </p:nvPr>
        </p:nvSpPr>
        <p:spPr/>
        <p:txBody>
          <a:bodyPr/>
          <a:lstStyle/>
          <a:p>
            <a:pPr indent="0" defTabSz="881280">
              <a:lnSpc>
                <a:spcPct val="100000"/>
              </a:lnSpc>
              <a:buNone/>
            </a:pPr>
            <a:r>
              <a:rPr lang="en-US" sz="1200" b="0" u="none" strike="noStrike" dirty="0">
                <a:solidFill>
                  <a:srgbClr val="000000"/>
                </a:solidFill>
                <a:effectLst/>
                <a:uFillTx/>
                <a:latin typeface="Arial"/>
              </a:rPr>
              <a:t>• A soil screening level is a point for deciding whether more investigation or cleanup may be needed, not a diagnosis of poisoning.</a:t>
            </a:r>
          </a:p>
          <a:p>
            <a:pPr indent="0" defTabSz="881280">
              <a:lnSpc>
                <a:spcPct val="100000"/>
              </a:lnSpc>
              <a:buNone/>
            </a:pPr>
            <a:r>
              <a:rPr lang="en-US" sz="1200" b="0" u="none" strike="noStrike" dirty="0">
                <a:solidFill>
                  <a:srgbClr val="000000"/>
                </a:solidFill>
                <a:effectLst/>
                <a:uFillTx/>
                <a:latin typeface="Arial"/>
              </a:rPr>
              <a:t>• Risk depends on both the test result and how people use the area. A child’s play area or garden matters more than inaccessible soil under a structure.</a:t>
            </a:r>
          </a:p>
          <a:p>
            <a:pPr indent="0" defTabSz="881280">
              <a:lnSpc>
                <a:spcPct val="100000"/>
              </a:lnSpc>
              <a:buNone/>
            </a:pPr>
            <a:r>
              <a:rPr lang="en-US" sz="1200" b="0" u="none" strike="noStrike" dirty="0">
                <a:solidFill>
                  <a:srgbClr val="000000"/>
                </a:solidFill>
                <a:effectLst/>
                <a:uFillTx/>
                <a:latin typeface="Arial"/>
              </a:rPr>
              <a:t>• Options include covering soil, adding barriers or vegetation, or professional removal and retesting.</a:t>
            </a:r>
          </a:p>
          <a:p>
            <a:endParaRPr lang="en-US" dirty="0"/>
          </a:p>
        </p:txBody>
      </p:sp>
      <p:sp>
        <p:nvSpPr>
          <p:cNvPr id="4" name="Slide Number Placeholder 3">
            <a:extLst>
              <a:ext uri="{FF2B5EF4-FFF2-40B4-BE49-F238E27FC236}">
                <a16:creationId xmlns:a16="http://schemas.microsoft.com/office/drawing/2014/main" id="{BCEE5734-2493-BD7B-F5D5-D37E7DD7A9FC}"/>
              </a:ext>
            </a:extLst>
          </p:cNvPr>
          <p:cNvSpPr>
            <a:spLocks noGrp="1"/>
          </p:cNvSpPr>
          <p:nvPr>
            <p:ph type="sldNum" sz="quarter" idx="5"/>
          </p:nvPr>
        </p:nvSpPr>
        <p:spPr/>
        <p:txBody>
          <a:bodyPr/>
          <a:lstStyle/>
          <a:p>
            <a:pPr defTabSz="440695">
              <a:defRPr/>
            </a:pPr>
            <a:fld id="{5603C52C-5E29-41AF-BAA3-8217E886DA08}" type="slidenum">
              <a:rPr lang="en-US">
                <a:solidFill>
                  <a:prstClr val="black"/>
                </a:solidFill>
                <a:latin typeface="Calibri" panose="020F0502020204030204"/>
              </a:rPr>
              <a:pPr defTabSz="440695">
                <a:defRPr/>
              </a:pPr>
              <a:t>11</a:t>
            </a:fld>
            <a:endParaRPr lang="en-US">
              <a:solidFill>
                <a:prstClr val="black"/>
              </a:solidFill>
              <a:latin typeface="Calibri" panose="020F0502020204030204"/>
            </a:endParaRPr>
          </a:p>
        </p:txBody>
      </p:sp>
    </p:spTree>
    <p:extLst>
      <p:ext uri="{BB962C8B-B14F-4D97-AF65-F5344CB8AC3E}">
        <p14:creationId xmlns:p14="http://schemas.microsoft.com/office/powerpoint/2010/main" val="2207242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Results differed by location, with higher soil lead levels near the Eaton fire than near the Palisades fire.</a:t>
            </a:r>
          </a:p>
          <a:p>
            <a:pPr indent="0">
              <a:lnSpc>
                <a:spcPct val="100000"/>
              </a:lnSpc>
              <a:buNone/>
            </a:pPr>
            <a:r>
              <a:rPr lang="en-US" sz="1200" b="0" u="none" strike="noStrike" dirty="0">
                <a:solidFill>
                  <a:srgbClr val="000000"/>
                </a:solidFill>
                <a:effectLst/>
                <a:uFillTx/>
                <a:latin typeface="Arial"/>
              </a:rPr>
              <a:t>• Most results were below the California screening level, and very few were at hazardous-waste levels.</a:t>
            </a:r>
          </a:p>
          <a:p>
            <a:pPr indent="0">
              <a:lnSpc>
                <a:spcPct val="100000"/>
              </a:lnSpc>
              <a:buNone/>
            </a:pPr>
            <a:r>
              <a:rPr lang="en-US" sz="1200" b="0" u="none" strike="noStrike" dirty="0">
                <a:solidFill>
                  <a:srgbClr val="000000"/>
                </a:solidFill>
                <a:effectLst/>
                <a:uFillTx/>
                <a:latin typeface="Arial"/>
              </a:rPr>
              <a:t>• Because historical lead is common in Los Angeles soil, a test may not show how much came from the fire.</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12</a:t>
            </a:fld>
            <a:endParaRPr lang="en-US"/>
          </a:p>
        </p:txBody>
      </p:sp>
    </p:spTree>
    <p:extLst>
      <p:ext uri="{BB962C8B-B14F-4D97-AF65-F5344CB8AC3E}">
        <p14:creationId xmlns:p14="http://schemas.microsoft.com/office/powerpoint/2010/main" val="10364545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36C07-16E2-289F-A97A-5B3D9E0202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F78A94-A856-F3AB-0C24-1AF6BF7DEB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74C2F3-530D-0E82-A42D-E8F976DBFF29}"/>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Interpret the number together with where the sample was taken and how often people contact that soil.</a:t>
            </a:r>
          </a:p>
          <a:p>
            <a:pPr indent="0">
              <a:lnSpc>
                <a:spcPct val="100000"/>
              </a:lnSpc>
              <a:buNone/>
            </a:pPr>
            <a:r>
              <a:rPr lang="en-US" sz="1200" b="0" u="none" strike="noStrike" dirty="0">
                <a:solidFill>
                  <a:srgbClr val="000000"/>
                </a:solidFill>
                <a:effectLst/>
                <a:uFillTx/>
                <a:latin typeface="Arial"/>
              </a:rPr>
              <a:t>• For frequently used areas, higher results support additional testing, blood testing when appropriate, and remediation.</a:t>
            </a:r>
          </a:p>
          <a:p>
            <a:pPr indent="0">
              <a:lnSpc>
                <a:spcPct val="100000"/>
              </a:lnSpc>
              <a:buNone/>
            </a:pPr>
            <a:r>
              <a:rPr lang="en-US" sz="1200" b="0" u="none" strike="noStrike" dirty="0">
                <a:solidFill>
                  <a:srgbClr val="000000"/>
                </a:solidFill>
                <a:effectLst/>
                <a:uFillTx/>
                <a:latin typeface="Arial"/>
              </a:rPr>
              <a:t>• One high sample should be confirmed in context; multiple samples and professional interpretation are more useful than a single isolated number.</a:t>
            </a:r>
          </a:p>
          <a:p>
            <a:endParaRPr lang="en-US" dirty="0"/>
          </a:p>
        </p:txBody>
      </p:sp>
      <p:sp>
        <p:nvSpPr>
          <p:cNvPr id="4" name="Slide Number Placeholder 3">
            <a:extLst>
              <a:ext uri="{FF2B5EF4-FFF2-40B4-BE49-F238E27FC236}">
                <a16:creationId xmlns:a16="http://schemas.microsoft.com/office/drawing/2014/main" id="{E3F6BE32-FBE4-37FD-A8AB-FDF291930CBF}"/>
              </a:ext>
            </a:extLst>
          </p:cNvPr>
          <p:cNvSpPr>
            <a:spLocks noGrp="1"/>
          </p:cNvSpPr>
          <p:nvPr>
            <p:ph type="sldNum" sz="quarter" idx="5"/>
          </p:nvPr>
        </p:nvSpPr>
        <p:spPr/>
        <p:txBody>
          <a:bodyPr/>
          <a:lstStyle/>
          <a:p>
            <a:pPr defTabSz="440695">
              <a:defRPr/>
            </a:pPr>
            <a:fld id="{5603C52C-5E29-41AF-BAA3-8217E886DA08}" type="slidenum">
              <a:rPr lang="en-US">
                <a:solidFill>
                  <a:prstClr val="black"/>
                </a:solidFill>
                <a:latin typeface="Calibri" panose="020F0502020204030204"/>
              </a:rPr>
              <a:pPr defTabSz="440695">
                <a:defRPr/>
              </a:pPr>
              <a:t>13</a:t>
            </a:fld>
            <a:endParaRPr lang="en-US">
              <a:solidFill>
                <a:prstClr val="black"/>
              </a:solidFill>
              <a:latin typeface="Calibri" panose="020F0502020204030204"/>
            </a:endParaRPr>
          </a:p>
        </p:txBody>
      </p:sp>
    </p:spTree>
    <p:extLst>
      <p:ext uri="{BB962C8B-B14F-4D97-AF65-F5344CB8AC3E}">
        <p14:creationId xmlns:p14="http://schemas.microsoft.com/office/powerpoint/2010/main" val="1121499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See facilitation guide. </a:t>
            </a:r>
          </a:p>
          <a:p>
            <a:pPr indent="0">
              <a:lnSpc>
                <a:spcPct val="100000"/>
              </a:lnSpc>
              <a:buNone/>
            </a:pPr>
            <a:r>
              <a:rPr lang="en-US" sz="1200" b="0" u="none" strike="noStrike" dirty="0">
                <a:solidFill>
                  <a:srgbClr val="000000"/>
                </a:solidFill>
                <a:effectLst/>
                <a:uFillTx/>
                <a:latin typeface="Arial"/>
              </a:rPr>
              <a:t>• For Grace, focus on windowsills, floors, entryways, and clean play areas for her younger sibling.</a:t>
            </a:r>
          </a:p>
          <a:p>
            <a:pPr indent="0">
              <a:lnSpc>
                <a:spcPct val="100000"/>
              </a:lnSpc>
              <a:buNone/>
            </a:pPr>
            <a:r>
              <a:rPr lang="en-US" sz="1200" b="0" u="none" strike="noStrike" dirty="0">
                <a:solidFill>
                  <a:srgbClr val="000000"/>
                </a:solidFill>
                <a:effectLst/>
                <a:uFillTx/>
                <a:latin typeface="Arial"/>
              </a:rPr>
              <a:t>• For Clara, focus on worker protection, wet methods, HEPA vacuuming, changing clothes, and preventing take-home exposure to her family.</a:t>
            </a:r>
          </a:p>
          <a:p>
            <a:pPr indent="0">
              <a:lnSpc>
                <a:spcPct val="100000"/>
              </a:lnSpc>
              <a:buNone/>
            </a:pPr>
            <a:r>
              <a:rPr lang="en-US" sz="1200" b="0" u="none" strike="noStrike" dirty="0">
                <a:solidFill>
                  <a:srgbClr val="000000"/>
                </a:solidFill>
                <a:effectLst/>
                <a:uFillTx/>
                <a:latin typeface="Arial"/>
              </a:rPr>
              <a:t>• Ask participants to identify both the exposure and the barrier to protection, not just the ideal recommendation.</a:t>
            </a:r>
          </a:p>
          <a:p>
            <a:endParaRPr lang="en-US" dirty="0"/>
          </a:p>
        </p:txBody>
      </p:sp>
      <p:sp>
        <p:nvSpPr>
          <p:cNvPr id="4" name="Slide Number Placeholder 3"/>
          <p:cNvSpPr>
            <a:spLocks noGrp="1"/>
          </p:cNvSpPr>
          <p:nvPr>
            <p:ph type="sldNum" sz="quarter" idx="5"/>
          </p:nvPr>
        </p:nvSpPr>
        <p:spPr/>
        <p:txBody>
          <a:bodyPr/>
          <a:lstStyle/>
          <a:p>
            <a:fld id="{B9C974EF-B91E-43B3-B79D-A643E9C11D44}" type="slidenum">
              <a:rPr lang="en-US" smtClean="0"/>
              <a:t>14</a:t>
            </a:fld>
            <a:endParaRPr lang="en-US"/>
          </a:p>
        </p:txBody>
      </p:sp>
    </p:spTree>
    <p:extLst>
      <p:ext uri="{BB962C8B-B14F-4D97-AF65-F5344CB8AC3E}">
        <p14:creationId xmlns:p14="http://schemas.microsoft.com/office/powerpoint/2010/main" val="20365209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DBFF8-5911-87AB-5AC7-E0A3210630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D62CC6-8535-DC38-F42C-1E46EFCD31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775A2F-0546-1F21-5CAB-26D47CB2D108}"/>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If gardening is a concern, testing provides the clearest starting point.</a:t>
            </a:r>
          </a:p>
          <a:p>
            <a:pPr indent="0">
              <a:lnSpc>
                <a:spcPct val="100000"/>
              </a:lnSpc>
              <a:buNone/>
            </a:pPr>
            <a:r>
              <a:rPr lang="en-US" sz="1200" b="0" u="none" strike="noStrike" dirty="0">
                <a:solidFill>
                  <a:srgbClr val="000000"/>
                </a:solidFill>
                <a:effectLst/>
                <a:uFillTx/>
                <a:latin typeface="Arial"/>
              </a:rPr>
              <a:t>• Wash produce and wash hands and clothing after gardening; these steps also reduce direct ingestion of soil.</a:t>
            </a:r>
          </a:p>
          <a:p>
            <a:pPr indent="0">
              <a:lnSpc>
                <a:spcPct val="100000"/>
              </a:lnSpc>
              <a:buNone/>
            </a:pPr>
            <a:r>
              <a:rPr lang="en-US" sz="1200" b="0" u="none" strike="noStrike" dirty="0">
                <a:solidFill>
                  <a:srgbClr val="000000"/>
                </a:solidFill>
                <a:effectLst/>
                <a:uFillTx/>
                <a:latin typeface="Arial"/>
              </a:rPr>
              <a:t>• Raised beds can help, but purchased soil is not automatically tested for metals, so do not assume it is contaminant-free.</a:t>
            </a:r>
          </a:p>
          <a:p>
            <a:endParaRPr lang="en-US" dirty="0"/>
          </a:p>
        </p:txBody>
      </p:sp>
      <p:sp>
        <p:nvSpPr>
          <p:cNvPr id="4" name="Slide Number Placeholder 3">
            <a:extLst>
              <a:ext uri="{FF2B5EF4-FFF2-40B4-BE49-F238E27FC236}">
                <a16:creationId xmlns:a16="http://schemas.microsoft.com/office/drawing/2014/main" id="{738CF462-C68B-6BB3-6767-B29598C3421C}"/>
              </a:ext>
            </a:extLst>
          </p:cNvPr>
          <p:cNvSpPr>
            <a:spLocks noGrp="1"/>
          </p:cNvSpPr>
          <p:nvPr>
            <p:ph type="sldNum" sz="quarter" idx="5"/>
          </p:nvPr>
        </p:nvSpPr>
        <p:spPr/>
        <p:txBody>
          <a:bodyPr/>
          <a:lstStyle/>
          <a:p>
            <a:pPr marL="0" marR="0" lvl="0" indent="0" algn="r" defTabSz="440695"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440695"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45440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38542-EB37-B870-8FA6-5F3D99AA90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F26FB7-3B35-1B6C-5FD3-AA6A874288CB}"/>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0E2525FF-E10C-4883-EAE8-471815750F14}"/>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Lead is used as a focus because it is common in urban environments and can be released by burned buildings and vehicles.</a:t>
            </a:r>
          </a:p>
          <a:p>
            <a:pPr indent="0">
              <a:lnSpc>
                <a:spcPct val="100000"/>
              </a:lnSpc>
              <a:buNone/>
            </a:pPr>
            <a:r>
              <a:rPr lang="en-US" sz="1200" b="0" u="none" strike="noStrike" dirty="0">
                <a:solidFill>
                  <a:srgbClr val="000000"/>
                </a:solidFill>
                <a:effectLst/>
                <a:uFillTx/>
                <a:latin typeface="Arial"/>
              </a:rPr>
              <a:t>• It may be found in smoke, ash, dust, and soil, but historical contamination can make the source difficult to determine.</a:t>
            </a:r>
          </a:p>
          <a:p>
            <a:pPr indent="0">
              <a:lnSpc>
                <a:spcPct val="100000"/>
              </a:lnSpc>
              <a:buNone/>
            </a:pPr>
            <a:r>
              <a:rPr lang="en-US" sz="1200" b="0" u="none" strike="noStrike" dirty="0">
                <a:solidFill>
                  <a:srgbClr val="000000"/>
                </a:solidFill>
                <a:effectLst/>
                <a:uFillTx/>
                <a:latin typeface="Arial"/>
              </a:rPr>
              <a:t>• Best practice is to reduce contact and interpret results in context.</a:t>
            </a:r>
          </a:p>
          <a:p>
            <a:endParaRPr lang="en-US" dirty="0"/>
          </a:p>
        </p:txBody>
      </p:sp>
      <p:sp>
        <p:nvSpPr>
          <p:cNvPr id="4" name="Slide Number Placeholder 3">
            <a:extLst>
              <a:ext uri="{FF2B5EF4-FFF2-40B4-BE49-F238E27FC236}">
                <a16:creationId xmlns:a16="http://schemas.microsoft.com/office/drawing/2014/main" id="{25958961-4481-6018-3AB0-ADBEF58C29F6}"/>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16</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7947857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AA033-C5B2-4603-51E4-595B275767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4F8AEC-2361-951D-C183-B251AF4EB325}"/>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96A3DD67-9616-6380-654F-183A2E6030BD}"/>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Blood lead testing is the best available measure of recent exposure.</a:t>
            </a:r>
          </a:p>
          <a:p>
            <a:pPr indent="0">
              <a:lnSpc>
                <a:spcPct val="100000"/>
              </a:lnSpc>
              <a:buNone/>
            </a:pPr>
            <a:r>
              <a:rPr lang="en-US" sz="1200" b="0" u="none" strike="noStrike" dirty="0">
                <a:solidFill>
                  <a:srgbClr val="000000"/>
                </a:solidFill>
                <a:effectLst/>
                <a:uFillTx/>
                <a:latin typeface="Arial"/>
              </a:rPr>
              <a:t>• Risk from dust or soil requires both contamination and a meaningful route into the body, such as breathing disturbed dust or hand-to-mouth contact.</a:t>
            </a:r>
          </a:p>
          <a:p>
            <a:pPr indent="0">
              <a:lnSpc>
                <a:spcPct val="100000"/>
              </a:lnSpc>
              <a:buNone/>
            </a:pPr>
            <a:r>
              <a:rPr lang="en-US" sz="1200" b="0" u="none" strike="noStrike" dirty="0">
                <a:solidFill>
                  <a:srgbClr val="000000"/>
                </a:solidFill>
                <a:effectLst/>
                <a:uFillTx/>
                <a:latin typeface="Arial"/>
              </a:rPr>
              <a:t>• Children, babies, and pregnant people warrant extra protection because they are more vulnerable.</a:t>
            </a:r>
          </a:p>
          <a:p>
            <a:endParaRPr lang="en-US" dirty="0"/>
          </a:p>
        </p:txBody>
      </p:sp>
      <p:sp>
        <p:nvSpPr>
          <p:cNvPr id="4" name="Slide Number Placeholder 3">
            <a:extLst>
              <a:ext uri="{FF2B5EF4-FFF2-40B4-BE49-F238E27FC236}">
                <a16:creationId xmlns:a16="http://schemas.microsoft.com/office/drawing/2014/main" id="{8C10BE2D-15D7-0140-F01B-7FFB0FCFEFDB}"/>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17</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801932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68EAC3-A471-70A8-1DD2-A6B17D474C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F65F1C-39AD-635A-A2D2-C7609F2F9C42}"/>
              </a:ext>
            </a:extLst>
          </p:cNvPr>
          <p:cNvSpPr>
            <a:spLocks noGrp="1" noRot="1" noChangeAspect="1"/>
          </p:cNvSpPr>
          <p:nvPr>
            <p:ph type="sldImg"/>
          </p:nvPr>
        </p:nvSpPr>
        <p:spPr>
          <a:xfrm>
            <a:off x="777875" y="1200150"/>
            <a:ext cx="5759450" cy="3240088"/>
          </a:xfrm>
        </p:spPr>
      </p:sp>
      <p:sp>
        <p:nvSpPr>
          <p:cNvPr id="3" name="Notes Placeholder 2">
            <a:extLst>
              <a:ext uri="{FF2B5EF4-FFF2-40B4-BE49-F238E27FC236}">
                <a16:creationId xmlns:a16="http://schemas.microsoft.com/office/drawing/2014/main" id="{7FDEF2BE-4C20-0878-5D4D-1773D6104C42}"/>
              </a:ext>
            </a:extLst>
          </p:cNvPr>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Consider testing if the home or yard was affected by smoke, soot, ash, char, or dust. Consider context such as who lives in the home and who would be most vulnerable and reduce exposures. </a:t>
            </a:r>
          </a:p>
          <a:p>
            <a:pPr indent="0">
              <a:lnSpc>
                <a:spcPct val="100000"/>
              </a:lnSpc>
              <a:buNone/>
            </a:pPr>
            <a:r>
              <a:rPr lang="en-US" sz="1200" b="0" u="none" strike="noStrike" dirty="0">
                <a:solidFill>
                  <a:srgbClr val="000000"/>
                </a:solidFill>
                <a:effectLst/>
                <a:uFillTx/>
                <a:latin typeface="Arial"/>
              </a:rPr>
              <a:t>• Professional cleanup is safest when contamination is substantial; otherwise, use PPE and wet-wiping methods.</a:t>
            </a:r>
          </a:p>
          <a:p>
            <a:pPr indent="0">
              <a:lnSpc>
                <a:spcPct val="100000"/>
              </a:lnSpc>
              <a:buNone/>
            </a:pPr>
            <a:r>
              <a:rPr lang="en-US" sz="1200" b="0" u="none" strike="noStrike" dirty="0">
                <a:solidFill>
                  <a:srgbClr val="000000"/>
                </a:solidFill>
                <a:effectLst/>
                <a:uFillTx/>
                <a:latin typeface="Arial"/>
              </a:rPr>
              <a:t>• A blood lead test can provide additional reassurance or identify the need to look for an ongoing source.</a:t>
            </a:r>
          </a:p>
          <a:p>
            <a:endParaRPr lang="en-US" dirty="0"/>
          </a:p>
        </p:txBody>
      </p:sp>
      <p:sp>
        <p:nvSpPr>
          <p:cNvPr id="4" name="Slide Number Placeholder 3">
            <a:extLst>
              <a:ext uri="{FF2B5EF4-FFF2-40B4-BE49-F238E27FC236}">
                <a16:creationId xmlns:a16="http://schemas.microsoft.com/office/drawing/2014/main" id="{D2A20D96-2A8F-8B4F-5CA8-487AC891F2F8}"/>
              </a:ext>
            </a:extLst>
          </p:cNvPr>
          <p:cNvSpPr>
            <a:spLocks noGrp="1"/>
          </p:cNvSpPr>
          <p:nvPr>
            <p:ph type="sldNum" sz="quarter" idx="5"/>
          </p:nvPr>
        </p:nvSpPr>
        <p:spPr/>
        <p:txBody>
          <a:bodyPr/>
          <a:lstStyle/>
          <a:p>
            <a:pPr defTabSz="457133">
              <a:defRPr/>
            </a:pPr>
            <a:fld id="{5603C52C-5E29-41AF-BAA3-8217E886DA08}" type="slidenum">
              <a:rPr lang="en-US">
                <a:solidFill>
                  <a:prstClr val="black"/>
                </a:solidFill>
                <a:latin typeface="Calibri" panose="020F0502020204030204"/>
              </a:rPr>
              <a:pPr defTabSz="457133">
                <a:defRPr/>
              </a:pPr>
              <a:t>18</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19920748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Most lead-poisoning cases are linked to older housing and lead-containing products, not documented fire residue.</a:t>
            </a:r>
          </a:p>
          <a:p>
            <a:pPr indent="0">
              <a:lnSpc>
                <a:spcPct val="100000"/>
              </a:lnSpc>
              <a:buNone/>
            </a:pPr>
            <a:r>
              <a:rPr lang="en-US" sz="1200" b="0" u="none" strike="noStrike" dirty="0">
                <a:solidFill>
                  <a:srgbClr val="000000"/>
                </a:solidFill>
                <a:effectLst/>
                <a:uFillTx/>
                <a:latin typeface="Arial"/>
              </a:rPr>
              <a:t>• Soil can contribute, but hand-to-mouth soil exposure is usually easier to prevent than exposure to deteriorating lead paint inside a home.</a:t>
            </a:r>
          </a:p>
          <a:p>
            <a:pPr indent="0">
              <a:lnSpc>
                <a:spcPct val="100000"/>
              </a:lnSpc>
              <a:buNone/>
            </a:pPr>
            <a:r>
              <a:rPr lang="en-US" sz="1200" b="0" u="none" strike="noStrike" dirty="0">
                <a:solidFill>
                  <a:srgbClr val="000000"/>
                </a:solidFill>
                <a:effectLst/>
                <a:uFillTx/>
                <a:latin typeface="Arial"/>
              </a:rPr>
              <a:t>• This distinction helps target prevention without dismissing post-fire concerns.</a:t>
            </a:r>
          </a:p>
          <a:p>
            <a:endParaRPr lang="en-US" dirty="0"/>
          </a:p>
        </p:txBody>
      </p:sp>
      <p:sp>
        <p:nvSpPr>
          <p:cNvPr id="4" name="Slide Number Placeholder 3"/>
          <p:cNvSpPr>
            <a:spLocks noGrp="1"/>
          </p:cNvSpPr>
          <p:nvPr>
            <p:ph type="sldNum" sz="quarter" idx="5"/>
          </p:nvPr>
        </p:nvSpPr>
        <p:spPr/>
        <p:txBody>
          <a:bodyPr/>
          <a:lstStyle/>
          <a:p>
            <a:fld id="{CC206052-CBBF-4A3A-B53A-2008161CFE8D}" type="slidenum">
              <a:rPr lang="en-US" smtClean="0"/>
              <a:t>20</a:t>
            </a:fld>
            <a:endParaRPr lang="en-US"/>
          </a:p>
        </p:txBody>
      </p:sp>
    </p:spTree>
    <p:extLst>
      <p:ext uri="{BB962C8B-B14F-4D97-AF65-F5344CB8AC3E}">
        <p14:creationId xmlns:p14="http://schemas.microsoft.com/office/powerpoint/2010/main" val="3427861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Children absorb a larger share of ingested lead and have developing brains and bodies, so prevention matters at lower exposures.</a:t>
            </a:r>
          </a:p>
          <a:p>
            <a:pPr indent="0">
              <a:lnSpc>
                <a:spcPct val="100000"/>
              </a:lnSpc>
              <a:buNone/>
            </a:pPr>
            <a:r>
              <a:rPr lang="en-US" sz="1200" b="0" u="none" strike="noStrike" dirty="0">
                <a:solidFill>
                  <a:srgbClr val="000000"/>
                </a:solidFill>
                <a:effectLst/>
                <a:uFillTx/>
                <a:latin typeface="Arial"/>
              </a:rPr>
              <a:t>• Pregnancy is also a sensitive period because stored or new lead exposure can affect the fetus.</a:t>
            </a:r>
          </a:p>
          <a:p>
            <a:pPr indent="0">
              <a:lnSpc>
                <a:spcPct val="100000"/>
              </a:lnSpc>
              <a:buNone/>
            </a:pPr>
            <a:r>
              <a:rPr lang="en-US" sz="1200" b="0" u="none" strike="noStrike" dirty="0">
                <a:solidFill>
                  <a:srgbClr val="000000"/>
                </a:solidFill>
                <a:effectLst/>
                <a:uFillTx/>
                <a:latin typeface="Arial"/>
              </a:rPr>
              <a:t>• Nutrition, housing quality, and environmental conditions can overlap and increase risk.</a:t>
            </a:r>
          </a:p>
          <a:p>
            <a:endParaRPr lang="en-US" dirty="0"/>
          </a:p>
        </p:txBody>
      </p:sp>
      <p:sp>
        <p:nvSpPr>
          <p:cNvPr id="4" name="Slide Number Placeholder 3"/>
          <p:cNvSpPr>
            <a:spLocks noGrp="1"/>
          </p:cNvSpPr>
          <p:nvPr>
            <p:ph type="sldNum" sz="quarter" idx="5"/>
          </p:nvPr>
        </p:nvSpPr>
        <p:spPr/>
        <p:txBody>
          <a:bodyPr/>
          <a:lstStyle/>
          <a:p>
            <a:fld id="{CC206052-CBBF-4A3A-B53A-2008161CFE8D}" type="slidenum">
              <a:rPr lang="en-US" smtClean="0"/>
              <a:t>21</a:t>
            </a:fld>
            <a:endParaRPr lang="en-US"/>
          </a:p>
        </p:txBody>
      </p:sp>
    </p:spTree>
    <p:extLst>
      <p:ext uri="{BB962C8B-B14F-4D97-AF65-F5344CB8AC3E}">
        <p14:creationId xmlns:p14="http://schemas.microsoft.com/office/powerpoint/2010/main" val="30818101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55380-18B6-60D4-46A5-8BD9D84EA8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E42773-E4D7-B2FE-AA39-FA5ABED414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DDCD2A-60FD-91C3-3359-0871E6C6B1C1}"/>
              </a:ext>
            </a:extLst>
          </p:cNvPr>
          <p:cNvSpPr>
            <a:spLocks noGrp="1"/>
          </p:cNvSpPr>
          <p:nvPr>
            <p:ph type="body" idx="1"/>
          </p:nvPr>
        </p:nvSpPr>
        <p:spPr/>
        <p:txBody>
          <a:bodyPr/>
          <a:lstStyle/>
          <a:p>
            <a:pPr indent="0" defTabSz="881280">
              <a:lnSpc>
                <a:spcPct val="100000"/>
              </a:lnSpc>
              <a:buNone/>
            </a:pPr>
            <a:r>
              <a:rPr lang="en-US" sz="1200" b="0" u="none" strike="noStrike" dirty="0">
                <a:solidFill>
                  <a:srgbClr val="000000"/>
                </a:solidFill>
                <a:effectLst/>
                <a:uFillTx/>
                <a:latin typeface="Arial"/>
              </a:rPr>
              <a:t>• Lead exposure has fallen dramatically because lead was removed from gasoline, paint, and many products.</a:t>
            </a:r>
          </a:p>
          <a:p>
            <a:pPr indent="0" defTabSz="881280">
              <a:lnSpc>
                <a:spcPct val="100000"/>
              </a:lnSpc>
              <a:buNone/>
            </a:pPr>
            <a:r>
              <a:rPr lang="en-US" sz="1200" b="0" u="none" strike="noStrike" dirty="0">
                <a:solidFill>
                  <a:srgbClr val="000000"/>
                </a:solidFill>
                <a:effectLst/>
                <a:uFillTx/>
                <a:latin typeface="Arial"/>
              </a:rPr>
              <a:t>• The reference level has also become more protective as evidence has improved.</a:t>
            </a:r>
          </a:p>
          <a:p>
            <a:pPr indent="0" defTabSz="881280">
              <a:lnSpc>
                <a:spcPct val="100000"/>
              </a:lnSpc>
              <a:buNone/>
            </a:pPr>
            <a:r>
              <a:rPr lang="en-US" sz="1200" b="0" u="none" strike="noStrike" dirty="0">
                <a:solidFill>
                  <a:srgbClr val="000000"/>
                </a:solidFill>
                <a:effectLst/>
                <a:uFillTx/>
                <a:latin typeface="Arial"/>
              </a:rPr>
              <a:t>• The main message is reassurance plus prevention: modern average levels are much lower, but ongoing sources should still be identified and reduced.</a:t>
            </a:r>
          </a:p>
          <a:p>
            <a:endParaRPr lang="en-US" dirty="0"/>
          </a:p>
        </p:txBody>
      </p:sp>
      <p:sp>
        <p:nvSpPr>
          <p:cNvPr id="4" name="Slide Number Placeholder 3">
            <a:extLst>
              <a:ext uri="{FF2B5EF4-FFF2-40B4-BE49-F238E27FC236}">
                <a16:creationId xmlns:a16="http://schemas.microsoft.com/office/drawing/2014/main" id="{9A1FA589-192D-89A0-9EE0-BB98E5B0F9DD}"/>
              </a:ext>
            </a:extLst>
          </p:cNvPr>
          <p:cNvSpPr>
            <a:spLocks noGrp="1"/>
          </p:cNvSpPr>
          <p:nvPr>
            <p:ph type="sldNum" sz="quarter" idx="5"/>
          </p:nvPr>
        </p:nvSpPr>
        <p:spPr/>
        <p:txBody>
          <a:bodyPr/>
          <a:lstStyle/>
          <a:p>
            <a:pPr marL="0" marR="0" lvl="0" indent="0" algn="r" defTabSz="440695"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440695"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5251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C05D032-9196-86A6-E680-C5B6EEAA091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E8B8780A-4EDF-6046-50B8-63AE0FA1CC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indent="0" defTabSz="915840">
              <a:lnSpc>
                <a:spcPct val="100000"/>
              </a:lnSpc>
              <a:buNone/>
            </a:pPr>
            <a:r>
              <a:rPr lang="en-US" sz="1200" b="0" u="none" strike="noStrike" dirty="0">
                <a:solidFill>
                  <a:srgbClr val="000000"/>
                </a:solidFill>
                <a:effectLst/>
                <a:uFillTx/>
                <a:latin typeface="Arial"/>
              </a:rPr>
              <a:t>• Treatment is driven by the blood lead result and symptoms, but the first step at most levels is identifying and stopping the source.</a:t>
            </a:r>
          </a:p>
          <a:p>
            <a:pPr indent="0" defTabSz="915840">
              <a:lnSpc>
                <a:spcPct val="100000"/>
              </a:lnSpc>
              <a:buNone/>
            </a:pPr>
            <a:r>
              <a:rPr lang="en-US" sz="1200" b="0" u="none" strike="noStrike" dirty="0">
                <a:solidFill>
                  <a:srgbClr val="000000"/>
                </a:solidFill>
                <a:effectLst/>
                <a:uFillTx/>
                <a:latin typeface="Arial"/>
              </a:rPr>
              <a:t>• Higher results call for more intensive investigation, follow-up testing, and specialist consultation.</a:t>
            </a:r>
          </a:p>
          <a:p>
            <a:pPr indent="0" defTabSz="915840">
              <a:lnSpc>
                <a:spcPct val="100000"/>
              </a:lnSpc>
              <a:buNone/>
            </a:pPr>
            <a:r>
              <a:rPr lang="en-US" sz="1200" b="0" u="none" strike="noStrike" dirty="0">
                <a:solidFill>
                  <a:srgbClr val="000000"/>
                </a:solidFill>
                <a:effectLst/>
                <a:uFillTx/>
                <a:latin typeface="Arial"/>
              </a:rPr>
              <a:t>• Very high levels or symptoms such as confusion, seizures, severe weakness, or vomiting require immediate medical attention.</a:t>
            </a:r>
          </a:p>
          <a:p>
            <a:pPr defTabSz="915988"/>
            <a:endParaRPr kumimoji="1" lang="en-US" altLang="en-US" dirty="0">
              <a:ea typeface="ＭＳ Ｐゴシック" panose="020B0600070205080204" pitchFamily="34" charset="-128"/>
            </a:endParaRPr>
          </a:p>
        </p:txBody>
      </p:sp>
      <p:sp>
        <p:nvSpPr>
          <p:cNvPr id="44036" name="Slide Number Placeholder 5">
            <a:extLst>
              <a:ext uri="{FF2B5EF4-FFF2-40B4-BE49-F238E27FC236}">
                <a16:creationId xmlns:a16="http://schemas.microsoft.com/office/drawing/2014/main" id="{3A6A3131-5A29-C51E-22F2-8CC6AC7B5C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8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8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8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800" b="1">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800" b="1">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800" b="1">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800" b="1">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800" b="1">
                <a:solidFill>
                  <a:schemeClr val="tx1"/>
                </a:solidFill>
                <a:latin typeface="Arial" panose="020B0604020202020204" pitchFamily="34" charset="0"/>
                <a:ea typeface="ＭＳ Ｐゴシック" panose="020B0600070205080204" pitchFamily="34" charset="-128"/>
              </a:defRPr>
            </a:lvl9pPr>
          </a:lstStyle>
          <a:p>
            <a:pPr eaLnBrk="1" hangingPunct="1"/>
            <a:fld id="{ED56C4F6-C3C5-4B40-947C-535EE726B614}" type="slidenum">
              <a:rPr lang="en-US" altLang="en-US" sz="1200" b="0">
                <a:latin typeface="Times New Roman" panose="02020603050405020304" pitchFamily="18" charset="0"/>
              </a:rPr>
              <a:pPr eaLnBrk="1" hangingPunct="1"/>
              <a:t>23</a:t>
            </a:fld>
            <a:endParaRPr lang="en-US" altLang="en-US" sz="1200" b="0">
              <a:latin typeface="Times New Roman" panose="02020603050405020304" pitchFamily="18" charset="0"/>
            </a:endParaRPr>
          </a:p>
        </p:txBody>
      </p:sp>
      <p:sp>
        <p:nvSpPr>
          <p:cNvPr id="44037" name="Footer Placeholder 6">
            <a:extLst>
              <a:ext uri="{FF2B5EF4-FFF2-40B4-BE49-F238E27FC236}">
                <a16:creationId xmlns:a16="http://schemas.microsoft.com/office/drawing/2014/main" id="{C40F0B5F-68DE-EA0A-C327-F34CA21D842C}"/>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800" b="1">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800" b="1">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800" b="1">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800" b="1">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800" b="1">
                <a:solidFill>
                  <a:schemeClr val="tx1"/>
                </a:solidFill>
                <a:latin typeface="Arial" panose="020B0604020202020204" pitchFamily="34" charset="0"/>
                <a:ea typeface="ＭＳ Ｐゴシック" panose="020B0600070205080204" pitchFamily="34" charset="-128"/>
              </a:defRPr>
            </a:lvl5pPr>
            <a:lvl6pPr marL="2514600" indent="-228600" algn="ctr" eaLnBrk="0" fontAlgn="base" hangingPunct="0">
              <a:spcBef>
                <a:spcPct val="0"/>
              </a:spcBef>
              <a:spcAft>
                <a:spcPct val="0"/>
              </a:spcAft>
              <a:defRPr sz="2800" b="1">
                <a:solidFill>
                  <a:schemeClr val="tx1"/>
                </a:solidFill>
                <a:latin typeface="Arial" panose="020B0604020202020204" pitchFamily="34" charset="0"/>
                <a:ea typeface="ＭＳ Ｐゴシック" panose="020B0600070205080204" pitchFamily="34" charset="-128"/>
              </a:defRPr>
            </a:lvl6pPr>
            <a:lvl7pPr marL="2971800" indent="-228600" algn="ctr" eaLnBrk="0" fontAlgn="base" hangingPunct="0">
              <a:spcBef>
                <a:spcPct val="0"/>
              </a:spcBef>
              <a:spcAft>
                <a:spcPct val="0"/>
              </a:spcAft>
              <a:defRPr sz="2800" b="1">
                <a:solidFill>
                  <a:schemeClr val="tx1"/>
                </a:solidFill>
                <a:latin typeface="Arial" panose="020B0604020202020204" pitchFamily="34" charset="0"/>
                <a:ea typeface="ＭＳ Ｐゴシック" panose="020B0600070205080204" pitchFamily="34" charset="-128"/>
              </a:defRPr>
            </a:lvl7pPr>
            <a:lvl8pPr marL="3429000" indent="-228600" algn="ctr" eaLnBrk="0" fontAlgn="base" hangingPunct="0">
              <a:spcBef>
                <a:spcPct val="0"/>
              </a:spcBef>
              <a:spcAft>
                <a:spcPct val="0"/>
              </a:spcAft>
              <a:defRPr sz="2800" b="1">
                <a:solidFill>
                  <a:schemeClr val="tx1"/>
                </a:solidFill>
                <a:latin typeface="Arial" panose="020B0604020202020204" pitchFamily="34" charset="0"/>
                <a:ea typeface="ＭＳ Ｐゴシック" panose="020B0600070205080204" pitchFamily="34" charset="-128"/>
              </a:defRPr>
            </a:lvl8pPr>
            <a:lvl9pPr marL="3886200" indent="-228600" algn="ctr" eaLnBrk="0" fontAlgn="base" hangingPunct="0">
              <a:spcBef>
                <a:spcPct val="0"/>
              </a:spcBef>
              <a:spcAft>
                <a:spcPct val="0"/>
              </a:spcAft>
              <a:defRPr sz="2800" b="1">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1200" b="0">
                <a:latin typeface="Times New Roman" panose="02020603050405020304" pitchFamily="18" charset="0"/>
              </a:rPr>
              <a:t>December 2012 </a:t>
            </a:r>
          </a:p>
        </p:txBody>
      </p:sp>
    </p:spTree>
    <p:extLst>
      <p:ext uri="{BB962C8B-B14F-4D97-AF65-F5344CB8AC3E}">
        <p14:creationId xmlns:p14="http://schemas.microsoft.com/office/powerpoint/2010/main" val="28449090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0">
              <a:lnSpc>
                <a:spcPct val="100000"/>
              </a:lnSpc>
              <a:buNone/>
            </a:pPr>
            <a:r>
              <a:rPr lang="en-US" sz="1200" b="0" u="none" strike="noStrike" dirty="0">
                <a:solidFill>
                  <a:srgbClr val="000000"/>
                </a:solidFill>
                <a:effectLst/>
                <a:uFillTx/>
                <a:latin typeface="Arial"/>
              </a:rPr>
              <a:t>• Higher risk can come from vulnerability, greater contact, or both.</a:t>
            </a:r>
          </a:p>
          <a:p>
            <a:pPr indent="0">
              <a:lnSpc>
                <a:spcPct val="100000"/>
              </a:lnSpc>
              <a:buNone/>
            </a:pPr>
            <a:r>
              <a:rPr lang="en-US" sz="1200" b="0" u="none" strike="noStrike" dirty="0">
                <a:solidFill>
                  <a:srgbClr val="000000"/>
                </a:solidFill>
                <a:effectLst/>
                <a:uFillTx/>
                <a:latin typeface="Arial"/>
              </a:rPr>
              <a:t>• Children are close to floors and use hand-to-mouth behavior; cleanup and construction workers may repeatedly disturb contaminated material.</a:t>
            </a:r>
          </a:p>
          <a:p>
            <a:pPr indent="0">
              <a:lnSpc>
                <a:spcPct val="100000"/>
              </a:lnSpc>
              <a:buNone/>
            </a:pPr>
            <a:r>
              <a:rPr lang="en-US" sz="1200" b="0" u="none" strike="noStrike" dirty="0">
                <a:solidFill>
                  <a:srgbClr val="000000"/>
                </a:solidFill>
                <a:effectLst/>
                <a:uFillTx/>
                <a:latin typeface="Arial"/>
              </a:rPr>
              <a:t>• Remember take-home exposure: dust on clothing, shoes, tools, and hands can affect family members.</a:t>
            </a:r>
          </a:p>
          <a:p>
            <a:endParaRPr lang="en-US" dirty="0"/>
          </a:p>
        </p:txBody>
      </p:sp>
      <p:sp>
        <p:nvSpPr>
          <p:cNvPr id="4" name="Slide Number Placeholder 3"/>
          <p:cNvSpPr>
            <a:spLocks noGrp="1"/>
          </p:cNvSpPr>
          <p:nvPr>
            <p:ph type="sldNum" sz="quarter" idx="5"/>
          </p:nvPr>
        </p:nvSpPr>
        <p:spPr/>
        <p:txBody>
          <a:bodyPr/>
          <a:lstStyle/>
          <a:p>
            <a:fld id="{CC206052-CBBF-4A3A-B53A-2008161CFE8D}" type="slidenum">
              <a:rPr lang="en-US" smtClean="0"/>
              <a:t>24</a:t>
            </a:fld>
            <a:endParaRPr lang="en-US"/>
          </a:p>
        </p:txBody>
      </p:sp>
    </p:spTree>
    <p:extLst>
      <p:ext uri="{BB962C8B-B14F-4D97-AF65-F5344CB8AC3E}">
        <p14:creationId xmlns:p14="http://schemas.microsoft.com/office/powerpoint/2010/main" val="39205448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6E708-08D2-1280-2B3C-8EA8CC5291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37DE10-07F9-D8EF-80D4-E04D048545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484ADC-0CC9-39D3-9359-6E79EA6B65A9}"/>
              </a:ext>
            </a:extLst>
          </p:cNvPr>
          <p:cNvSpPr>
            <a:spLocks noGrp="1"/>
          </p:cNvSpPr>
          <p:nvPr>
            <p:ph type="body" idx="1"/>
          </p:nvPr>
        </p:nvSpPr>
        <p:spPr/>
        <p:txBody>
          <a:bodyPr/>
          <a:lstStyle/>
          <a:p>
            <a:pPr indent="0" defTabSz="881280">
              <a:lnSpc>
                <a:spcPct val="100000"/>
              </a:lnSpc>
              <a:buNone/>
            </a:pPr>
            <a:r>
              <a:rPr lang="en-US" sz="1200" b="0" u="none" strike="noStrike" dirty="0">
                <a:solidFill>
                  <a:srgbClr val="000000"/>
                </a:solidFill>
                <a:effectLst/>
                <a:uFillTx/>
                <a:latin typeface="Arial"/>
              </a:rPr>
              <a:t>• Parts per million can look large on a lab report but represent very small proportions.</a:t>
            </a:r>
          </a:p>
          <a:p>
            <a:pPr indent="0" defTabSz="881280">
              <a:lnSpc>
                <a:spcPct val="100000"/>
              </a:lnSpc>
              <a:buNone/>
            </a:pPr>
            <a:r>
              <a:rPr lang="en-US" sz="1200" b="0" u="none" strike="noStrike" dirty="0">
                <a:solidFill>
                  <a:srgbClr val="000000"/>
                </a:solidFill>
                <a:effectLst/>
                <a:uFillTx/>
                <a:latin typeface="Arial"/>
              </a:rPr>
              <a:t>• The number still matters, but it should be interpreted with the screening level, sample location, and likelihood of contact.</a:t>
            </a:r>
          </a:p>
          <a:p>
            <a:pPr indent="0" defTabSz="881280">
              <a:lnSpc>
                <a:spcPct val="100000"/>
              </a:lnSpc>
              <a:buNone/>
            </a:pPr>
            <a:r>
              <a:rPr lang="en-US" sz="1200" b="0" u="none" strike="noStrike" dirty="0">
                <a:solidFill>
                  <a:srgbClr val="000000"/>
                </a:solidFill>
                <a:effectLst/>
                <a:uFillTx/>
                <a:latin typeface="Arial"/>
              </a:rPr>
              <a:t>• Use the sugar example simply to explain the unit, not to imply that all trace amounts are harmless.</a:t>
            </a:r>
          </a:p>
          <a:p>
            <a:endParaRPr lang="en-US" dirty="0"/>
          </a:p>
        </p:txBody>
      </p:sp>
      <p:sp>
        <p:nvSpPr>
          <p:cNvPr id="4" name="Slide Number Placeholder 3">
            <a:extLst>
              <a:ext uri="{FF2B5EF4-FFF2-40B4-BE49-F238E27FC236}">
                <a16:creationId xmlns:a16="http://schemas.microsoft.com/office/drawing/2014/main" id="{D02E375C-FD9A-62ED-FA50-443E715E41DF}"/>
              </a:ext>
            </a:extLst>
          </p:cNvPr>
          <p:cNvSpPr>
            <a:spLocks noGrp="1"/>
          </p:cNvSpPr>
          <p:nvPr>
            <p:ph type="sldNum" sz="quarter" idx="5"/>
          </p:nvPr>
        </p:nvSpPr>
        <p:spPr/>
        <p:txBody>
          <a:bodyPr/>
          <a:lstStyle/>
          <a:p>
            <a:pPr marL="0" marR="0" lvl="0" indent="0" algn="r" defTabSz="440695" rtl="0" eaLnBrk="1" fontAlgn="auto" latinLnBrk="0" hangingPunct="1">
              <a:lnSpc>
                <a:spcPct val="100000"/>
              </a:lnSpc>
              <a:spcBef>
                <a:spcPts val="0"/>
              </a:spcBef>
              <a:spcAft>
                <a:spcPts val="0"/>
              </a:spcAft>
              <a:buClrTx/>
              <a:buSzTx/>
              <a:buFontTx/>
              <a:buNone/>
              <a:tabLst/>
              <a:defRPr/>
            </a:pPr>
            <a:fld id="{5603C52C-5E29-41AF-BAA3-8217E886DA08}"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440695"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24806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F8684-9AB0-7476-459F-44EFF6FF6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6F03A0-BCF8-80E2-2D81-366BB829EC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D7587B-F678-AB3C-C84A-DA9885996F90}"/>
              </a:ext>
            </a:extLst>
          </p:cNvPr>
          <p:cNvSpPr>
            <a:spLocks noGrp="1"/>
          </p:cNvSpPr>
          <p:nvPr>
            <p:ph type="body" idx="1"/>
          </p:nvPr>
        </p:nvSpPr>
        <p:spPr/>
        <p:txBody>
          <a:bodyPr/>
          <a:lstStyle/>
          <a:p>
            <a:pPr indent="0" defTabSz="881280">
              <a:lnSpc>
                <a:spcPct val="100000"/>
              </a:lnSpc>
              <a:buNone/>
            </a:pPr>
            <a:r>
              <a:rPr lang="en-US" sz="1200" b="0" u="none" strike="noStrike" dirty="0">
                <a:solidFill>
                  <a:srgbClr val="000000"/>
                </a:solidFill>
                <a:effectLst/>
                <a:uFillTx/>
                <a:latin typeface="Arial"/>
              </a:rPr>
              <a:t>• The California screening level was built from a health-protective child exposure model using repeated daily soil ingestion.</a:t>
            </a:r>
          </a:p>
          <a:p>
            <a:pPr indent="0" defTabSz="881280">
              <a:lnSpc>
                <a:spcPct val="100000"/>
              </a:lnSpc>
              <a:buNone/>
            </a:pPr>
            <a:r>
              <a:rPr lang="en-US" sz="1200" b="0" u="none" strike="noStrike" dirty="0">
                <a:solidFill>
                  <a:srgbClr val="000000"/>
                </a:solidFill>
                <a:effectLst/>
                <a:uFillTx/>
                <a:latin typeface="Arial"/>
              </a:rPr>
              <a:t>• The model intentionally uses conservative assumptions to identify when more attention may be warranted.</a:t>
            </a:r>
          </a:p>
          <a:p>
            <a:pPr indent="0" defTabSz="881280">
              <a:lnSpc>
                <a:spcPct val="100000"/>
              </a:lnSpc>
              <a:buNone/>
            </a:pPr>
            <a:r>
              <a:rPr lang="en-US" sz="1200" b="0" u="none" strike="noStrike" dirty="0">
                <a:solidFill>
                  <a:srgbClr val="000000"/>
                </a:solidFill>
                <a:effectLst/>
                <a:uFillTx/>
                <a:latin typeface="Arial"/>
              </a:rPr>
              <a:t>• Most children will not ingest this amount every day, which helps explain why the screening level is protective rather than a prediction of harm.</a:t>
            </a:r>
          </a:p>
          <a:p>
            <a:endParaRPr lang="en-US" dirty="0"/>
          </a:p>
        </p:txBody>
      </p:sp>
      <p:sp>
        <p:nvSpPr>
          <p:cNvPr id="4" name="Slide Number Placeholder 3">
            <a:extLst>
              <a:ext uri="{FF2B5EF4-FFF2-40B4-BE49-F238E27FC236}">
                <a16:creationId xmlns:a16="http://schemas.microsoft.com/office/drawing/2014/main" id="{BCEE5734-2493-BD7B-F5D5-D37E7DD7A9FC}"/>
              </a:ext>
            </a:extLst>
          </p:cNvPr>
          <p:cNvSpPr>
            <a:spLocks noGrp="1"/>
          </p:cNvSpPr>
          <p:nvPr>
            <p:ph type="sldNum" sz="quarter" idx="5"/>
          </p:nvPr>
        </p:nvSpPr>
        <p:spPr/>
        <p:txBody>
          <a:bodyPr/>
          <a:lstStyle/>
          <a:p>
            <a:pPr defTabSz="440695">
              <a:defRPr/>
            </a:pPr>
            <a:fld id="{5603C52C-5E29-41AF-BAA3-8217E886DA08}" type="slidenum">
              <a:rPr lang="en-US">
                <a:solidFill>
                  <a:prstClr val="black"/>
                </a:solidFill>
                <a:latin typeface="Calibri" panose="020F0502020204030204"/>
              </a:rPr>
              <a:pPr defTabSz="440695">
                <a:defRPr/>
              </a:pPr>
              <a:t>26</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2207242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79AEE4-904A-497A-A5A7-EFF33ABF3413}"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34856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lvl1pPr>
              <a:defRPr sz="800" cap="none" baseline="0">
                <a:solidFill>
                  <a:schemeClr val="tx1"/>
                </a:solidFill>
              </a:defRPr>
            </a:lvl1pPr>
          </a:lstStyle>
          <a:p>
            <a:r>
              <a:rPr lang="en-US"/>
              <a:t>Booklet A: Health Impacts of Wildfires in Urban Areas</a:t>
            </a:r>
            <a:endParaRPr lang="en-US" sz="800"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66548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7EF370-82C3-4999-A7D5-22BE4BA37819}"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837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EDFF6E5-D458-494F-9837-8C31A6978B58}" type="datetime1">
              <a:rPr lang="en-US" smtClean="0"/>
              <a:t>10/21/2026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9925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F18F89-6333-4A26-841F-2E8CC231E72D}" type="datetime1">
              <a:rPr lang="en-US" smtClean="0"/>
              <a:t>10/21/2026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6638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C60E29-5940-429A-B6D9-E6448D4B7132}" type="datetime1">
              <a:rPr lang="en-US" smtClean="0"/>
              <a:t>10/21/2026</a:t>
            </a:fld>
            <a:endParaRPr lang="en-US" dirty="0"/>
          </a:p>
        </p:txBody>
      </p:sp>
      <p:sp>
        <p:nvSpPr>
          <p:cNvPr id="4" name="Footer Placeholder 3"/>
          <p:cNvSpPr>
            <a:spLocks noGrp="1"/>
          </p:cNvSpPr>
          <p:nvPr>
            <p:ph type="ftr" sz="quarter" idx="11"/>
          </p:nvPr>
        </p:nvSpPr>
        <p:spPr/>
        <p:txBody>
          <a:bodyPr/>
          <a:lstStyle>
            <a:lvl1pPr>
              <a:defRPr sz="700" cap="none" baseline="0">
                <a:solidFill>
                  <a:schemeClr val="tx1"/>
                </a:solidFill>
              </a:defRPr>
            </a:lvl1pPr>
          </a:lstStyle>
          <a:p>
            <a:r>
              <a:rPr lang="en-US"/>
              <a:t>Booklet A: Health Impacts of Wildfires in Urban Areas</a:t>
            </a:r>
            <a:endParaRPr lang="en-US" cap="none"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0603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7" name="Date Placeholder 6"/>
          <p:cNvSpPr>
            <a:spLocks noGrp="1"/>
          </p:cNvSpPr>
          <p:nvPr>
            <p:ph type="dt" sz="half" idx="10"/>
          </p:nvPr>
        </p:nvSpPr>
        <p:spPr/>
        <p:txBody>
          <a:bodyPr/>
          <a:lstStyle/>
          <a:p>
            <a:fld id="{05B66379-453E-4550-B9D3-B2BE49689624}" type="datetime1">
              <a:rPr lang="en-US" smtClean="0"/>
              <a:t>10/21/2026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69448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2D6BA348-D6B4-4FF2-95D3-853F21DB491D}" type="datetime1">
              <a:rPr lang="en-US" smtClean="0"/>
              <a:t>10/21/2026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3067504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1E987699-6F37-48DF-A50B-3A770E0F724A}" type="datetime1">
              <a:rPr lang="en-US" smtClean="0"/>
              <a:t>10/21/2026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0683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F92D7F-271F-4C9A-8B93-0D33B82D6BC7}"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634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CC4530-6EAF-4C63-A0CE-E2E5BA1836CE}"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40721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2729013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EEF0C6B2-0280-095B-0E08-AD41E19BC41D}"/>
              </a:ext>
            </a:extLst>
          </p:cNvPr>
          <p:cNvSpPr txBox="1">
            <a:spLocks/>
          </p:cNvSpPr>
          <p:nvPr userDrawn="1"/>
        </p:nvSpPr>
        <p:spPr bwMode="auto">
          <a:xfrm>
            <a:off x="894080" y="1341120"/>
            <a:ext cx="12070080" cy="335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sz="2800" b="1">
                <a:solidFill>
                  <a:schemeClr val="tx1"/>
                </a:solidFill>
                <a:latin typeface="Arial" pitchFamily="34" charset="0"/>
                <a:ea typeface="ＭＳ Ｐゴシック" pitchFamily="34" charset="-128"/>
              </a:defRPr>
            </a:lvl1pPr>
            <a:lvl2pPr marL="742950" indent="-285750" eaLnBrk="0" hangingPunct="0">
              <a:defRPr sz="2800" b="1">
                <a:solidFill>
                  <a:schemeClr val="tx1"/>
                </a:solidFill>
                <a:latin typeface="Arial" pitchFamily="34" charset="0"/>
                <a:ea typeface="ＭＳ Ｐゴシック" pitchFamily="34" charset="-128"/>
              </a:defRPr>
            </a:lvl2pPr>
            <a:lvl3pPr marL="1143000" indent="-228600" eaLnBrk="0" hangingPunct="0">
              <a:defRPr sz="2800" b="1">
                <a:solidFill>
                  <a:schemeClr val="tx1"/>
                </a:solidFill>
                <a:latin typeface="Arial" pitchFamily="34" charset="0"/>
                <a:ea typeface="ＭＳ Ｐゴシック" pitchFamily="34" charset="-128"/>
              </a:defRPr>
            </a:lvl3pPr>
            <a:lvl4pPr marL="1600200" indent="-228600" eaLnBrk="0" hangingPunct="0">
              <a:defRPr sz="2800" b="1">
                <a:solidFill>
                  <a:schemeClr val="tx1"/>
                </a:solidFill>
                <a:latin typeface="Arial" pitchFamily="34" charset="0"/>
                <a:ea typeface="ＭＳ Ｐゴシック" pitchFamily="34" charset="-128"/>
              </a:defRPr>
            </a:lvl4pPr>
            <a:lvl5pPr marL="2057400" indent="-228600" eaLnBrk="0" hangingPunct="0">
              <a:defRPr sz="2800" b="1">
                <a:solidFill>
                  <a:schemeClr val="tx1"/>
                </a:solidFill>
                <a:latin typeface="Arial" pitchFamily="34" charset="0"/>
                <a:ea typeface="ＭＳ Ｐゴシック" pitchFamily="34" charset="-128"/>
              </a:defRPr>
            </a:lvl5pPr>
            <a:lvl6pPr marL="2514600" indent="-228600" algn="ctr" eaLnBrk="0" fontAlgn="base" hangingPunct="0">
              <a:spcBef>
                <a:spcPct val="0"/>
              </a:spcBef>
              <a:spcAft>
                <a:spcPct val="0"/>
              </a:spcAft>
              <a:defRPr sz="2800" b="1">
                <a:solidFill>
                  <a:schemeClr val="tx1"/>
                </a:solidFill>
                <a:latin typeface="Arial" pitchFamily="34" charset="0"/>
                <a:ea typeface="ＭＳ Ｐゴシック" pitchFamily="34" charset="-128"/>
              </a:defRPr>
            </a:lvl6pPr>
            <a:lvl7pPr marL="2971800" indent="-228600" algn="ctr" eaLnBrk="0" fontAlgn="base" hangingPunct="0">
              <a:spcBef>
                <a:spcPct val="0"/>
              </a:spcBef>
              <a:spcAft>
                <a:spcPct val="0"/>
              </a:spcAft>
              <a:defRPr sz="2800" b="1">
                <a:solidFill>
                  <a:schemeClr val="tx1"/>
                </a:solidFill>
                <a:latin typeface="Arial" pitchFamily="34" charset="0"/>
                <a:ea typeface="ＭＳ Ｐゴシック" pitchFamily="34" charset="-128"/>
              </a:defRPr>
            </a:lvl7pPr>
            <a:lvl8pPr marL="3429000" indent="-228600" algn="ctr" eaLnBrk="0" fontAlgn="base" hangingPunct="0">
              <a:spcBef>
                <a:spcPct val="0"/>
              </a:spcBef>
              <a:spcAft>
                <a:spcPct val="0"/>
              </a:spcAft>
              <a:defRPr sz="2800" b="1">
                <a:solidFill>
                  <a:schemeClr val="tx1"/>
                </a:solidFill>
                <a:latin typeface="Arial" pitchFamily="34" charset="0"/>
                <a:ea typeface="ＭＳ Ｐゴシック" pitchFamily="34" charset="-128"/>
              </a:defRPr>
            </a:lvl8pPr>
            <a:lvl9pPr marL="3886200" indent="-228600" algn="ctr" eaLnBrk="0" fontAlgn="base" hangingPunct="0">
              <a:spcBef>
                <a:spcPct val="0"/>
              </a:spcBef>
              <a:spcAft>
                <a:spcPct val="0"/>
              </a:spcAft>
              <a:defRPr sz="2800" b="1">
                <a:solidFill>
                  <a:schemeClr val="tx1"/>
                </a:solidFill>
                <a:latin typeface="Arial" pitchFamily="34" charset="0"/>
                <a:ea typeface="ＭＳ Ｐゴシック" pitchFamily="34" charset="-128"/>
              </a:defRPr>
            </a:lvl9pPr>
          </a:lstStyle>
          <a:p>
            <a:pPr algn="l">
              <a:defRPr/>
            </a:pPr>
            <a:r>
              <a:rPr lang="en-US" sz="1760" b="0">
                <a:solidFill>
                  <a:schemeClr val="bg1"/>
                </a:solidFill>
              </a:rPr>
              <a:t>HEALTH EFFECTS OF LEAD</a:t>
            </a:r>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54930578"/>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0168CF-6A14-49A3-BE89-6154AC6FA468}"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198483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F29E1D-66A5-4044-BAE4-9F7864E89056}"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445902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897D9D-225A-4B0F-9264-6D23C8DFA9B9}"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01317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D9BA4FD-2C95-4CAE-A63B-3CCE00C656B0}" type="datetime1">
              <a:rPr lang="en-US" smtClean="0"/>
              <a:t>10/21/2026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875859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2B7A18-FDB7-4E4E-A4E2-6C7683E486F2}" type="datetime1">
              <a:rPr lang="en-US" smtClean="0"/>
              <a:t>10/21/2026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4024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5449C24-CCAD-4DE0-971C-38D0982A2CEA}" type="datetime1">
              <a:rPr lang="en-US" smtClean="0"/>
              <a:t>10/21/2026</a:t>
            </a:fld>
            <a:endParaRPr lang="en-US" dirty="0"/>
          </a:p>
        </p:txBody>
      </p:sp>
      <p:sp>
        <p:nvSpPr>
          <p:cNvPr id="4" name="Footer Placeholder 3"/>
          <p:cNvSpPr>
            <a:spLocks noGrp="1"/>
          </p:cNvSpPr>
          <p:nvPr>
            <p:ph type="ftr" sz="quarter" idx="11"/>
          </p:nvPr>
        </p:nvSpPr>
        <p:spPr/>
        <p:txBody>
          <a:bodyPr/>
          <a:lstStyle/>
          <a:p>
            <a:r>
              <a:rPr lang="en-US"/>
              <a:t>Booklet A: Health Impacts of Wildfires in Urban Areas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339427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sp>
      <p:sp>
        <p:nvSpPr>
          <p:cNvPr id="7" name="Date Placeholder 6"/>
          <p:cNvSpPr>
            <a:spLocks noGrp="1"/>
          </p:cNvSpPr>
          <p:nvPr>
            <p:ph type="dt" sz="half" idx="10"/>
          </p:nvPr>
        </p:nvSpPr>
        <p:spPr/>
        <p:txBody>
          <a:bodyPr/>
          <a:lstStyle/>
          <a:p>
            <a:fld id="{B35C1D5E-65B6-4145-BDEF-4E030FF0C102}" type="datetime1">
              <a:rPr lang="en-US" smtClean="0"/>
              <a:t>10/21/2026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08196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4A177BEF-6CF0-45E1-9A5A-DE9038B3076A}" type="datetime1">
              <a:rPr lang="en-US" smtClean="0"/>
              <a:t>10/21/2026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8218921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3E2001EC-6275-45F8-9014-40017F0B76AA}" type="datetime1">
              <a:rPr lang="en-US" smtClean="0"/>
              <a:t>10/21/2026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27668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397346-06D0-4589-9EBA-F08604759A2D}"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52869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FAA9813-50EA-40C4-AC7B-0C18CF689DFB}"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46337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35015529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842" y="1105184"/>
            <a:ext cx="15869920" cy="4110285"/>
          </a:xfrm>
        </p:spPr>
        <p:txBody>
          <a:bodyPr anchor="ctr"/>
          <a:lstStyle>
            <a:lvl1pPr algn="l">
              <a:defRPr sz="2040"/>
            </a:lvl1pPr>
          </a:lstStyle>
          <a:p>
            <a:r>
              <a:rPr lang="en-US"/>
              <a:t>Click to edit Master title style</a:t>
            </a:r>
          </a:p>
        </p:txBody>
      </p:sp>
      <p:sp>
        <p:nvSpPr>
          <p:cNvPr id="4" name="Text Placeholder 3"/>
          <p:cNvSpPr>
            <a:spLocks noGrp="1"/>
          </p:cNvSpPr>
          <p:nvPr>
            <p:ph type="body" sz="half" idx="2"/>
          </p:nvPr>
        </p:nvSpPr>
        <p:spPr>
          <a:xfrm>
            <a:off x="1502552" y="5352063"/>
            <a:ext cx="14858090" cy="1465298"/>
          </a:xfrm>
        </p:spPr>
        <p:txBody>
          <a:bodyPr anchor="ctr"/>
          <a:lstStyle>
            <a:lvl1pPr marL="0" indent="0">
              <a:buNone/>
              <a:defRPr sz="1020"/>
            </a:lvl1pPr>
            <a:lvl2pPr marL="291499" indent="0">
              <a:buNone/>
              <a:defRPr sz="893"/>
            </a:lvl2pPr>
            <a:lvl3pPr marL="582997" indent="0">
              <a:buNone/>
              <a:defRPr sz="765"/>
            </a:lvl3pPr>
            <a:lvl4pPr marL="874495" indent="0">
              <a:buNone/>
              <a:defRPr sz="638"/>
            </a:lvl4pPr>
            <a:lvl5pPr marL="1165993" indent="0">
              <a:buNone/>
              <a:defRPr sz="638"/>
            </a:lvl5pPr>
            <a:lvl6pPr marL="1457492" indent="0">
              <a:buNone/>
              <a:defRPr sz="638"/>
            </a:lvl6pPr>
            <a:lvl7pPr marL="1748990" indent="0">
              <a:buNone/>
              <a:defRPr sz="638"/>
            </a:lvl7pPr>
            <a:lvl8pPr marL="2040488" indent="0">
              <a:buNone/>
              <a:defRPr sz="638"/>
            </a:lvl8pPr>
            <a:lvl9pPr marL="2331986" indent="0">
              <a:buNone/>
              <a:defRPr sz="638"/>
            </a:lvl9pPr>
          </a:lstStyle>
          <a:p>
            <a:pPr lvl="0"/>
            <a:r>
              <a:rPr lang="en-US"/>
              <a:t>Edit Master text styles</a:t>
            </a:r>
          </a:p>
        </p:txBody>
      </p:sp>
      <p:sp>
        <p:nvSpPr>
          <p:cNvPr id="5" name="Date Placeholder 4"/>
          <p:cNvSpPr>
            <a:spLocks noGrp="1"/>
          </p:cNvSpPr>
          <p:nvPr>
            <p:ph type="dt" sz="half" idx="10"/>
          </p:nvPr>
        </p:nvSpPr>
        <p:spPr>
          <a:xfrm>
            <a:off x="11461199" y="558804"/>
            <a:ext cx="4269233" cy="535517"/>
          </a:xfrm>
        </p:spPr>
        <p:txBody>
          <a:bodyPr/>
          <a:lstStyle>
            <a:lvl1pPr algn="r">
              <a:defRPr/>
            </a:lvl1pPr>
          </a:lstStyle>
          <a:p>
            <a:fld id="{4EBDE502-DA91-4AB5-9E65-010AD4FD285F}" type="datetime1">
              <a:rPr lang="en-US" smtClean="0"/>
              <a:t>10/21/2026</a:t>
            </a:fld>
            <a:endParaRPr lang="en-US" dirty="0"/>
          </a:p>
        </p:txBody>
      </p:sp>
      <p:sp>
        <p:nvSpPr>
          <p:cNvPr id="6" name="Footer Placeholder 5"/>
          <p:cNvSpPr>
            <a:spLocks noGrp="1"/>
          </p:cNvSpPr>
          <p:nvPr>
            <p:ph type="ftr" sz="quarter" idx="11"/>
          </p:nvPr>
        </p:nvSpPr>
        <p:spPr>
          <a:xfrm>
            <a:off x="1005841" y="557250"/>
            <a:ext cx="10254188" cy="535517"/>
          </a:xfrm>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a:xfrm>
            <a:off x="15931599" y="558804"/>
            <a:ext cx="944163" cy="535517"/>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0583911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768D4-9C3A-55B1-D880-4F31FAB9BF37}"/>
              </a:ext>
            </a:extLst>
          </p:cNvPr>
          <p:cNvSpPr txBox="1">
            <a:spLocks noGrp="1"/>
          </p:cNvSpPr>
          <p:nvPr>
            <p:ph type="title"/>
          </p:nvPr>
        </p:nvSpPr>
        <p:spPr>
          <a:xfrm>
            <a:off x="1309834" y="106364"/>
            <a:ext cx="15260925" cy="1945548"/>
          </a:xfrm>
        </p:spPr>
        <p:txBody>
          <a:bodyPr anchor="b"/>
          <a:lstStyle>
            <a:lvl1pPr>
              <a:defRPr sz="1785"/>
            </a:lvl1pPr>
          </a:lstStyle>
          <a:p>
            <a:pPr lvl="0"/>
            <a:r>
              <a:rPr lang="en-US"/>
              <a:t>CLICK TO add TITLE</a:t>
            </a:r>
          </a:p>
        </p:txBody>
      </p:sp>
      <p:sp>
        <p:nvSpPr>
          <p:cNvPr id="3" name="Content Placeholder 9">
            <a:extLst>
              <a:ext uri="{FF2B5EF4-FFF2-40B4-BE49-F238E27FC236}">
                <a16:creationId xmlns:a16="http://schemas.microsoft.com/office/drawing/2014/main" id="{53BCCD33-DAA7-DE5F-C8A6-63009CA5B806}"/>
              </a:ext>
            </a:extLst>
          </p:cNvPr>
          <p:cNvSpPr txBox="1">
            <a:spLocks noGrp="1"/>
          </p:cNvSpPr>
          <p:nvPr>
            <p:ph idx="4294967295"/>
          </p:nvPr>
        </p:nvSpPr>
        <p:spPr>
          <a:xfrm>
            <a:off x="1336655" y="2997026"/>
            <a:ext cx="15260925" cy="5757347"/>
          </a:xfrm>
        </p:spPr>
        <p:txBody>
          <a:bodyPr/>
          <a:lstStyle>
            <a:lvl1pPr>
              <a:lnSpc>
                <a:spcPct val="100000"/>
              </a:lnSpc>
              <a:spcBef>
                <a:spcPts val="0"/>
              </a:spcBef>
              <a:spcAft>
                <a:spcPts val="765"/>
              </a:spcAft>
              <a:defRPr sz="1275"/>
            </a:lvl1pPr>
            <a:lvl2pPr>
              <a:lnSpc>
                <a:spcPct val="100000"/>
              </a:lnSpc>
              <a:spcAft>
                <a:spcPts val="383"/>
              </a:spcAft>
              <a:defRPr sz="1275"/>
            </a:lvl2pPr>
            <a:lvl3pPr>
              <a:lnSpc>
                <a:spcPct val="100000"/>
              </a:lnSpc>
              <a:spcAft>
                <a:spcPts val="383"/>
              </a:spcAft>
              <a:defRPr/>
            </a:lvl3pPr>
            <a:lvl4pPr>
              <a:lnSpc>
                <a:spcPct val="100000"/>
              </a:lnSpc>
              <a:spcAft>
                <a:spcPts val="383"/>
              </a:spcAft>
              <a:defRPr sz="1275"/>
            </a:lvl4pPr>
            <a:lvl5pPr>
              <a:lnSpc>
                <a:spcPct val="100000"/>
              </a:lnSpc>
              <a:spcAft>
                <a:spcPts val="383"/>
              </a:spcAft>
              <a:defRPr sz="1275"/>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8D39D6A-1E1D-F1EA-A34A-CFA3BD885678}"/>
              </a:ext>
            </a:extLst>
          </p:cNvPr>
          <p:cNvSpPr txBox="1">
            <a:spLocks noGrp="1"/>
          </p:cNvSpPr>
          <p:nvPr>
            <p:ph type="sldNum" sz="quarter" idx="8"/>
          </p:nvPr>
        </p:nvSpPr>
        <p:spPr>
          <a:xfrm>
            <a:off x="1336655" y="9161717"/>
            <a:ext cx="3916071" cy="535523"/>
          </a:xfrm>
        </p:spPr>
        <p:txBody>
          <a:bodyPr/>
          <a:lstStyle>
            <a:lvl1pPr>
              <a:defRPr sz="893">
                <a:latin typeface="Posterama"/>
              </a:defRPr>
            </a:lvl1pPr>
          </a:lstStyle>
          <a:p>
            <a:pPr lvl="0"/>
            <a:endParaRPr lang="en-US"/>
          </a:p>
        </p:txBody>
      </p:sp>
      <p:sp>
        <p:nvSpPr>
          <p:cNvPr id="5" name="Footer Placeholder 4">
            <a:extLst>
              <a:ext uri="{FF2B5EF4-FFF2-40B4-BE49-F238E27FC236}">
                <a16:creationId xmlns:a16="http://schemas.microsoft.com/office/drawing/2014/main" id="{E9FA01A4-F229-BC3F-5DD2-15A454475AEF}"/>
              </a:ext>
            </a:extLst>
          </p:cNvPr>
          <p:cNvSpPr txBox="1">
            <a:spLocks noGrp="1"/>
          </p:cNvSpPr>
          <p:nvPr>
            <p:ph type="ftr" sz="quarter" idx="9"/>
          </p:nvPr>
        </p:nvSpPr>
        <p:spPr>
          <a:xfrm>
            <a:off x="5582409" y="9161717"/>
            <a:ext cx="4023360" cy="535523"/>
          </a:xfrm>
        </p:spPr>
        <p:txBody>
          <a:bodyPr anchorCtr="0"/>
          <a:lstStyle>
            <a:lvl1pPr algn="r">
              <a:defRPr/>
            </a:lvl1pPr>
          </a:lstStyle>
          <a:p>
            <a:pPr lvl="0"/>
            <a:r>
              <a:rPr lang="en-US"/>
              <a:t>Booklet A: Health Impacts of Wildfires in Urban Areas</a:t>
            </a:r>
          </a:p>
        </p:txBody>
      </p:sp>
    </p:spTree>
    <p:extLst>
      <p:ext uri="{BB962C8B-B14F-4D97-AF65-F5344CB8AC3E}">
        <p14:creationId xmlns:p14="http://schemas.microsoft.com/office/powerpoint/2010/main" val="25942152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5440EF8-F1BF-B0D5-DCF1-741B9334CE33}"/>
              </a:ext>
            </a:extLst>
          </p:cNvPr>
          <p:cNvSpPr/>
          <p:nvPr/>
        </p:nvSpPr>
        <p:spPr>
          <a:xfrm>
            <a:off x="153670" y="158330"/>
            <a:ext cx="17574260"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ctrTitle"/>
          </p:nvPr>
        </p:nvSpPr>
        <p:spPr>
          <a:xfrm>
            <a:off x="1609344" y="1113130"/>
            <a:ext cx="14752320" cy="5230368"/>
          </a:xfrm>
          <a:noFill/>
        </p:spPr>
        <p:txBody>
          <a:bodyPr anchor="b">
            <a:normAutofit/>
          </a:bodyPr>
          <a:lstStyle>
            <a:lvl1pPr algn="l">
              <a:lnSpc>
                <a:spcPct val="85000"/>
              </a:lnSpc>
              <a:defRPr sz="5101" spc="-32"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613409" y="6534909"/>
            <a:ext cx="14752320" cy="1676400"/>
          </a:xfrm>
        </p:spPr>
        <p:txBody>
          <a:bodyPr lIns="91440" rIns="91440">
            <a:normAutofit/>
          </a:bodyPr>
          <a:lstStyle>
            <a:lvl1pPr marL="0" indent="0" algn="l">
              <a:buNone/>
              <a:defRPr sz="1530" cap="all" spc="127" baseline="0">
                <a:solidFill>
                  <a:schemeClr val="tx2"/>
                </a:solidFill>
                <a:latin typeface="+mj-lt"/>
              </a:defRPr>
            </a:lvl1pPr>
            <a:lvl2pPr marL="291499" indent="0" algn="ctr">
              <a:buNone/>
              <a:defRPr sz="1530"/>
            </a:lvl2pPr>
            <a:lvl3pPr marL="582997" indent="0" algn="ctr">
              <a:buNone/>
              <a:defRPr sz="1530"/>
            </a:lvl3pPr>
            <a:lvl4pPr marL="874495" indent="0" algn="ctr">
              <a:buNone/>
              <a:defRPr sz="1275"/>
            </a:lvl4pPr>
            <a:lvl5pPr marL="1165993" indent="0" algn="ctr">
              <a:buNone/>
              <a:defRPr sz="1275"/>
            </a:lvl5pPr>
            <a:lvl6pPr marL="1457492" indent="0" algn="ctr">
              <a:buNone/>
              <a:defRPr sz="1275"/>
            </a:lvl6pPr>
            <a:lvl7pPr marL="1748990" indent="0" algn="ctr">
              <a:buNone/>
              <a:defRPr sz="1275"/>
            </a:lvl7pPr>
            <a:lvl8pPr marL="2040488" indent="0" algn="ctr">
              <a:buNone/>
              <a:defRPr sz="1275"/>
            </a:lvl8pPr>
            <a:lvl9pPr marL="2331986" indent="0" algn="ctr">
              <a:buNone/>
              <a:defRPr sz="1275"/>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AC5375E-22FD-484B-A831-F3E91CE48D9E}"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35173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74898" inden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4ABC8B-D65A-4179-99E9-A0AFCBF7BFC5}"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395621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6325DD00-FF9A-0ABC-EEB6-416961AAF894}"/>
              </a:ext>
            </a:extLst>
          </p:cNvPr>
          <p:cNvSpPr/>
          <p:nvPr/>
        </p:nvSpPr>
        <p:spPr>
          <a:xfrm>
            <a:off x="204895" y="158330"/>
            <a:ext cx="17471814" cy="9741747"/>
          </a:xfrm>
          <a:prstGeom prst="roundRect">
            <a:avLst/>
          </a:prstGeom>
          <a:solidFill>
            <a:schemeClr val="accent6">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148"/>
          </a:p>
        </p:txBody>
      </p:sp>
      <p:sp>
        <p:nvSpPr>
          <p:cNvPr id="2" name="Title 1"/>
          <p:cNvSpPr>
            <a:spLocks noGrp="1"/>
          </p:cNvSpPr>
          <p:nvPr>
            <p:ph type="title"/>
          </p:nvPr>
        </p:nvSpPr>
        <p:spPr>
          <a:xfrm>
            <a:off x="1609344" y="1113130"/>
            <a:ext cx="14752320" cy="5230368"/>
          </a:xfrm>
          <a:noFill/>
        </p:spPr>
        <p:txBody>
          <a:bodyPr anchor="b" anchorCtr="0">
            <a:normAutofit/>
          </a:bodyPr>
          <a:lstStyle>
            <a:lvl1pPr>
              <a:lnSpc>
                <a:spcPct val="85000"/>
              </a:lnSpc>
              <a:defRPr sz="5101" b="1">
                <a:solidFill>
                  <a:schemeClr val="accent6">
                    <a:lumMod val="50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609344" y="6531254"/>
            <a:ext cx="14752320" cy="1676400"/>
          </a:xfrm>
        </p:spPr>
        <p:txBody>
          <a:bodyPr lIns="91440" rIns="91440" anchor="t" anchorCtr="0">
            <a:normAutofit/>
          </a:bodyPr>
          <a:lstStyle>
            <a:lvl1pPr marL="0" indent="0">
              <a:buNone/>
              <a:defRPr sz="1530" cap="all" spc="127" baseline="0">
                <a:solidFill>
                  <a:schemeClr val="tx2"/>
                </a:solidFill>
                <a:latin typeface="+mj-lt"/>
              </a:defRPr>
            </a:lvl1pPr>
            <a:lvl2pPr marL="291499" indent="0">
              <a:buNone/>
              <a:defRPr sz="1148">
                <a:solidFill>
                  <a:schemeClr val="tx1">
                    <a:tint val="75000"/>
                  </a:schemeClr>
                </a:solidFill>
              </a:defRPr>
            </a:lvl2pPr>
            <a:lvl3pPr marL="582997" indent="0">
              <a:buNone/>
              <a:defRPr sz="1020">
                <a:solidFill>
                  <a:schemeClr val="tx1">
                    <a:tint val="75000"/>
                  </a:schemeClr>
                </a:solidFill>
              </a:defRPr>
            </a:lvl3pPr>
            <a:lvl4pPr marL="874495" indent="0">
              <a:buNone/>
              <a:defRPr sz="893">
                <a:solidFill>
                  <a:schemeClr val="tx1">
                    <a:tint val="75000"/>
                  </a:schemeClr>
                </a:solidFill>
              </a:defRPr>
            </a:lvl4pPr>
            <a:lvl5pPr marL="1165993" indent="0">
              <a:buNone/>
              <a:defRPr sz="893">
                <a:solidFill>
                  <a:schemeClr val="tx1">
                    <a:tint val="75000"/>
                  </a:schemeClr>
                </a:solidFill>
              </a:defRPr>
            </a:lvl5pPr>
            <a:lvl6pPr marL="1457492" indent="0">
              <a:buNone/>
              <a:defRPr sz="893">
                <a:solidFill>
                  <a:schemeClr val="tx1">
                    <a:tint val="75000"/>
                  </a:schemeClr>
                </a:solidFill>
              </a:defRPr>
            </a:lvl6pPr>
            <a:lvl7pPr marL="1748990" indent="0">
              <a:buNone/>
              <a:defRPr sz="893">
                <a:solidFill>
                  <a:schemeClr val="tx1">
                    <a:tint val="75000"/>
                  </a:schemeClr>
                </a:solidFill>
              </a:defRPr>
            </a:lvl7pPr>
            <a:lvl8pPr marL="2040488" indent="0">
              <a:buNone/>
              <a:defRPr sz="893">
                <a:solidFill>
                  <a:schemeClr val="tx1">
                    <a:tint val="75000"/>
                  </a:schemeClr>
                </a:solidFill>
              </a:defRPr>
            </a:lvl8pPr>
            <a:lvl9pPr marL="2331986" indent="0">
              <a:buNone/>
              <a:defRPr sz="89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E1436E-41CF-4672-9872-B3C981D8E1A7}"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051344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0" y="2"/>
            <a:ext cx="17881600" cy="1840728"/>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5640" y="2243801"/>
            <a:ext cx="8395752" cy="63642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9119616" y="2243799"/>
            <a:ext cx="8395752" cy="63642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8D8D14-0658-4436-B19E-D010F0FAB1FE}" type="datetime1">
              <a:rPr lang="en-US" smtClean="0"/>
              <a:t>10/21/2026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473028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0" y="4"/>
            <a:ext cx="17881600" cy="197530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609344"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4" name="Content Placeholder 3"/>
          <p:cNvSpPr>
            <a:spLocks noGrp="1"/>
          </p:cNvSpPr>
          <p:nvPr>
            <p:ph sz="half" idx="2"/>
          </p:nvPr>
        </p:nvSpPr>
        <p:spPr>
          <a:xfrm>
            <a:off x="1609344"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9119616" y="2707543"/>
            <a:ext cx="7242048" cy="1079880"/>
          </a:xfrm>
        </p:spPr>
        <p:txBody>
          <a:bodyPr lIns="91440" rIns="91440" anchor="ctr">
            <a:normAutofit/>
          </a:bodyPr>
          <a:lstStyle>
            <a:lvl1pPr marL="0" indent="0">
              <a:buNone/>
              <a:defRPr sz="1275" b="0" cap="all" baseline="0">
                <a:solidFill>
                  <a:schemeClr val="tx2"/>
                </a:solidFill>
              </a:defRPr>
            </a:lvl1pPr>
            <a:lvl2pPr marL="291499" indent="0">
              <a:buNone/>
              <a:defRPr sz="1275" b="1"/>
            </a:lvl2pPr>
            <a:lvl3pPr marL="582997" indent="0">
              <a:buNone/>
              <a:defRPr sz="1148" b="1"/>
            </a:lvl3pPr>
            <a:lvl4pPr marL="874495" indent="0">
              <a:buNone/>
              <a:defRPr sz="1020" b="1"/>
            </a:lvl4pPr>
            <a:lvl5pPr marL="1165993" indent="0">
              <a:buNone/>
              <a:defRPr sz="1020" b="1"/>
            </a:lvl5pPr>
            <a:lvl6pPr marL="1457492" indent="0">
              <a:buNone/>
              <a:defRPr sz="1020" b="1"/>
            </a:lvl6pPr>
            <a:lvl7pPr marL="1748990" indent="0">
              <a:buNone/>
              <a:defRPr sz="1020" b="1"/>
            </a:lvl7pPr>
            <a:lvl8pPr marL="2040488" indent="0">
              <a:buNone/>
              <a:defRPr sz="1020" b="1"/>
            </a:lvl8pPr>
            <a:lvl9pPr marL="2331986" indent="0">
              <a:buNone/>
              <a:defRPr sz="1020" b="1"/>
            </a:lvl9pPr>
          </a:lstStyle>
          <a:p>
            <a:pPr lvl="0"/>
            <a:r>
              <a:rPr lang="en-US"/>
              <a:t>Click to edit Master text styles</a:t>
            </a:r>
          </a:p>
        </p:txBody>
      </p:sp>
      <p:sp>
        <p:nvSpPr>
          <p:cNvPr id="6" name="Content Placeholder 5"/>
          <p:cNvSpPr>
            <a:spLocks noGrp="1"/>
          </p:cNvSpPr>
          <p:nvPr>
            <p:ph sz="quarter" idx="4"/>
          </p:nvPr>
        </p:nvSpPr>
        <p:spPr>
          <a:xfrm>
            <a:off x="9119616" y="3787426"/>
            <a:ext cx="7242048" cy="4954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E8AB4E-E3D0-4D58-8766-0B95CBD9F582}" type="datetime1">
              <a:rPr lang="en-US" smtClean="0"/>
              <a:t>10/21/2026</a:t>
            </a:fld>
            <a:endParaRPr lang="en-US" dirty="0"/>
          </a:p>
        </p:txBody>
      </p:sp>
      <p:sp>
        <p:nvSpPr>
          <p:cNvPr id="8" name="Footer Placeholder 7"/>
          <p:cNvSpPr>
            <a:spLocks noGrp="1"/>
          </p:cNvSpPr>
          <p:nvPr>
            <p:ph type="ftr" sz="quarter" idx="11"/>
          </p:nvPr>
        </p:nvSpPr>
        <p:spPr/>
        <p:txBody>
          <a:body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028055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0072BC4-316C-4FCE-87DB-92D69845237E}" type="datetime1">
              <a:rPr lang="en-US" smtClean="0"/>
              <a:t>10/21/2026</a:t>
            </a:fld>
            <a:endParaRPr lang="en-US" dirty="0"/>
          </a:p>
        </p:txBody>
      </p:sp>
      <p:sp>
        <p:nvSpPr>
          <p:cNvPr id="4" name="Footer Placeholder 3"/>
          <p:cNvSpPr>
            <a:spLocks noGrp="1"/>
          </p:cNvSpPr>
          <p:nvPr>
            <p:ph type="ftr" sz="quarter" idx="11"/>
          </p:nvPr>
        </p:nvSpPr>
        <p:spPr/>
        <p:txBody>
          <a:bodyPr/>
          <a:lstStyle/>
          <a:p>
            <a:r>
              <a:rPr lang="en-US"/>
              <a:t>Booklet A: Health Impacts of Wildfires in Urban Areas</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07656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4657" y="9387840"/>
            <a:ext cx="17876943"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sp>
      <p:sp>
        <p:nvSpPr>
          <p:cNvPr id="7" name="Date Placeholder 6"/>
          <p:cNvSpPr>
            <a:spLocks noGrp="1"/>
          </p:cNvSpPr>
          <p:nvPr>
            <p:ph type="dt" sz="half" idx="10"/>
          </p:nvPr>
        </p:nvSpPr>
        <p:spPr/>
        <p:txBody>
          <a:bodyPr/>
          <a:lstStyle/>
          <a:p>
            <a:fld id="{C1B5AF54-24BB-43A8-B06B-2DFC799AF1EC}" type="datetime1">
              <a:rPr lang="en-US" smtClean="0"/>
              <a:t>10/21/2026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Booklet A: Health Impacts of Wildfires in Urban Areas</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334409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26" y="0"/>
            <a:ext cx="5941160" cy="10058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5925438" y="0"/>
            <a:ext cx="93878" cy="10058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70561" y="871727"/>
            <a:ext cx="4693920" cy="3352800"/>
          </a:xfrm>
        </p:spPr>
        <p:txBody>
          <a:bodyPr anchor="b">
            <a:normAutofit/>
          </a:bodyPr>
          <a:lstStyle>
            <a:lvl1pPr>
              <a:defRPr sz="2295"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040882" y="1072896"/>
            <a:ext cx="9521952" cy="7711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0561" y="4291586"/>
            <a:ext cx="4693920" cy="4956049"/>
          </a:xfrm>
        </p:spPr>
        <p:txBody>
          <a:bodyPr lIns="91440" rIns="91440">
            <a:normAutofit/>
          </a:bodyPr>
          <a:lstStyle>
            <a:lvl1pPr marL="0" indent="0">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a:xfrm>
            <a:off x="682751" y="9474355"/>
            <a:ext cx="3840481" cy="535517"/>
          </a:xfrm>
        </p:spPr>
        <p:txBody>
          <a:bodyPr/>
          <a:lstStyle>
            <a:lvl1pPr algn="l">
              <a:defRPr/>
            </a:lvl1pPr>
          </a:lstStyle>
          <a:p>
            <a:fld id="{8454D1B2-843E-43C6-827A-67EB05068632}" type="datetime1">
              <a:rPr lang="en-US" smtClean="0"/>
              <a:t>10/21/2026</a:t>
            </a:fld>
            <a:endParaRPr lang="en-US" dirty="0"/>
          </a:p>
        </p:txBody>
      </p:sp>
      <p:sp>
        <p:nvSpPr>
          <p:cNvPr id="6" name="Footer Placeholder 5"/>
          <p:cNvSpPr>
            <a:spLocks noGrp="1"/>
          </p:cNvSpPr>
          <p:nvPr>
            <p:ph type="ftr" sz="quarter" idx="11"/>
          </p:nvPr>
        </p:nvSpPr>
        <p:spPr>
          <a:xfrm>
            <a:off x="7040879" y="9474355"/>
            <a:ext cx="6817361" cy="535517"/>
          </a:xfrm>
        </p:spPr>
        <p:txBody>
          <a:bodyPr/>
          <a:lstStyle>
            <a:lvl1pPr algn="l">
              <a:defRPr>
                <a:solidFill>
                  <a:schemeClr val="tx2"/>
                </a:solidFill>
              </a:defRPr>
            </a:lvl1p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12479459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7264400"/>
            <a:ext cx="17876943" cy="2794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23" y="7208778"/>
            <a:ext cx="17876943" cy="9387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09344" y="7443216"/>
            <a:ext cx="14832788" cy="1207008"/>
          </a:xfrm>
        </p:spPr>
        <p:txBody>
          <a:bodyPr lIns="91440" tIns="0" rIns="91440" bIns="0" anchor="b">
            <a:noAutofit/>
          </a:bodyPr>
          <a:lstStyle>
            <a:lvl1pPr>
              <a:defRPr sz="2295"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3" y="0"/>
            <a:ext cx="17881577" cy="7208778"/>
          </a:xfrm>
          <a:blipFill>
            <a:blip r:embed="rId2" cstate="email">
              <a:extLst>
                <a:ext uri="{28A0092B-C50C-407E-A947-70E740481C1C}">
                  <a14:useLocalDpi xmlns:a14="http://schemas.microsoft.com/office/drawing/2010/main"/>
                </a:ext>
              </a:extLst>
            </a:blip>
            <a:stretch>
              <a:fillRect/>
            </a:stretch>
          </a:blipFill>
        </p:spPr>
        <p:txBody>
          <a:bodyPr lIns="457200" tIns="457200" anchor="t"/>
          <a:lstStyle>
            <a:lvl1pPr marL="0" indent="0">
              <a:buNone/>
              <a:defRPr sz="2040">
                <a:solidFill>
                  <a:schemeClr val="bg1"/>
                </a:solidFill>
              </a:defRPr>
            </a:lvl1pPr>
            <a:lvl2pPr marL="291499" indent="0">
              <a:buNone/>
              <a:defRPr sz="1785"/>
            </a:lvl2pPr>
            <a:lvl3pPr marL="582997" indent="0">
              <a:buNone/>
              <a:defRPr sz="1530"/>
            </a:lvl3pPr>
            <a:lvl4pPr marL="874495" indent="0">
              <a:buNone/>
              <a:defRPr sz="1275"/>
            </a:lvl4pPr>
            <a:lvl5pPr marL="1165993" indent="0">
              <a:buNone/>
              <a:defRPr sz="1275"/>
            </a:lvl5pPr>
            <a:lvl6pPr marL="1457492" indent="0">
              <a:buNone/>
              <a:defRPr sz="1275"/>
            </a:lvl6pPr>
            <a:lvl7pPr marL="1748990" indent="0">
              <a:buNone/>
              <a:defRPr sz="1275"/>
            </a:lvl7pPr>
            <a:lvl8pPr marL="2040488" indent="0">
              <a:buNone/>
              <a:defRPr sz="1275"/>
            </a:lvl8pPr>
            <a:lvl9pPr marL="2331986" indent="0">
              <a:buNone/>
              <a:defRPr sz="1275"/>
            </a:lvl9pPr>
          </a:lstStyle>
          <a:p>
            <a:r>
              <a:rPr lang="en-US"/>
              <a:t>Click icon to add picture</a:t>
            </a:r>
            <a:endParaRPr lang="en-US" dirty="0"/>
          </a:p>
        </p:txBody>
      </p:sp>
      <p:sp>
        <p:nvSpPr>
          <p:cNvPr id="4" name="Text Placeholder 3"/>
          <p:cNvSpPr>
            <a:spLocks noGrp="1"/>
          </p:cNvSpPr>
          <p:nvPr>
            <p:ph type="body" sz="half" idx="2"/>
          </p:nvPr>
        </p:nvSpPr>
        <p:spPr>
          <a:xfrm>
            <a:off x="1609344" y="8663634"/>
            <a:ext cx="14832788" cy="871728"/>
          </a:xfrm>
        </p:spPr>
        <p:txBody>
          <a:bodyPr lIns="91440" tIns="0" rIns="91440" bIns="0">
            <a:normAutofit/>
          </a:bodyPr>
          <a:lstStyle>
            <a:lvl1pPr marL="0" indent="0">
              <a:spcBef>
                <a:spcPts val="0"/>
              </a:spcBef>
              <a:spcAft>
                <a:spcPts val="383"/>
              </a:spcAft>
              <a:buNone/>
              <a:defRPr sz="956">
                <a:solidFill>
                  <a:srgbClr val="FFFFFF"/>
                </a:solidFill>
              </a:defRPr>
            </a:lvl1pPr>
            <a:lvl2pPr marL="291499" indent="0">
              <a:buNone/>
              <a:defRPr sz="765"/>
            </a:lvl2pPr>
            <a:lvl3pPr marL="582997" indent="0">
              <a:buNone/>
              <a:defRPr sz="638"/>
            </a:lvl3pPr>
            <a:lvl4pPr marL="874495" indent="0">
              <a:buNone/>
              <a:defRPr sz="574"/>
            </a:lvl4pPr>
            <a:lvl5pPr marL="1165993" indent="0">
              <a:buNone/>
              <a:defRPr sz="574"/>
            </a:lvl5pPr>
            <a:lvl6pPr marL="1457492" indent="0">
              <a:buNone/>
              <a:defRPr sz="574"/>
            </a:lvl6pPr>
            <a:lvl7pPr marL="1748990" indent="0">
              <a:buNone/>
              <a:defRPr sz="574"/>
            </a:lvl7pPr>
            <a:lvl8pPr marL="2040488" indent="0">
              <a:buNone/>
              <a:defRPr sz="574"/>
            </a:lvl8pPr>
            <a:lvl9pPr marL="2331986" indent="0">
              <a:buNone/>
              <a:defRPr sz="574"/>
            </a:lvl9pPr>
          </a:lstStyle>
          <a:p>
            <a:pPr lvl="0"/>
            <a:r>
              <a:rPr lang="en-US"/>
              <a:t>Click to edit Master text styles</a:t>
            </a:r>
          </a:p>
        </p:txBody>
      </p:sp>
      <p:sp>
        <p:nvSpPr>
          <p:cNvPr id="5" name="Date Placeholder 4"/>
          <p:cNvSpPr>
            <a:spLocks noGrp="1"/>
          </p:cNvSpPr>
          <p:nvPr>
            <p:ph type="dt" sz="half" idx="10"/>
          </p:nvPr>
        </p:nvSpPr>
        <p:spPr/>
        <p:txBody>
          <a:bodyPr/>
          <a:lstStyle/>
          <a:p>
            <a:fld id="{67E6C5DF-BB8A-4D41-BAD1-F7DE2740E972}" type="datetime1">
              <a:rPr lang="en-US" smtClean="0"/>
              <a:t>10/21/2026</a:t>
            </a:fld>
            <a:endParaRPr lang="en-US" dirty="0"/>
          </a:p>
        </p:txBody>
      </p:sp>
      <p:sp>
        <p:nvSpPr>
          <p:cNvPr id="6" name="Footer Placeholder 5"/>
          <p:cNvSpPr>
            <a:spLocks noGrp="1"/>
          </p:cNvSpPr>
          <p:nvPr>
            <p:ph type="ftr" sz="quarter" idx="11"/>
          </p:nvPr>
        </p:nvSpPr>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291634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406358-832C-44E4-9438-CAD9E6CCBA3F}"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950708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4657" y="9387840"/>
            <a:ext cx="17876943" cy="67056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2796520" y="608345"/>
            <a:ext cx="3855721" cy="84442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29361" y="608344"/>
            <a:ext cx="11343639" cy="8444219"/>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39B7FF-284B-4A2F-9046-418367607723}" type="datetime1">
              <a:rPr lang="en-US" smtClean="0"/>
              <a:t>10/21/2026</a:t>
            </a:fld>
            <a:endParaRPr lang="en-US" dirty="0"/>
          </a:p>
        </p:txBody>
      </p:sp>
      <p:sp>
        <p:nvSpPr>
          <p:cNvPr id="5" name="Footer Placeholder 4"/>
          <p:cNvSpPr>
            <a:spLocks noGrp="1"/>
          </p:cNvSpPr>
          <p:nvPr>
            <p:ph type="ftr" sz="quarter" idx="11"/>
          </p:nvPr>
        </p:nvSpPr>
        <p:spPr/>
        <p:txBody>
          <a:bodyPr/>
          <a:lstStyle/>
          <a:p>
            <a:r>
              <a:rPr lang="en-US"/>
              <a:t>Booklet A: Health Impacts of Wildfires in Urban Areas</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583118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x">
  <p:cSld name="1_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0" y="0"/>
            <a:ext cx="17881600" cy="2080320"/>
          </a:xfrm>
          <a:prstGeom prst="rect">
            <a:avLst/>
          </a:prstGeom>
        </p:spPr>
        <p:txBody>
          <a:bodyPr lIns="0" tIns="0" rIns="0" bIns="0" anchor="ctr"/>
          <a:lstStyle>
            <a:lvl1pPr algn="l">
              <a:defRPr>
                <a:latin typeface="Glacial Indifference" pitchFamily="50" charset="0"/>
              </a:defRPr>
            </a:lvl1pPr>
          </a:lstStyle>
          <a:p>
            <a:pPr algn="ctr"/>
            <a:r>
              <a:rPr lang="en-US" sz="2805" b="0" strike="noStrike" spc="-1">
                <a:latin typeface="Arial"/>
              </a:rPr>
              <a:t>Click to edit Master title style</a:t>
            </a:r>
            <a:endParaRPr lang="en-US" sz="2805" b="0" strike="noStrike" spc="-1" dirty="0">
              <a:latin typeface="Arial"/>
            </a:endParaRPr>
          </a:p>
        </p:txBody>
      </p:sp>
      <p:sp>
        <p:nvSpPr>
          <p:cNvPr id="3" name="PlaceHolder 2"/>
          <p:cNvSpPr>
            <a:spLocks noGrp="1"/>
          </p:cNvSpPr>
          <p:nvPr>
            <p:ph type="subTitle"/>
          </p:nvPr>
        </p:nvSpPr>
        <p:spPr>
          <a:xfrm>
            <a:off x="894080" y="2353296"/>
            <a:ext cx="16092736" cy="5833344"/>
          </a:xfrm>
          <a:prstGeom prst="rect">
            <a:avLst/>
          </a:prstGeom>
        </p:spPr>
        <p:txBody>
          <a:bodyPr lIns="0" tIns="0" rIns="0" bIns="0" anchor="ctr"/>
          <a:lstStyle>
            <a:lvl1pPr>
              <a:defRPr>
                <a:latin typeface="Glacial Indifference" pitchFamily="50" charset="0"/>
              </a:defRPr>
            </a:lvl1pPr>
          </a:lstStyle>
          <a:p>
            <a:pPr algn="ctr"/>
            <a:r>
              <a:rPr lang="en-US" sz="2040" b="0" strike="noStrike" spc="-1">
                <a:latin typeface="Arial"/>
              </a:rPr>
              <a:t>Click to edit Master subtitle style</a:t>
            </a:r>
            <a:endParaRPr lang="en-US" sz="2040" b="0" strike="noStrike" spc="-1" dirty="0">
              <a:latin typeface="Arial"/>
            </a:endParaRPr>
          </a:p>
        </p:txBody>
      </p:sp>
    </p:spTree>
    <p:extLst>
      <p:ext uri="{BB962C8B-B14F-4D97-AF65-F5344CB8AC3E}">
        <p14:creationId xmlns:p14="http://schemas.microsoft.com/office/powerpoint/2010/main" val="32759721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005842" y="1105184"/>
            <a:ext cx="15869920" cy="4110285"/>
          </a:xfrm>
        </p:spPr>
        <p:txBody>
          <a:bodyPr anchor="ctr"/>
          <a:lstStyle>
            <a:lvl1pPr algn="l">
              <a:defRPr sz="2040"/>
            </a:lvl1pPr>
          </a:lstStyle>
          <a:p>
            <a:r>
              <a:rPr lang="en-US"/>
              <a:t>Click to edit Master title style</a:t>
            </a:r>
          </a:p>
        </p:txBody>
      </p:sp>
      <p:sp>
        <p:nvSpPr>
          <p:cNvPr id="4" name="Text Placeholder 3"/>
          <p:cNvSpPr>
            <a:spLocks noGrp="1"/>
          </p:cNvSpPr>
          <p:nvPr>
            <p:ph type="body" sz="half" idx="2"/>
          </p:nvPr>
        </p:nvSpPr>
        <p:spPr>
          <a:xfrm>
            <a:off x="1502552" y="5352063"/>
            <a:ext cx="14858090" cy="1465298"/>
          </a:xfrm>
        </p:spPr>
        <p:txBody>
          <a:bodyPr anchor="ctr"/>
          <a:lstStyle>
            <a:lvl1pPr marL="0" indent="0">
              <a:buNone/>
              <a:defRPr sz="1020"/>
            </a:lvl1pPr>
            <a:lvl2pPr marL="291499" indent="0">
              <a:buNone/>
              <a:defRPr sz="893"/>
            </a:lvl2pPr>
            <a:lvl3pPr marL="582997" indent="0">
              <a:buNone/>
              <a:defRPr sz="765"/>
            </a:lvl3pPr>
            <a:lvl4pPr marL="874495" indent="0">
              <a:buNone/>
              <a:defRPr sz="638"/>
            </a:lvl4pPr>
            <a:lvl5pPr marL="1165993" indent="0">
              <a:buNone/>
              <a:defRPr sz="638"/>
            </a:lvl5pPr>
            <a:lvl6pPr marL="1457492" indent="0">
              <a:buNone/>
              <a:defRPr sz="638"/>
            </a:lvl6pPr>
            <a:lvl7pPr marL="1748990" indent="0">
              <a:buNone/>
              <a:defRPr sz="638"/>
            </a:lvl7pPr>
            <a:lvl8pPr marL="2040488" indent="0">
              <a:buNone/>
              <a:defRPr sz="638"/>
            </a:lvl8pPr>
            <a:lvl9pPr marL="2331986" indent="0">
              <a:buNone/>
              <a:defRPr sz="638"/>
            </a:lvl9pPr>
          </a:lstStyle>
          <a:p>
            <a:pPr lvl="0"/>
            <a:r>
              <a:rPr lang="en-US"/>
              <a:t>Edit Master text styles</a:t>
            </a:r>
          </a:p>
        </p:txBody>
      </p:sp>
      <p:sp>
        <p:nvSpPr>
          <p:cNvPr id="5" name="Date Placeholder 4"/>
          <p:cNvSpPr>
            <a:spLocks noGrp="1"/>
          </p:cNvSpPr>
          <p:nvPr>
            <p:ph type="dt" sz="half" idx="10"/>
          </p:nvPr>
        </p:nvSpPr>
        <p:spPr>
          <a:xfrm>
            <a:off x="11461199" y="558804"/>
            <a:ext cx="4269233" cy="535517"/>
          </a:xfrm>
        </p:spPr>
        <p:txBody>
          <a:bodyPr/>
          <a:lstStyle>
            <a:lvl1pPr algn="r">
              <a:defRPr/>
            </a:lvl1pPr>
          </a:lstStyle>
          <a:p>
            <a:fld id="{7F9CEAF5-78E8-4846-8DD4-425404877D31}" type="datetime1">
              <a:rPr lang="en-US" smtClean="0"/>
              <a:t>10/21/2026</a:t>
            </a:fld>
            <a:endParaRPr lang="en-US" dirty="0"/>
          </a:p>
        </p:txBody>
      </p:sp>
      <p:sp>
        <p:nvSpPr>
          <p:cNvPr id="6" name="Footer Placeholder 5"/>
          <p:cNvSpPr>
            <a:spLocks noGrp="1"/>
          </p:cNvSpPr>
          <p:nvPr>
            <p:ph type="ftr" sz="quarter" idx="11"/>
          </p:nvPr>
        </p:nvSpPr>
        <p:spPr>
          <a:xfrm>
            <a:off x="1005841" y="557250"/>
            <a:ext cx="10254188" cy="535517"/>
          </a:xfrm>
        </p:spPr>
        <p:txBody>
          <a:bodyPr/>
          <a:lstStyle/>
          <a:p>
            <a:r>
              <a:rPr lang="en-US"/>
              <a:t>Booklet A: Health Impacts of Wildfires in Urban Areas</a:t>
            </a:r>
            <a:endParaRPr lang="en-US" dirty="0"/>
          </a:p>
        </p:txBody>
      </p:sp>
      <p:sp>
        <p:nvSpPr>
          <p:cNvPr id="7" name="Slide Number Placeholder 6"/>
          <p:cNvSpPr>
            <a:spLocks noGrp="1"/>
          </p:cNvSpPr>
          <p:nvPr>
            <p:ph type="sldNum" sz="quarter" idx="12"/>
          </p:nvPr>
        </p:nvSpPr>
        <p:spPr>
          <a:xfrm>
            <a:off x="15931599" y="558804"/>
            <a:ext cx="944163" cy="535517"/>
          </a:xfrm>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3948371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cSld name="Tab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768D4-9C3A-55B1-D880-4F31FAB9BF37}"/>
              </a:ext>
            </a:extLst>
          </p:cNvPr>
          <p:cNvSpPr txBox="1">
            <a:spLocks noGrp="1"/>
          </p:cNvSpPr>
          <p:nvPr>
            <p:ph type="title"/>
          </p:nvPr>
        </p:nvSpPr>
        <p:spPr>
          <a:xfrm>
            <a:off x="1309834" y="106364"/>
            <a:ext cx="15260925" cy="1945548"/>
          </a:xfrm>
        </p:spPr>
        <p:txBody>
          <a:bodyPr anchor="b"/>
          <a:lstStyle>
            <a:lvl1pPr>
              <a:defRPr sz="1785"/>
            </a:lvl1pPr>
          </a:lstStyle>
          <a:p>
            <a:pPr lvl="0"/>
            <a:r>
              <a:rPr lang="en-US"/>
              <a:t>CLICK TO add TITLE</a:t>
            </a:r>
          </a:p>
        </p:txBody>
      </p:sp>
      <p:sp>
        <p:nvSpPr>
          <p:cNvPr id="3" name="Content Placeholder 9">
            <a:extLst>
              <a:ext uri="{FF2B5EF4-FFF2-40B4-BE49-F238E27FC236}">
                <a16:creationId xmlns:a16="http://schemas.microsoft.com/office/drawing/2014/main" id="{53BCCD33-DAA7-DE5F-C8A6-63009CA5B806}"/>
              </a:ext>
            </a:extLst>
          </p:cNvPr>
          <p:cNvSpPr txBox="1">
            <a:spLocks noGrp="1"/>
          </p:cNvSpPr>
          <p:nvPr>
            <p:ph idx="4294967295"/>
          </p:nvPr>
        </p:nvSpPr>
        <p:spPr>
          <a:xfrm>
            <a:off x="1336655" y="2997026"/>
            <a:ext cx="15260925" cy="5757347"/>
          </a:xfrm>
        </p:spPr>
        <p:txBody>
          <a:bodyPr/>
          <a:lstStyle>
            <a:lvl1pPr>
              <a:lnSpc>
                <a:spcPct val="100000"/>
              </a:lnSpc>
              <a:spcBef>
                <a:spcPts val="0"/>
              </a:spcBef>
              <a:spcAft>
                <a:spcPts val="765"/>
              </a:spcAft>
              <a:defRPr sz="1275"/>
            </a:lvl1pPr>
            <a:lvl2pPr>
              <a:lnSpc>
                <a:spcPct val="100000"/>
              </a:lnSpc>
              <a:spcAft>
                <a:spcPts val="383"/>
              </a:spcAft>
              <a:defRPr sz="1275"/>
            </a:lvl2pPr>
            <a:lvl3pPr>
              <a:lnSpc>
                <a:spcPct val="100000"/>
              </a:lnSpc>
              <a:spcAft>
                <a:spcPts val="383"/>
              </a:spcAft>
              <a:defRPr/>
            </a:lvl3pPr>
            <a:lvl4pPr>
              <a:lnSpc>
                <a:spcPct val="100000"/>
              </a:lnSpc>
              <a:spcAft>
                <a:spcPts val="383"/>
              </a:spcAft>
              <a:defRPr sz="1275"/>
            </a:lvl4pPr>
            <a:lvl5pPr>
              <a:lnSpc>
                <a:spcPct val="100000"/>
              </a:lnSpc>
              <a:spcAft>
                <a:spcPts val="383"/>
              </a:spcAft>
              <a:defRPr sz="1275"/>
            </a:lvl5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8D39D6A-1E1D-F1EA-A34A-CFA3BD885678}"/>
              </a:ext>
            </a:extLst>
          </p:cNvPr>
          <p:cNvSpPr txBox="1">
            <a:spLocks noGrp="1"/>
          </p:cNvSpPr>
          <p:nvPr>
            <p:ph type="sldNum" sz="quarter" idx="8"/>
          </p:nvPr>
        </p:nvSpPr>
        <p:spPr>
          <a:xfrm>
            <a:off x="1336655" y="9161717"/>
            <a:ext cx="3916071" cy="535523"/>
          </a:xfrm>
        </p:spPr>
        <p:txBody>
          <a:bodyPr/>
          <a:lstStyle>
            <a:lvl1pPr>
              <a:defRPr sz="893">
                <a:latin typeface="Posterama"/>
              </a:defRPr>
            </a:lvl1pPr>
          </a:lstStyle>
          <a:p>
            <a:pPr lvl="0"/>
            <a:endParaRPr lang="en-US"/>
          </a:p>
        </p:txBody>
      </p:sp>
      <p:sp>
        <p:nvSpPr>
          <p:cNvPr id="5" name="Footer Placeholder 4">
            <a:extLst>
              <a:ext uri="{FF2B5EF4-FFF2-40B4-BE49-F238E27FC236}">
                <a16:creationId xmlns:a16="http://schemas.microsoft.com/office/drawing/2014/main" id="{E9FA01A4-F229-BC3F-5DD2-15A454475AEF}"/>
              </a:ext>
            </a:extLst>
          </p:cNvPr>
          <p:cNvSpPr txBox="1">
            <a:spLocks noGrp="1"/>
          </p:cNvSpPr>
          <p:nvPr>
            <p:ph type="ftr" sz="quarter" idx="9"/>
          </p:nvPr>
        </p:nvSpPr>
        <p:spPr>
          <a:xfrm>
            <a:off x="5582409" y="9161717"/>
            <a:ext cx="4023360" cy="535523"/>
          </a:xfrm>
        </p:spPr>
        <p:txBody>
          <a:bodyPr anchorCtr="0"/>
          <a:lstStyle>
            <a:lvl1pPr algn="r">
              <a:defRPr/>
            </a:lvl1pPr>
          </a:lstStyle>
          <a:p>
            <a:pPr lvl="0"/>
            <a:r>
              <a:rPr lang="en-US"/>
              <a:t>Booklet A: Health Impacts of Wildfires in Urban Areas</a:t>
            </a:r>
          </a:p>
        </p:txBody>
      </p:sp>
    </p:spTree>
    <p:extLst>
      <p:ext uri="{BB962C8B-B14F-4D97-AF65-F5344CB8AC3E}">
        <p14:creationId xmlns:p14="http://schemas.microsoft.com/office/powerpoint/2010/main" val="662262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43958" y="5"/>
            <a:ext cx="17064594" cy="1766579"/>
          </a:xfrm>
          <a:prstGeom prst="rect">
            <a:avLst/>
          </a:prstGeom>
          <a:no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95A56DB5-3072-4B85-BAE6-AB50A50D34E2}" type="datetime1">
              <a:rPr lang="en-US" smtClean="0"/>
              <a:t>10/21/2026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499855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706" r:id="rId13"/>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387840"/>
            <a:ext cx="17881600"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2" name="Title Placeholder 1"/>
          <p:cNvSpPr>
            <a:spLocks noGrp="1"/>
          </p:cNvSpPr>
          <p:nvPr>
            <p:ph type="title"/>
          </p:nvPr>
        </p:nvSpPr>
        <p:spPr>
          <a:xfrm>
            <a:off x="3" y="5"/>
            <a:ext cx="17881598" cy="1766579"/>
          </a:xfrm>
          <a:prstGeom prst="rect">
            <a:avLst/>
          </a:prstGeom>
          <a:solidFill>
            <a:schemeClr val="accent5">
              <a:lumMod val="20000"/>
              <a:lumOff val="80000"/>
            </a:schemeClr>
          </a:solid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C7EC3D50-22B8-41E5-82CF-0D399C9809C3}" type="datetime1">
              <a:rPr lang="en-US" smtClean="0"/>
              <a:t>10/21/2026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1441880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enorite" panose="00000500000000000000" pitchFamily="2"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2" y="9387840"/>
            <a:ext cx="17881600" cy="670560"/>
          </a:xfrm>
          <a:prstGeom prst="rect">
            <a:avLst/>
          </a:prstGeom>
          <a:solidFill>
            <a:schemeClr val="accent5">
              <a:lumMod val="20000"/>
              <a:lumOff val="80000"/>
            </a:schemeClr>
          </a:solidFill>
          <a:ln>
            <a:noFill/>
          </a:ln>
        </p:spPr>
        <p:style>
          <a:lnRef idx="0">
            <a:scrgbClr r="0" g="0" b="0"/>
          </a:lnRef>
          <a:fillRef idx="0">
            <a:scrgbClr r="0" g="0" b="0"/>
          </a:fillRef>
          <a:effectRef idx="0">
            <a:scrgbClr r="0" g="0" b="0"/>
          </a:effectRef>
          <a:fontRef idx="minor">
            <a:schemeClr val="lt1"/>
          </a:fontRef>
        </p:style>
        <p:txBody>
          <a:bodyPr/>
          <a:lstStyle/>
          <a:p>
            <a:endParaRPr lang="en-US" sz="1800"/>
          </a:p>
        </p:txBody>
      </p:sp>
      <p:sp>
        <p:nvSpPr>
          <p:cNvPr id="2" name="Title Placeholder 1"/>
          <p:cNvSpPr>
            <a:spLocks noGrp="1"/>
          </p:cNvSpPr>
          <p:nvPr>
            <p:ph type="title"/>
          </p:nvPr>
        </p:nvSpPr>
        <p:spPr>
          <a:xfrm>
            <a:off x="3" y="5"/>
            <a:ext cx="17881598" cy="1766579"/>
          </a:xfrm>
          <a:prstGeom prst="rect">
            <a:avLst/>
          </a:prstGeom>
          <a:solidFill>
            <a:schemeClr val="accent5">
              <a:lumMod val="20000"/>
              <a:lumOff val="80000"/>
            </a:schemeClr>
          </a:solidFill>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443958" y="2053301"/>
            <a:ext cx="17064594" cy="6554703"/>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609345" y="9474355"/>
            <a:ext cx="3625998" cy="535517"/>
          </a:xfrm>
          <a:prstGeom prst="rect">
            <a:avLst/>
          </a:prstGeom>
        </p:spPr>
        <p:txBody>
          <a:bodyPr vert="horz" lIns="91440" tIns="45720" rIns="91440" bIns="45720" rtlCol="0" anchor="ctr"/>
          <a:lstStyle>
            <a:lvl1pPr algn="l">
              <a:defRPr sz="574">
                <a:solidFill>
                  <a:srgbClr val="FFFFFF"/>
                </a:solidFill>
              </a:defRPr>
            </a:lvl1pPr>
          </a:lstStyle>
          <a:p>
            <a:fld id="{DE7D2A5C-1400-4F82-BB04-D52AF1D4859B}" type="datetime1">
              <a:rPr lang="en-US" smtClean="0"/>
              <a:t>10/21/2026</a:t>
            </a:fld>
            <a:endParaRPr lang="en-US" dirty="0"/>
          </a:p>
        </p:txBody>
      </p:sp>
      <p:sp>
        <p:nvSpPr>
          <p:cNvPr id="5" name="Footer Placeholder 4"/>
          <p:cNvSpPr>
            <a:spLocks noGrp="1"/>
          </p:cNvSpPr>
          <p:nvPr>
            <p:ph type="ftr" sz="quarter" idx="3"/>
          </p:nvPr>
        </p:nvSpPr>
        <p:spPr>
          <a:xfrm>
            <a:off x="5406405" y="9474355"/>
            <a:ext cx="7073447" cy="535517"/>
          </a:xfrm>
          <a:prstGeom prst="rect">
            <a:avLst/>
          </a:prstGeom>
        </p:spPr>
        <p:txBody>
          <a:bodyPr vert="horz" lIns="91440" tIns="45720" rIns="91440" bIns="45720" rtlCol="0" anchor="ctr"/>
          <a:lstStyle>
            <a:lvl1pPr algn="ctr">
              <a:defRPr sz="574" cap="all" baseline="0">
                <a:solidFill>
                  <a:srgbClr val="FFFFFF"/>
                </a:solidFill>
              </a:defRPr>
            </a:lvl1pPr>
          </a:lstStyle>
          <a:p>
            <a:r>
              <a:rPr lang="en-US"/>
              <a:t>Booklet A: Health Impacts of Wildfires in Urban Areas</a:t>
            </a:r>
            <a:endParaRPr lang="en-US" dirty="0"/>
          </a:p>
        </p:txBody>
      </p:sp>
      <p:sp>
        <p:nvSpPr>
          <p:cNvPr id="6" name="Slide Number Placeholder 5"/>
          <p:cNvSpPr>
            <a:spLocks noGrp="1"/>
          </p:cNvSpPr>
          <p:nvPr>
            <p:ph type="sldNum" sz="quarter" idx="4"/>
          </p:nvPr>
        </p:nvSpPr>
        <p:spPr>
          <a:xfrm>
            <a:off x="15815998" y="9469277"/>
            <a:ext cx="1924303" cy="535517"/>
          </a:xfrm>
          <a:prstGeom prst="rect">
            <a:avLst/>
          </a:prstGeom>
        </p:spPr>
        <p:txBody>
          <a:bodyPr vert="horz" lIns="91440" tIns="45720" rIns="91440" bIns="45720" rtlCol="0" anchor="ctr"/>
          <a:lstStyle>
            <a:lvl1pPr algn="r">
              <a:defRPr sz="669">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33684767"/>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hf hdr="0" dt="0"/>
  <p:txStyles>
    <p:titleStyle>
      <a:lvl1pPr marL="74898" indent="0" algn="l" defTabSz="582997" rtl="0" eaLnBrk="1" latinLnBrk="0" hangingPunct="1">
        <a:lnSpc>
          <a:spcPct val="85000"/>
        </a:lnSpc>
        <a:spcBef>
          <a:spcPct val="0"/>
        </a:spcBef>
        <a:buNone/>
        <a:defRPr sz="3060" b="1" kern="1200" spc="-32" baseline="0">
          <a:solidFill>
            <a:schemeClr val="tx1"/>
          </a:solidFill>
          <a:latin typeface="Tenorite" panose="00000500000000000000" pitchFamily="2" charset="0"/>
          <a:ea typeface="+mj-ea"/>
          <a:cs typeface="+mj-cs"/>
        </a:defRPr>
      </a:lvl1pPr>
    </p:titleStyle>
    <p:bodyStyle>
      <a:lvl1pPr marL="58300" indent="-58300" algn="l" defTabSz="582997" rtl="0" eaLnBrk="1" latinLnBrk="0" hangingPunct="1">
        <a:lnSpc>
          <a:spcPct val="90000"/>
        </a:lnSpc>
        <a:spcBef>
          <a:spcPts val="765"/>
        </a:spcBef>
        <a:spcAft>
          <a:spcPts val="127"/>
        </a:spcAft>
        <a:buClr>
          <a:schemeClr val="accent1"/>
        </a:buClr>
        <a:buSzPct val="100000"/>
        <a:buFont typeface="Calibri" panose="020F0502020204030204" pitchFamily="34" charset="0"/>
        <a:buChar char=" "/>
        <a:defRPr sz="2295" kern="1200">
          <a:solidFill>
            <a:schemeClr val="tx1"/>
          </a:solidFill>
          <a:latin typeface="Tenorite" panose="00000500000000000000" pitchFamily="2" charset="0"/>
          <a:ea typeface="+mn-ea"/>
          <a:cs typeface="+mn-cs"/>
        </a:defRPr>
      </a:lvl1pPr>
      <a:lvl2pPr marL="244859"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2040" kern="1200">
          <a:solidFill>
            <a:schemeClr val="tx1"/>
          </a:solidFill>
          <a:latin typeface="Tenorite" panose="00000500000000000000" pitchFamily="2" charset="0"/>
          <a:ea typeface="+mn-ea"/>
          <a:cs typeface="+mn-cs"/>
        </a:defRPr>
      </a:lvl2pPr>
      <a:lvl3pPr marL="3614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3pPr>
      <a:lvl4pPr marL="478058"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4pPr>
      <a:lvl5pPr marL="594657" indent="-116599" algn="l" defTabSz="582997" rtl="0" eaLnBrk="1" latinLnBrk="0" hangingPunct="1">
        <a:lnSpc>
          <a:spcPct val="90000"/>
        </a:lnSpc>
        <a:spcBef>
          <a:spcPts val="127"/>
        </a:spcBef>
        <a:spcAft>
          <a:spcPts val="255"/>
        </a:spcAft>
        <a:buClr>
          <a:schemeClr val="accent1"/>
        </a:buClr>
        <a:buFont typeface="Arial" panose="020B0604020202020204" pitchFamily="34" charset="0"/>
        <a:buChar char="•"/>
        <a:defRPr sz="1530" kern="1200">
          <a:solidFill>
            <a:schemeClr val="tx1"/>
          </a:solidFill>
          <a:latin typeface="Tenorite" panose="00000500000000000000" pitchFamily="2" charset="0"/>
          <a:ea typeface="+mn-ea"/>
          <a:cs typeface="+mn-cs"/>
        </a:defRPr>
      </a:lvl5pPr>
      <a:lvl6pPr marL="701330"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6pPr>
      <a:lvl7pPr marL="828845"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7pPr>
      <a:lvl8pPr marL="956359"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8pPr>
      <a:lvl9pPr marL="1083874" indent="-145750" algn="l" defTabSz="582997" rtl="0" eaLnBrk="1" latinLnBrk="0" hangingPunct="1">
        <a:lnSpc>
          <a:spcPct val="90000"/>
        </a:lnSpc>
        <a:spcBef>
          <a:spcPts val="127"/>
        </a:spcBef>
        <a:spcAft>
          <a:spcPts val="255"/>
        </a:spcAft>
        <a:buClr>
          <a:schemeClr val="accent1"/>
        </a:buClr>
        <a:buFont typeface="Calibri" pitchFamily="34" charset="0"/>
        <a:buChar char="◦"/>
        <a:defRPr sz="893" kern="1200">
          <a:solidFill>
            <a:schemeClr val="tx1">
              <a:lumMod val="75000"/>
              <a:lumOff val="25000"/>
            </a:schemeClr>
          </a:solidFill>
          <a:latin typeface="+mn-lt"/>
          <a:ea typeface="+mn-ea"/>
          <a:cs typeface="+mn-cs"/>
        </a:defRPr>
      </a:lvl9pPr>
    </p:bodyStyle>
    <p:otherStyle>
      <a:defPPr>
        <a:defRPr lang="en-US"/>
      </a:defPPr>
      <a:lvl1pPr marL="0" algn="l" defTabSz="582997" rtl="0" eaLnBrk="1" latinLnBrk="0" hangingPunct="1">
        <a:defRPr sz="1148" kern="1200">
          <a:solidFill>
            <a:schemeClr val="tx1"/>
          </a:solidFill>
          <a:latin typeface="+mn-lt"/>
          <a:ea typeface="+mn-ea"/>
          <a:cs typeface="+mn-cs"/>
        </a:defRPr>
      </a:lvl1pPr>
      <a:lvl2pPr marL="291499" algn="l" defTabSz="582997" rtl="0" eaLnBrk="1" latinLnBrk="0" hangingPunct="1">
        <a:defRPr sz="1148" kern="1200">
          <a:solidFill>
            <a:schemeClr val="tx1"/>
          </a:solidFill>
          <a:latin typeface="+mn-lt"/>
          <a:ea typeface="+mn-ea"/>
          <a:cs typeface="+mn-cs"/>
        </a:defRPr>
      </a:lvl2pPr>
      <a:lvl3pPr marL="582997" algn="l" defTabSz="582997" rtl="0" eaLnBrk="1" latinLnBrk="0" hangingPunct="1">
        <a:defRPr sz="1148" kern="1200">
          <a:solidFill>
            <a:schemeClr val="tx1"/>
          </a:solidFill>
          <a:latin typeface="+mn-lt"/>
          <a:ea typeface="+mn-ea"/>
          <a:cs typeface="+mn-cs"/>
        </a:defRPr>
      </a:lvl3pPr>
      <a:lvl4pPr marL="874495" algn="l" defTabSz="582997" rtl="0" eaLnBrk="1" latinLnBrk="0" hangingPunct="1">
        <a:defRPr sz="1148" kern="1200">
          <a:solidFill>
            <a:schemeClr val="tx1"/>
          </a:solidFill>
          <a:latin typeface="+mn-lt"/>
          <a:ea typeface="+mn-ea"/>
          <a:cs typeface="+mn-cs"/>
        </a:defRPr>
      </a:lvl4pPr>
      <a:lvl5pPr marL="1165993" algn="l" defTabSz="582997" rtl="0" eaLnBrk="1" latinLnBrk="0" hangingPunct="1">
        <a:defRPr sz="1148" kern="1200">
          <a:solidFill>
            <a:schemeClr val="tx1"/>
          </a:solidFill>
          <a:latin typeface="+mn-lt"/>
          <a:ea typeface="+mn-ea"/>
          <a:cs typeface="+mn-cs"/>
        </a:defRPr>
      </a:lvl5pPr>
      <a:lvl6pPr marL="1457492" algn="l" defTabSz="582997" rtl="0" eaLnBrk="1" latinLnBrk="0" hangingPunct="1">
        <a:defRPr sz="1148" kern="1200">
          <a:solidFill>
            <a:schemeClr val="tx1"/>
          </a:solidFill>
          <a:latin typeface="+mn-lt"/>
          <a:ea typeface="+mn-ea"/>
          <a:cs typeface="+mn-cs"/>
        </a:defRPr>
      </a:lvl6pPr>
      <a:lvl7pPr marL="1748990" algn="l" defTabSz="582997" rtl="0" eaLnBrk="1" latinLnBrk="0" hangingPunct="1">
        <a:defRPr sz="1148" kern="1200">
          <a:solidFill>
            <a:schemeClr val="tx1"/>
          </a:solidFill>
          <a:latin typeface="+mn-lt"/>
          <a:ea typeface="+mn-ea"/>
          <a:cs typeface="+mn-cs"/>
        </a:defRPr>
      </a:lvl7pPr>
      <a:lvl8pPr marL="2040488" algn="l" defTabSz="582997" rtl="0" eaLnBrk="1" latinLnBrk="0" hangingPunct="1">
        <a:defRPr sz="1148" kern="1200">
          <a:solidFill>
            <a:schemeClr val="tx1"/>
          </a:solidFill>
          <a:latin typeface="+mn-lt"/>
          <a:ea typeface="+mn-ea"/>
          <a:cs typeface="+mn-cs"/>
        </a:defRPr>
      </a:lvl8pPr>
      <a:lvl9pPr marL="2331986" algn="l" defTabSz="582997" rtl="0" eaLnBrk="1" latinLnBrk="0" hangingPunct="1">
        <a:defRPr sz="114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4.svg"/><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7.svg"/><Relationship Id="rId4" Type="http://schemas.openxmlformats.org/officeDocument/2006/relationships/image" Target="../media/image16.jpe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7.sv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hyperlink" Target="https://cires.colorado.edu/news/how-mitigate-post-fire-smoke-impacts-your-home" TargetMode="External"/><Relationship Id="rId3" Type="http://schemas.openxmlformats.org/officeDocument/2006/relationships/image" Target="../media/image22.png"/><Relationship Id="rId7" Type="http://schemas.openxmlformats.org/officeDocument/2006/relationships/hyperlink" Target="https://scienceexchange.caltech.edu/topics/sustainability/ask-expert-sustainability/wildfire-california-hazards-of-smoke-paul-wennberg"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dtsc.ca.gov/emergency-guidance-on-wildfires-2-2/" TargetMode="External"/><Relationship Id="rId5" Type="http://schemas.openxmlformats.org/officeDocument/2006/relationships/hyperlink" Target="https://dtsc.ca.gov/emergency-guidance-on-wildfires-1/" TargetMode="External"/><Relationship Id="rId4" Type="http://schemas.openxmlformats.org/officeDocument/2006/relationships/hyperlink" Target="https://ncceh.ca/sites/default/files/2026-06/NCCEH%20-%20RHuff%20-%20Wildfire%20Smoke%20Cleaning%20Review%2020260623.pdf"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publichealth.lacounty.gov/eh/docs/safety/returning-home-after-fire.pdf" TargetMode="External"/><Relationship Id="rId7"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hyperlink" Target="http://publichealth.lacounty.gov/media/wildfire/docs/workershealthsafety/Workers'_Health_and_Safety_Rights_During_Fire_Tip_Sheet-English.pdf" TargetMode="External"/><Relationship Id="rId9"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hyperlink" Target="https://dtsc.ca.gov/emergency-wildfire-guidance/" TargetMode="External"/><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hyperlink" Target="https://storymaps.arcgis.com/stories/667412ef37ee4392bddb5c90da3480f1?cover=false"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hyperlink" Target="http://publichealth.lacounty.gov/media/eaton-soil-testing/"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5.png"/><Relationship Id="rId7" Type="http://schemas.openxmlformats.org/officeDocument/2006/relationships/image" Target="../media/image38.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36.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image" Target="../media/image42.svg"/><Relationship Id="rId3" Type="http://schemas.openxmlformats.org/officeDocument/2006/relationships/hyperlink" Target="https://ucanr.edu/site/urban-agriculture/soil-contaminants-and-soil-testing" TargetMode="External"/><Relationship Id="rId7" Type="http://schemas.openxmlformats.org/officeDocument/2006/relationships/image" Target="../media/image41.sv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hyperlink" Target="https://extension.oregonstate.edu/catalog/pub/em-9397-5-steps-healthy-produce-during-wildfire-smoke" TargetMode="External"/><Relationship Id="rId4" Type="http://schemas.openxmlformats.org/officeDocument/2006/relationships/hyperlink" Target="http://publichealth.lacounty.gov/eh/docs/ab1990_soilwatertestingguidelines.pdf" TargetMode="External"/><Relationship Id="rId9" Type="http://schemas.openxmlformats.org/officeDocument/2006/relationships/image" Target="../media/image43.svg"/></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hyperlink" Target="http://publichealth.lacounty.gov/lead/" TargetMode="Externa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18/10/relationships/comments" Target="../comments/modernComment_124_B2A88AFB.xml"/><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sv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50.svg"/><Relationship Id="rId5" Type="http://schemas.openxmlformats.org/officeDocument/2006/relationships/image" Target="../media/image49.svg"/><Relationship Id="rId4" Type="http://schemas.openxmlformats.org/officeDocument/2006/relationships/image" Target="../media/image48.svg"/></Relationships>
</file>

<file path=ppt/slides/_rels/slide25.xml.rels><?xml version="1.0" encoding="UTF-8" standalone="yes"?>
<Relationships xmlns="http://schemas.openxmlformats.org/package/2006/relationships"><Relationship Id="rId3" Type="http://schemas.openxmlformats.org/officeDocument/2006/relationships/hyperlink" Target="https://dtsc.ca.gov/wp-content/uploads/sites/31/2025/05/LeadSpread-9.1-Information-for-Users-December-2024.pdf"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53.svg"/><Relationship Id="rId4" Type="http://schemas.openxmlformats.org/officeDocument/2006/relationships/image" Target="../media/image52.jpeg"/></Relationships>
</file>

<file path=ppt/slides/_rels/slide26.xml.rels><?xml version="1.0" encoding="UTF-8" standalone="yes"?>
<Relationships xmlns="http://schemas.openxmlformats.org/package/2006/relationships"><Relationship Id="rId3" Type="http://schemas.openxmlformats.org/officeDocument/2006/relationships/hyperlink" Target="https://dtsc.ca.gov/wp-content/uploads/sites/31/2025/05/LeadSpread-9.1-Information-for-Users-December-2024.pdf"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8DCBB4-C1E8-0B4A-924B-2156BF0F5FF0}"/>
            </a:ext>
          </a:extLst>
        </p:cNvPr>
        <p:cNvGrpSpPr/>
        <p:nvPr/>
      </p:nvGrpSpPr>
      <p:grpSpPr>
        <a:xfrm>
          <a:off x="0" y="0"/>
          <a:ext cx="0" cy="0"/>
          <a:chOff x="0" y="0"/>
          <a:chExt cx="0" cy="0"/>
        </a:xfrm>
      </p:grpSpPr>
      <p:sp>
        <p:nvSpPr>
          <p:cNvPr id="7" name="TextBox 7">
            <a:extLst>
              <a:ext uri="{FF2B5EF4-FFF2-40B4-BE49-F238E27FC236}">
                <a16:creationId xmlns:a16="http://schemas.microsoft.com/office/drawing/2014/main" id="{A2122F88-19AD-4B66-9533-8BFBC5ECD29A}"/>
              </a:ext>
            </a:extLst>
          </p:cNvPr>
          <p:cNvSpPr txBox="1">
            <a:spLocks noGrp="1"/>
          </p:cNvSpPr>
          <p:nvPr>
            <p:ph type="title" idx="4294967295"/>
          </p:nvPr>
        </p:nvSpPr>
        <p:spPr>
          <a:xfrm>
            <a:off x="778121" y="3107893"/>
            <a:ext cx="16535400" cy="4616648"/>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spcBef>
                <a:spcPts val="0"/>
              </a:spcBef>
              <a:defRPr/>
            </a:pPr>
            <a:r>
              <a:rPr lang="en-US" sz="6600" i="1" spc="0" dirty="0">
                <a:solidFill>
                  <a:schemeClr val="accent6">
                    <a:lumMod val="50000"/>
                  </a:schemeClr>
                </a:solidFill>
                <a:latin typeface="Tenorite" panose="00000500000000000000" pitchFamily="2" charset="0"/>
                <a:ea typeface="The Youngest Serif"/>
                <a:cs typeface="The Youngest Serif"/>
                <a:sym typeface="The Youngest Serif"/>
              </a:rPr>
              <a:t>After the Fire</a:t>
            </a:r>
            <a:r>
              <a:rPr lang="en-US" sz="6600" spc="0" dirty="0">
                <a:solidFill>
                  <a:schemeClr val="accent6">
                    <a:lumMod val="50000"/>
                  </a:schemeClr>
                </a:solidFill>
                <a:latin typeface="Tenorite" panose="00000500000000000000" pitchFamily="2" charset="0"/>
                <a:ea typeface="The Youngest Serif"/>
                <a:cs typeface="The Youngest Serif"/>
                <a:sym typeface="The Youngest Serif"/>
              </a:rPr>
              <a:t>: </a:t>
            </a:r>
            <a:br>
              <a:rPr lang="en-US" sz="6600" spc="0" dirty="0">
                <a:solidFill>
                  <a:schemeClr val="accent6">
                    <a:lumMod val="50000"/>
                  </a:schemeClr>
                </a:solidFill>
                <a:latin typeface="Tenorite" panose="00000500000000000000" pitchFamily="2" charset="0"/>
                <a:ea typeface="The Youngest Serif"/>
                <a:cs typeface="The Youngest Serif"/>
                <a:sym typeface="The Youngest Serif"/>
              </a:rPr>
            </a:br>
            <a:r>
              <a:rPr lang="en-US" sz="6600" spc="0" dirty="0">
                <a:solidFill>
                  <a:schemeClr val="accent6">
                    <a:lumMod val="50000"/>
                  </a:schemeClr>
                </a:solidFill>
                <a:latin typeface="Tenorite" panose="00000500000000000000" pitchFamily="2" charset="0"/>
                <a:ea typeface="The Youngest Serif"/>
                <a:cs typeface="The Youngest Serif"/>
                <a:sym typeface="The Youngest Serif"/>
              </a:rPr>
              <a:t>Lead and Fire Contaminants in </a:t>
            </a:r>
            <a:r>
              <a:rPr lang="en-US" sz="6600" dirty="0">
                <a:solidFill>
                  <a:schemeClr val="accent6">
                    <a:lumMod val="50000"/>
                  </a:schemeClr>
                </a:solidFill>
                <a:latin typeface="Tenorite" panose="00000500000000000000" pitchFamily="2" charset="0"/>
                <a:ea typeface="The Youngest Serif"/>
                <a:cs typeface="The Youngest Serif"/>
                <a:sym typeface="The Youngest Serif"/>
              </a:rPr>
              <a:t>or</a:t>
            </a:r>
            <a:r>
              <a:rPr lang="en-US" sz="6600" spc="0" dirty="0">
                <a:solidFill>
                  <a:schemeClr val="accent6">
                    <a:lumMod val="50000"/>
                  </a:schemeClr>
                </a:solidFill>
                <a:latin typeface="Tenorite" panose="00000500000000000000" pitchFamily="2" charset="0"/>
                <a:ea typeface="The Youngest Serif"/>
                <a:cs typeface="The Youngest Serif"/>
                <a:sym typeface="The Youngest Serif"/>
              </a:rPr>
              <a:t> around your Home</a:t>
            </a:r>
            <a:br>
              <a:rPr kumimoji="0" lang="en-US" sz="6600" b="1" i="0" u="none" strike="noStrike" kern="1200" cap="none" spc="0" normalizeH="0" baseline="0" noProof="0" dirty="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br>
            <a:br>
              <a:rPr kumimoji="0" lang="en-US" sz="1100" b="1" i="0" u="none" strike="noStrike" kern="1200" cap="none" spc="0" normalizeH="0" baseline="0" noProof="0" dirty="0">
                <a:ln>
                  <a:noFill/>
                </a:ln>
                <a:solidFill>
                  <a:srgbClr val="EEECE1">
                    <a:lumMod val="25000"/>
                  </a:srgbClr>
                </a:solidFill>
                <a:effectLst/>
                <a:uLnTx/>
                <a:uFillTx/>
                <a:latin typeface="Tenorite" panose="00000500000000000000" pitchFamily="2" charset="0"/>
                <a:ea typeface="The Youngest Serif"/>
                <a:cs typeface="The Youngest Serif"/>
                <a:sym typeface="The Youngest Serif"/>
              </a:rPr>
            </a:br>
            <a:r>
              <a:rPr kumimoji="0" lang="en-US" sz="100" b="1" i="0" u="none" strike="noStrike" kern="1200" cap="none" spc="0" normalizeH="0" baseline="0" noProof="0" dirty="0">
                <a:ln>
                  <a:noFill/>
                </a:ln>
                <a:solidFill>
                  <a:srgbClr val="F3EDE0"/>
                </a:solidFill>
                <a:effectLst/>
                <a:uLnTx/>
                <a:uFillTx/>
                <a:latin typeface="Tenorite" panose="00000500000000000000" pitchFamily="2" charset="0"/>
                <a:ea typeface="The Youngest Serif"/>
                <a:cs typeface="The Youngest Serif"/>
                <a:sym typeface="The Youngest Serif"/>
              </a:rPr>
              <a:t>f</a:t>
            </a:r>
            <a:br>
              <a:rPr kumimoji="0" lang="en-US" sz="1000" b="1" i="0" u="none" strike="noStrike" kern="1200" cap="none" spc="0" normalizeH="0" baseline="0" noProof="0" dirty="0">
                <a:ln>
                  <a:noFill/>
                </a:ln>
                <a:solidFill>
                  <a:srgbClr val="F79646">
                    <a:lumMod val="50000"/>
                  </a:srgbClr>
                </a:solidFill>
                <a:effectLst/>
                <a:uLnTx/>
                <a:uFillTx/>
                <a:latin typeface="Tenorite" panose="00000500000000000000" pitchFamily="2" charset="0"/>
                <a:ea typeface="The Youngest Serif"/>
                <a:cs typeface="The Youngest Serif"/>
                <a:sym typeface="The Youngest Serif"/>
              </a:rPr>
            </a:br>
            <a:r>
              <a:rPr kumimoji="0" lang="en-US" sz="5400" b="1" i="0" u="none" strike="noStrike" kern="1200" cap="none" spc="0" normalizeH="0" baseline="0" noProof="0" dirty="0">
                <a:ln>
                  <a:noFill/>
                </a:ln>
                <a:solidFill>
                  <a:srgbClr val="F79646">
                    <a:lumMod val="50000"/>
                  </a:srgbClr>
                </a:solidFill>
                <a:effectLst/>
                <a:uLnTx/>
                <a:uFillTx/>
                <a:latin typeface="Tenorite" panose="00000500000000000000" pitchFamily="2" charset="0"/>
                <a:ea typeface="The Youngest Serif"/>
                <a:cs typeface="The Youngest Serif"/>
                <a:sym typeface="The Youngest Serif"/>
              </a:rPr>
              <a:t>Booklet C</a:t>
            </a:r>
            <a:br>
              <a:rPr lang="en-US" sz="4400" spc="0" dirty="0">
                <a:solidFill>
                  <a:srgbClr val="283139"/>
                </a:solidFill>
                <a:latin typeface="Tenorite" panose="00000500000000000000" pitchFamily="2" charset="0"/>
                <a:ea typeface="The Youngest Serif"/>
                <a:cs typeface="The Youngest Serif"/>
                <a:sym typeface="The Youngest Serif"/>
              </a:rPr>
            </a:br>
            <a:r>
              <a:rPr lang="en-US" sz="3600" b="0" spc="0" dirty="0">
                <a:solidFill>
                  <a:srgbClr val="283139"/>
                </a:solidFill>
                <a:latin typeface="Tenorite" panose="00000500000000000000" pitchFamily="2" charset="0"/>
                <a:ea typeface="The Youngest Serif"/>
                <a:cs typeface="The Youngest Serif"/>
                <a:sym typeface="The Youngest Serif"/>
              </a:rPr>
              <a:t>from the </a:t>
            </a:r>
            <a:r>
              <a:rPr lang="en-US" sz="3600" b="0" i="1" spc="0" dirty="0">
                <a:solidFill>
                  <a:srgbClr val="283139"/>
                </a:solidFill>
                <a:latin typeface="Tenorite" panose="00000500000000000000" pitchFamily="2" charset="0"/>
                <a:ea typeface="The Youngest Serif"/>
                <a:cs typeface="The Youngest Serif"/>
                <a:sym typeface="The Youngest Serif"/>
              </a:rPr>
              <a:t>Understanding Health Impacts of Wildfires in Urban Areas</a:t>
            </a:r>
            <a:r>
              <a:rPr lang="en-US" sz="3600" b="0" spc="0" dirty="0">
                <a:solidFill>
                  <a:srgbClr val="283139"/>
                </a:solidFill>
                <a:latin typeface="Tenorite" panose="00000500000000000000" pitchFamily="2" charset="0"/>
                <a:ea typeface="The Youngest Serif"/>
                <a:cs typeface="The Youngest Serif"/>
                <a:sym typeface="The Youngest Serif"/>
              </a:rPr>
              <a:t> series</a:t>
            </a:r>
          </a:p>
        </p:txBody>
      </p:sp>
      <p:sp>
        <p:nvSpPr>
          <p:cNvPr id="4" name="TextBox 6">
            <a:extLst>
              <a:ext uri="{FF2B5EF4-FFF2-40B4-BE49-F238E27FC236}">
                <a16:creationId xmlns:a16="http://schemas.microsoft.com/office/drawing/2014/main" id="{87211655-5696-CF3B-AD13-AF90580555C6}"/>
              </a:ext>
            </a:extLst>
          </p:cNvPr>
          <p:cNvSpPr txBox="1"/>
          <p:nvPr/>
        </p:nvSpPr>
        <p:spPr>
          <a:xfrm>
            <a:off x="12907855" y="8933985"/>
            <a:ext cx="4643546" cy="738664"/>
          </a:xfrm>
          <a:prstGeom prst="rect">
            <a:avLst/>
          </a:prstGeom>
        </p:spPr>
        <p:txBody>
          <a:bodyPr wrap="square" lIns="0" tIns="0" rIns="0" bIns="0" rtlCol="0" anchor="t">
            <a:spAutoFit/>
          </a:bodyPr>
          <a:lstStyle/>
          <a:p>
            <a:pPr defTabSz="914504">
              <a:spcBef>
                <a:spcPct val="0"/>
              </a:spcBef>
              <a:defRPr/>
            </a:pPr>
            <a:r>
              <a:rPr lang="en-US" sz="1600" dirty="0">
                <a:solidFill>
                  <a:srgbClr val="283139"/>
                </a:solidFill>
                <a:latin typeface="Tenorite" panose="00000500000000000000" pitchFamily="2" charset="0"/>
                <a:ea typeface="Aileron"/>
                <a:cs typeface="Aileron"/>
                <a:sym typeface="Aileron"/>
              </a:rPr>
              <a:t>Lead Authors: Savanna Carson, Katherine McNamara. For the complete list of authors, editors, and reviewers, see the website.</a:t>
            </a:r>
          </a:p>
        </p:txBody>
      </p:sp>
      <p:cxnSp>
        <p:nvCxnSpPr>
          <p:cNvPr id="40" name="Straight Connector 39">
            <a:extLst>
              <a:ext uri="{FF2B5EF4-FFF2-40B4-BE49-F238E27FC236}">
                <a16:creationId xmlns:a16="http://schemas.microsoft.com/office/drawing/2014/main" id="{58D5D34A-6EC2-54F7-F82D-FC15914BFD7B}"/>
              </a:ext>
            </a:extLst>
          </p:cNvPr>
          <p:cNvCxnSpPr>
            <a:cxnSpLocks/>
          </p:cNvCxnSpPr>
          <p:nvPr/>
        </p:nvCxnSpPr>
        <p:spPr>
          <a:xfrm>
            <a:off x="3530600" y="6248400"/>
            <a:ext cx="11097776" cy="0"/>
          </a:xfrm>
          <a:prstGeom prst="line">
            <a:avLst/>
          </a:prstGeom>
          <a:ln>
            <a:solidFill>
              <a:srgbClr val="6F7B63"/>
            </a:solidFill>
          </a:ln>
        </p:spPr>
        <p:style>
          <a:lnRef idx="1">
            <a:schemeClr val="accent1"/>
          </a:lnRef>
          <a:fillRef idx="0">
            <a:schemeClr val="accent1"/>
          </a:fillRef>
          <a:effectRef idx="0">
            <a:schemeClr val="accent1"/>
          </a:effectRef>
          <a:fontRef idx="minor">
            <a:schemeClr val="tx1"/>
          </a:fontRef>
        </p:style>
      </p:cxnSp>
      <p:grpSp>
        <p:nvGrpSpPr>
          <p:cNvPr id="62" name="Group 61">
            <a:extLst>
              <a:ext uri="{FF2B5EF4-FFF2-40B4-BE49-F238E27FC236}">
                <a16:creationId xmlns:a16="http://schemas.microsoft.com/office/drawing/2014/main" id="{823EEA90-FA54-70FD-84FB-FAE51F9C78A2}"/>
              </a:ext>
            </a:extLst>
          </p:cNvPr>
          <p:cNvGrpSpPr/>
          <p:nvPr/>
        </p:nvGrpSpPr>
        <p:grpSpPr>
          <a:xfrm>
            <a:off x="4216400" y="753202"/>
            <a:ext cx="10085427" cy="2145102"/>
            <a:chOff x="1682345" y="837793"/>
            <a:chExt cx="4551938" cy="1055028"/>
          </a:xfrm>
        </p:grpSpPr>
        <p:pic>
          <p:nvPicPr>
            <p:cNvPr id="63" name="Picture 62">
              <a:extLst>
                <a:ext uri="{FF2B5EF4-FFF2-40B4-BE49-F238E27FC236}">
                  <a16:creationId xmlns:a16="http://schemas.microsoft.com/office/drawing/2014/main" id="{6F81E81E-27BD-9576-12B3-540578651438}"/>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rot="677095">
              <a:off x="4752813" y="1325949"/>
              <a:ext cx="993589" cy="458968"/>
            </a:xfrm>
            <a:prstGeom prst="rect">
              <a:avLst/>
            </a:prstGeom>
          </p:spPr>
        </p:pic>
        <p:pic>
          <p:nvPicPr>
            <p:cNvPr id="1024" name="Picture 1023">
              <a:extLst>
                <a:ext uri="{FF2B5EF4-FFF2-40B4-BE49-F238E27FC236}">
                  <a16:creationId xmlns:a16="http://schemas.microsoft.com/office/drawing/2014/main" id="{414AE95D-FFE9-B355-6527-404C2059A378}"/>
                </a:ext>
              </a:extLst>
            </p:cNvPr>
            <p:cNvPicPr>
              <a:picLocks noChangeAspect="1"/>
            </p:cNvPicPr>
            <p:nvPr/>
          </p:nvPicPr>
          <p:blipFill>
            <a:blip r:embed="rId4"/>
            <a:stretch>
              <a:fillRect/>
            </a:stretch>
          </p:blipFill>
          <p:spPr>
            <a:xfrm>
              <a:off x="1682345" y="1164348"/>
              <a:ext cx="616051" cy="616051"/>
            </a:xfrm>
            <a:prstGeom prst="rect">
              <a:avLst/>
            </a:prstGeom>
          </p:spPr>
        </p:pic>
        <p:pic>
          <p:nvPicPr>
            <p:cNvPr id="1025" name="Picture 1024">
              <a:extLst>
                <a:ext uri="{FF2B5EF4-FFF2-40B4-BE49-F238E27FC236}">
                  <a16:creationId xmlns:a16="http://schemas.microsoft.com/office/drawing/2014/main" id="{CBB518EF-6EA7-A23E-9538-800ABE9A8409}"/>
                </a:ext>
              </a:extLst>
            </p:cNvPr>
            <p:cNvPicPr>
              <a:picLocks noChangeAspect="1"/>
            </p:cNvPicPr>
            <p:nvPr/>
          </p:nvPicPr>
          <p:blipFill>
            <a:blip r:embed="rId4"/>
            <a:stretch>
              <a:fillRect/>
            </a:stretch>
          </p:blipFill>
          <p:spPr>
            <a:xfrm>
              <a:off x="5618232" y="1225005"/>
              <a:ext cx="616051" cy="616051"/>
            </a:xfrm>
            <a:prstGeom prst="rect">
              <a:avLst/>
            </a:prstGeom>
          </p:spPr>
        </p:pic>
        <p:pic>
          <p:nvPicPr>
            <p:cNvPr id="1027" name="Picture 1026">
              <a:extLst>
                <a:ext uri="{FF2B5EF4-FFF2-40B4-BE49-F238E27FC236}">
                  <a16:creationId xmlns:a16="http://schemas.microsoft.com/office/drawing/2014/main" id="{B2364781-0DAF-DBEF-0521-C01E00601F78}"/>
                </a:ext>
              </a:extLst>
            </p:cNvPr>
            <p:cNvPicPr>
              <a:picLocks noChangeAspect="1"/>
            </p:cNvPicPr>
            <p:nvPr/>
          </p:nvPicPr>
          <p:blipFill>
            <a:blip r:embed="rId4"/>
            <a:stretch>
              <a:fillRect/>
            </a:stretch>
          </p:blipFill>
          <p:spPr>
            <a:xfrm>
              <a:off x="4927254" y="954576"/>
              <a:ext cx="754648" cy="754648"/>
            </a:xfrm>
            <a:prstGeom prst="rect">
              <a:avLst/>
            </a:prstGeom>
          </p:spPr>
        </p:pic>
        <p:pic>
          <p:nvPicPr>
            <p:cNvPr id="1028" name="Picture 1027">
              <a:extLst>
                <a:ext uri="{FF2B5EF4-FFF2-40B4-BE49-F238E27FC236}">
                  <a16:creationId xmlns:a16="http://schemas.microsoft.com/office/drawing/2014/main" id="{0453DED0-FBA2-952A-B321-7A0B1C4B83F8}"/>
                </a:ext>
              </a:extLst>
            </p:cNvPr>
            <p:cNvPicPr>
              <a:picLocks noChangeAspect="1"/>
            </p:cNvPicPr>
            <p:nvPr/>
          </p:nvPicPr>
          <p:blipFill>
            <a:blip r:embed="rId5"/>
            <a:stretch>
              <a:fillRect/>
            </a:stretch>
          </p:blipFill>
          <p:spPr>
            <a:xfrm>
              <a:off x="2742937" y="1032544"/>
              <a:ext cx="839511" cy="839511"/>
            </a:xfrm>
            <a:prstGeom prst="rect">
              <a:avLst/>
            </a:prstGeom>
          </p:spPr>
        </p:pic>
        <p:pic>
          <p:nvPicPr>
            <p:cNvPr id="1029" name="Picture 1028">
              <a:extLst>
                <a:ext uri="{FF2B5EF4-FFF2-40B4-BE49-F238E27FC236}">
                  <a16:creationId xmlns:a16="http://schemas.microsoft.com/office/drawing/2014/main" id="{5314EAFD-EEB4-BE75-D7F3-67E4E1025BE6}"/>
                </a:ext>
              </a:extLst>
            </p:cNvPr>
            <p:cNvPicPr>
              <a:picLocks noChangeAspect="1"/>
            </p:cNvPicPr>
            <p:nvPr/>
          </p:nvPicPr>
          <p:blipFill>
            <a:blip r:embed="rId3"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4839348" y="1536561"/>
              <a:ext cx="993589" cy="227981"/>
            </a:xfrm>
            <a:prstGeom prst="rect">
              <a:avLst/>
            </a:prstGeom>
          </p:spPr>
        </p:pic>
        <p:pic>
          <p:nvPicPr>
            <p:cNvPr id="1030" name="Picture 1029">
              <a:extLst>
                <a:ext uri="{FF2B5EF4-FFF2-40B4-BE49-F238E27FC236}">
                  <a16:creationId xmlns:a16="http://schemas.microsoft.com/office/drawing/2014/main" id="{A75C1790-29B5-FE13-AA9F-FB9579358541}"/>
                </a:ext>
              </a:extLst>
            </p:cNvPr>
            <p:cNvPicPr>
              <a:picLocks noChangeAspect="1"/>
            </p:cNvPicPr>
            <p:nvPr/>
          </p:nvPicPr>
          <p:blipFill>
            <a:blip r:embed="rId3" cstate="hqprint">
              <a:duotone>
                <a:schemeClr val="accent6">
                  <a:shade val="45000"/>
                  <a:satMod val="135000"/>
                </a:schemeClr>
                <a:prstClr val="white"/>
              </a:duotone>
              <a:extLst>
                <a:ext uri="{28A0092B-C50C-407E-A947-70E740481C1C}">
                  <a14:useLocalDpi xmlns:a14="http://schemas.microsoft.com/office/drawing/2010/main"/>
                </a:ext>
              </a:extLst>
            </a:blip>
            <a:srcRect l="-2"/>
            <a:stretch/>
          </p:blipFill>
          <p:spPr>
            <a:xfrm>
              <a:off x="1839663" y="1569845"/>
              <a:ext cx="993589" cy="227981"/>
            </a:xfrm>
            <a:prstGeom prst="rect">
              <a:avLst/>
            </a:prstGeom>
          </p:spPr>
        </p:pic>
        <p:pic>
          <p:nvPicPr>
            <p:cNvPr id="1031" name="Picture 1030">
              <a:extLst>
                <a:ext uri="{FF2B5EF4-FFF2-40B4-BE49-F238E27FC236}">
                  <a16:creationId xmlns:a16="http://schemas.microsoft.com/office/drawing/2014/main" id="{F36DD190-EB91-C204-FDB9-CA7967BAE004}"/>
                </a:ext>
              </a:extLst>
            </p:cNvPr>
            <p:cNvPicPr>
              <a:picLocks noChangeAspect="1"/>
            </p:cNvPicPr>
            <p:nvPr/>
          </p:nvPicPr>
          <p:blipFill>
            <a:blip r:embed="rId6"/>
            <a:stretch>
              <a:fillRect/>
            </a:stretch>
          </p:blipFill>
          <p:spPr>
            <a:xfrm>
              <a:off x="3358686" y="837793"/>
              <a:ext cx="1055028" cy="1055028"/>
            </a:xfrm>
            <a:prstGeom prst="rect">
              <a:avLst/>
            </a:prstGeom>
          </p:spPr>
        </p:pic>
        <p:pic>
          <p:nvPicPr>
            <p:cNvPr id="1032" name="Picture 1031">
              <a:extLst>
                <a:ext uri="{FF2B5EF4-FFF2-40B4-BE49-F238E27FC236}">
                  <a16:creationId xmlns:a16="http://schemas.microsoft.com/office/drawing/2014/main" id="{F8E76F90-8F67-5D3D-3AFB-CAE704D5F8FE}"/>
                </a:ext>
              </a:extLst>
            </p:cNvPr>
            <p:cNvPicPr>
              <a:picLocks noChangeAspect="1"/>
            </p:cNvPicPr>
            <p:nvPr/>
          </p:nvPicPr>
          <p:blipFill>
            <a:blip r:embed="rId7"/>
            <a:stretch>
              <a:fillRect/>
            </a:stretch>
          </p:blipFill>
          <p:spPr>
            <a:xfrm>
              <a:off x="4201411" y="1019413"/>
              <a:ext cx="852642" cy="852642"/>
            </a:xfrm>
            <a:prstGeom prst="rect">
              <a:avLst/>
            </a:prstGeom>
          </p:spPr>
        </p:pic>
        <p:pic>
          <p:nvPicPr>
            <p:cNvPr id="1033" name="Picture 1032">
              <a:extLst>
                <a:ext uri="{FF2B5EF4-FFF2-40B4-BE49-F238E27FC236}">
                  <a16:creationId xmlns:a16="http://schemas.microsoft.com/office/drawing/2014/main" id="{B869FCA7-BA7D-B864-7E93-A3686807D913}"/>
                </a:ext>
              </a:extLst>
            </p:cNvPr>
            <p:cNvPicPr>
              <a:picLocks noChangeAspect="1"/>
            </p:cNvPicPr>
            <p:nvPr/>
          </p:nvPicPr>
          <p:blipFill>
            <a:blip r:embed="rId8"/>
            <a:stretch>
              <a:fillRect/>
            </a:stretch>
          </p:blipFill>
          <p:spPr>
            <a:xfrm>
              <a:off x="2583234" y="1524799"/>
              <a:ext cx="307107" cy="269890"/>
            </a:xfrm>
            <a:prstGeom prst="rect">
              <a:avLst/>
            </a:prstGeom>
          </p:spPr>
        </p:pic>
        <p:pic>
          <p:nvPicPr>
            <p:cNvPr id="1034" name="Picture 1033">
              <a:extLst>
                <a:ext uri="{FF2B5EF4-FFF2-40B4-BE49-F238E27FC236}">
                  <a16:creationId xmlns:a16="http://schemas.microsoft.com/office/drawing/2014/main" id="{B873ECB4-0E2B-A278-8340-1F6F21A0AD7E}"/>
                </a:ext>
              </a:extLst>
            </p:cNvPr>
            <p:cNvPicPr>
              <a:picLocks noChangeAspect="1"/>
            </p:cNvPicPr>
            <p:nvPr/>
          </p:nvPicPr>
          <p:blipFill>
            <a:blip r:embed="rId8"/>
            <a:stretch>
              <a:fillRect/>
            </a:stretch>
          </p:blipFill>
          <p:spPr>
            <a:xfrm>
              <a:off x="3411517" y="1569845"/>
              <a:ext cx="307107" cy="250674"/>
            </a:xfrm>
            <a:prstGeom prst="rect">
              <a:avLst/>
            </a:prstGeom>
          </p:spPr>
        </p:pic>
        <p:pic>
          <p:nvPicPr>
            <p:cNvPr id="1035" name="Picture 1034">
              <a:extLst>
                <a:ext uri="{FF2B5EF4-FFF2-40B4-BE49-F238E27FC236}">
                  <a16:creationId xmlns:a16="http://schemas.microsoft.com/office/drawing/2014/main" id="{575F6EF7-14F6-BC68-AEE0-63A7335C1A55}"/>
                </a:ext>
              </a:extLst>
            </p:cNvPr>
            <p:cNvPicPr>
              <a:picLocks noChangeAspect="1"/>
            </p:cNvPicPr>
            <p:nvPr/>
          </p:nvPicPr>
          <p:blipFill>
            <a:blip r:embed="rId8"/>
            <a:stretch>
              <a:fillRect/>
            </a:stretch>
          </p:blipFill>
          <p:spPr>
            <a:xfrm>
              <a:off x="4050759" y="1569844"/>
              <a:ext cx="307107" cy="232813"/>
            </a:xfrm>
            <a:prstGeom prst="rect">
              <a:avLst/>
            </a:prstGeom>
          </p:spPr>
        </p:pic>
        <p:pic>
          <p:nvPicPr>
            <p:cNvPr id="1036" name="Picture 1035">
              <a:extLst>
                <a:ext uri="{FF2B5EF4-FFF2-40B4-BE49-F238E27FC236}">
                  <a16:creationId xmlns:a16="http://schemas.microsoft.com/office/drawing/2014/main" id="{D1157488-4D48-8EE2-C3F8-D3E3F7C6618A}"/>
                </a:ext>
              </a:extLst>
            </p:cNvPr>
            <p:cNvPicPr>
              <a:picLocks noChangeAspect="1"/>
            </p:cNvPicPr>
            <p:nvPr/>
          </p:nvPicPr>
          <p:blipFill>
            <a:blip r:embed="rId8"/>
            <a:stretch>
              <a:fillRect/>
            </a:stretch>
          </p:blipFill>
          <p:spPr>
            <a:xfrm>
              <a:off x="4922045" y="1596120"/>
              <a:ext cx="307107" cy="198123"/>
            </a:xfrm>
            <a:prstGeom prst="rect">
              <a:avLst/>
            </a:prstGeom>
          </p:spPr>
        </p:pic>
        <p:pic>
          <p:nvPicPr>
            <p:cNvPr id="1037" name="Picture 1036">
              <a:extLst>
                <a:ext uri="{FF2B5EF4-FFF2-40B4-BE49-F238E27FC236}">
                  <a16:creationId xmlns:a16="http://schemas.microsoft.com/office/drawing/2014/main" id="{0BAC4D0F-6F42-66FC-7135-5F1E16BFBC6C}"/>
                </a:ext>
              </a:extLst>
            </p:cNvPr>
            <p:cNvPicPr>
              <a:picLocks noChangeAspect="1"/>
            </p:cNvPicPr>
            <p:nvPr/>
          </p:nvPicPr>
          <p:blipFill>
            <a:blip r:embed="rId4"/>
            <a:stretch>
              <a:fillRect/>
            </a:stretch>
          </p:blipFill>
          <p:spPr>
            <a:xfrm>
              <a:off x="2121251" y="925801"/>
              <a:ext cx="754648" cy="754648"/>
            </a:xfrm>
            <a:prstGeom prst="rect">
              <a:avLst/>
            </a:prstGeom>
          </p:spPr>
        </p:pic>
        <p:pic>
          <p:nvPicPr>
            <p:cNvPr id="1038" name="Picture 1037">
              <a:extLst>
                <a:ext uri="{FF2B5EF4-FFF2-40B4-BE49-F238E27FC236}">
                  <a16:creationId xmlns:a16="http://schemas.microsoft.com/office/drawing/2014/main" id="{AA9370A6-1458-12F6-4D33-2500E7D91FE4}"/>
                </a:ext>
                <a:ext uri="{C183D7F6-B498-43B3-948B-1728B52AA6E4}">
                  <adec:decorative xmlns:adec="http://schemas.microsoft.com/office/drawing/2017/decorative" val="1"/>
                </a:ext>
              </a:extLst>
            </p:cNvPr>
            <p:cNvPicPr>
              <a:picLocks noChangeAspect="1"/>
            </p:cNvPicPr>
            <p:nvPr/>
          </p:nvPicPr>
          <p:blipFill>
            <a:blip r:embed="rId3" cstate="hqprint">
              <a:duotone>
                <a:srgbClr val="94A088">
                  <a:shade val="45000"/>
                  <a:satMod val="135000"/>
                </a:srgbClr>
                <a:prstClr val="white"/>
              </a:duotone>
              <a:extLst>
                <a:ext uri="{28A0092B-C50C-407E-A947-70E740481C1C}">
                  <a14:useLocalDpi xmlns:a14="http://schemas.microsoft.com/office/drawing/2010/main"/>
                </a:ext>
              </a:extLst>
            </a:blip>
            <a:srcRect l="-2"/>
            <a:stretch/>
          </p:blipFill>
          <p:spPr>
            <a:xfrm rot="677095">
              <a:off x="1877218" y="1341073"/>
              <a:ext cx="993589" cy="458968"/>
            </a:xfrm>
            <a:prstGeom prst="rect">
              <a:avLst/>
            </a:prstGeom>
          </p:spPr>
        </p:pic>
      </p:grpSp>
      <p:pic>
        <p:nvPicPr>
          <p:cNvPr id="3" name="Picture 6" descr="UCLA Health Data Day 2023 – Smart HEALTH">
            <a:extLst>
              <a:ext uri="{FF2B5EF4-FFF2-40B4-BE49-F238E27FC236}">
                <a16:creationId xmlns:a16="http://schemas.microsoft.com/office/drawing/2014/main" id="{22F160DB-4CB2-66AA-A93C-CC326E1D8BA2}"/>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39448" y="8786365"/>
            <a:ext cx="2019477" cy="9057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red and black sign&#10;&#10;AI-generated content may be incorrect.">
            <a:extLst>
              <a:ext uri="{FF2B5EF4-FFF2-40B4-BE49-F238E27FC236}">
                <a16:creationId xmlns:a16="http://schemas.microsoft.com/office/drawing/2014/main" id="{D98C7F71-CB20-006C-6800-EBBE14F5D12F}"/>
              </a:ext>
            </a:extLst>
          </p:cNvPr>
          <p:cNvPicPr>
            <a:picLocks noChangeAspect="1"/>
          </p:cNvPicPr>
          <p:nvPr/>
        </p:nvPicPr>
        <p:blipFill>
          <a:blip r:embed="rId10"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8156358" y="8886263"/>
            <a:ext cx="4474513" cy="705978"/>
          </a:xfrm>
          <a:prstGeom prst="rect">
            <a:avLst/>
          </a:prstGeom>
        </p:spPr>
      </p:pic>
      <p:pic>
        <p:nvPicPr>
          <p:cNvPr id="6" name="Picture 5">
            <a:extLst>
              <a:ext uri="{FF2B5EF4-FFF2-40B4-BE49-F238E27FC236}">
                <a16:creationId xmlns:a16="http://schemas.microsoft.com/office/drawing/2014/main" id="{232B03FA-BFDE-4984-2D46-1AFD5D80D0A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513972" y="8786365"/>
            <a:ext cx="5587338" cy="905775"/>
          </a:xfrm>
          <a:prstGeom prst="rect">
            <a:avLst/>
          </a:prstGeom>
        </p:spPr>
      </p:pic>
    </p:spTree>
    <p:extLst>
      <p:ext uri="{BB962C8B-B14F-4D97-AF65-F5344CB8AC3E}">
        <p14:creationId xmlns:p14="http://schemas.microsoft.com/office/powerpoint/2010/main" val="18700635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C9EB4-F170-D879-F737-8F933A71AE83}"/>
            </a:ext>
          </a:extLst>
        </p:cNvPr>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8EDC80CD-7A0E-EB4F-4DC3-81B804E43DB1}"/>
              </a:ext>
            </a:extLst>
          </p:cNvPr>
          <p:cNvGraphicFramePr>
            <a:graphicFrameLocks noGrp="1"/>
          </p:cNvGraphicFramePr>
          <p:nvPr>
            <p:extLst>
              <p:ext uri="{D42A27DB-BD31-4B8C-83A1-F6EECF244321}">
                <p14:modId xmlns:p14="http://schemas.microsoft.com/office/powerpoint/2010/main" val="3981747261"/>
              </p:ext>
            </p:extLst>
          </p:nvPr>
        </p:nvGraphicFramePr>
        <p:xfrm>
          <a:off x="916627" y="1927530"/>
          <a:ext cx="16128557" cy="5029200"/>
        </p:xfrm>
        <a:graphic>
          <a:graphicData uri="http://schemas.openxmlformats.org/drawingml/2006/table">
            <a:tbl>
              <a:tblPr firstRow="1" bandRow="1">
                <a:tableStyleId>{5C22544A-7EE6-4342-B048-85BDC9FD1C3A}</a:tableStyleId>
              </a:tblPr>
              <a:tblGrid>
                <a:gridCol w="16128557">
                  <a:extLst>
                    <a:ext uri="{9D8B030D-6E8A-4147-A177-3AD203B41FA5}">
                      <a16:colId xmlns:a16="http://schemas.microsoft.com/office/drawing/2014/main" val="731789908"/>
                    </a:ext>
                  </a:extLst>
                </a:gridCol>
              </a:tblGrid>
              <a:tr h="382522">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a:cs typeface="Aileron"/>
                          <a:sym typeface="Aileron"/>
                        </a:rPr>
                        <a:t>Why the focus on lead? </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7860698"/>
                  </a:ext>
                </a:extLst>
              </a:tr>
              <a:tr h="382522">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a:cs typeface="Aileron"/>
                          <a:sym typeface="Aileron"/>
                        </a:rPr>
                        <a:t>How do you know if lead got into your body and </a:t>
                      </a:r>
                      <a:r>
                        <a:rPr lang="en-US" sz="3200" dirty="0">
                          <a:solidFill>
                            <a:srgbClr val="5989A1"/>
                          </a:solidFill>
                          <a:latin typeface="Tenorite" panose="00000500000000000000" pitchFamily="2" charset="0"/>
                          <a:ea typeface="Aileron Thin"/>
                          <a:cs typeface="Aileron Thin"/>
                          <a:sym typeface="Aileron Thin"/>
                        </a:rPr>
                        <a:t>LA Fires 2025 </a:t>
                      </a:r>
                      <a:r>
                        <a:rPr lang="en-US" sz="3200" dirty="0">
                          <a:solidFill>
                            <a:schemeClr val="tx1"/>
                          </a:solidFill>
                          <a:latin typeface="Tenorite" panose="00000500000000000000" pitchFamily="2" charset="0"/>
                          <a:ea typeface="Aileron Thin"/>
                          <a:cs typeface="Aileron Thin"/>
                          <a:sym typeface="Aileron Thin"/>
                        </a:rPr>
                        <a:t>lead level results</a:t>
                      </a:r>
                      <a:endParaRPr lang="en-US" sz="3200" b="0" dirty="0">
                        <a:solidFill>
                          <a:schemeClr val="tx1"/>
                        </a:solidFill>
                        <a:latin typeface="Tenorite" panose="00000500000000000000" pitchFamily="2" charset="0"/>
                        <a:ea typeface="Aileron"/>
                        <a:cs typeface="Aileron"/>
                        <a:sym typeface="Aileron"/>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0402024"/>
                  </a:ext>
                </a:extLst>
              </a:tr>
              <a:tr h="382522">
                <a:tc>
                  <a:txBody>
                    <a:bodyPr/>
                    <a:lstStyle/>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a:cs typeface="Aileron"/>
                          <a:sym typeface="Aileron"/>
                        </a:rPr>
                        <a:t>Lead in Interiors after a fire: Is there lead in my house dust? What to do? </a:t>
                      </a:r>
                    </a:p>
                    <a:p>
                      <a:pPr marL="457200" marR="0" lvl="0" indent="-457200" algn="l" defTabSz="58293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a:cs typeface="Aileron"/>
                          <a:sym typeface="Aileron"/>
                        </a:rPr>
                        <a:t>A brief overview of </a:t>
                      </a:r>
                      <a:r>
                        <a:rPr lang="en-US" sz="3200" dirty="0">
                          <a:solidFill>
                            <a:srgbClr val="5989A1"/>
                          </a:solidFill>
                          <a:latin typeface="Tenorite" panose="00000500000000000000" pitchFamily="2" charset="0"/>
                          <a:ea typeface="Aileron Thin"/>
                          <a:cs typeface="Aileron Thin"/>
                          <a:sym typeface="Aileron Thin"/>
                        </a:rPr>
                        <a:t>LA Fires 2025 </a:t>
                      </a:r>
                      <a:r>
                        <a:rPr lang="en-US" sz="3200" b="0" dirty="0">
                          <a:solidFill>
                            <a:schemeClr val="tx1"/>
                          </a:solidFill>
                          <a:latin typeface="Tenorite" panose="00000500000000000000" pitchFamily="2" charset="0"/>
                          <a:ea typeface="Aileron Thin"/>
                          <a:cs typeface="Aileron Thin"/>
                          <a:sym typeface="Aileron"/>
                        </a:rPr>
                        <a:t>interior l</a:t>
                      </a:r>
                      <a:r>
                        <a:rPr lang="en-US" sz="3200" b="0" dirty="0">
                          <a:solidFill>
                            <a:schemeClr val="tx1"/>
                          </a:solidFill>
                          <a:latin typeface="Tenorite" panose="00000500000000000000" pitchFamily="2" charset="0"/>
                          <a:ea typeface="Aileron"/>
                          <a:cs typeface="Aileron"/>
                          <a:sym typeface="Aileron"/>
                        </a:rPr>
                        <a:t>ead dust results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63036101"/>
                  </a:ext>
                </a:extLst>
              </a:tr>
              <a:tr h="382522">
                <a:tc>
                  <a:txBody>
                    <a:bodyPr/>
                    <a:lstStyle/>
                    <a:p>
                      <a:pPr marL="457200" indent="-457200">
                        <a:lnSpc>
                          <a:spcPct val="100000"/>
                        </a:lnSpc>
                        <a:spcBef>
                          <a:spcPts val="0"/>
                        </a:spcBef>
                        <a:buFont typeface="Arial" panose="020B0604020202020204" pitchFamily="34" charset="0"/>
                        <a:buChar char="•"/>
                      </a:pPr>
                      <a:r>
                        <a:rPr lang="en-US" sz="3200" b="0" dirty="0">
                          <a:solidFill>
                            <a:schemeClr val="accent1">
                              <a:lumMod val="75000"/>
                            </a:schemeClr>
                          </a:solidFill>
                          <a:latin typeface="Tenorite" panose="00000500000000000000" pitchFamily="2" charset="0"/>
                        </a:rPr>
                        <a:t>How to: </a:t>
                      </a:r>
                      <a:r>
                        <a:rPr lang="en-US" sz="3200" b="0" dirty="0">
                          <a:latin typeface="Tenorite" panose="00000500000000000000" pitchFamily="2" charset="0"/>
                        </a:rPr>
                        <a:t>Indoor post-fire cleaning tips</a:t>
                      </a:r>
                      <a:endParaRPr lang="en-US" sz="3200" b="0" dirty="0">
                        <a:solidFill>
                          <a:srgbClr val="283139"/>
                        </a:solidFill>
                        <a:latin typeface="Tenorite" panose="00000500000000000000" pitchFamily="2" charset="0"/>
                        <a:ea typeface="Aileron Thin"/>
                        <a:cs typeface="Aileron Thin"/>
                        <a:sym typeface="Aileron Thin"/>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89474406"/>
                  </a:ext>
                </a:extLst>
              </a:tr>
              <a:tr h="382522">
                <a:tc>
                  <a:txBody>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accent1">
                              <a:lumMod val="75000"/>
                            </a:schemeClr>
                          </a:solidFill>
                          <a:latin typeface="Tenorite" panose="00000500000000000000" pitchFamily="2" charset="0"/>
                        </a:rPr>
                        <a:t>How to: </a:t>
                      </a:r>
                      <a:r>
                        <a:rPr lang="en-US" sz="3200" b="0" dirty="0">
                          <a:latin typeface="Tenorite" panose="00000500000000000000" pitchFamily="2" charset="0"/>
                        </a:rPr>
                        <a:t>Choosing the right protective gear for post-fire debris</a:t>
                      </a:r>
                      <a:endParaRPr lang="en-US" sz="3200" b="0" dirty="0">
                        <a:solidFill>
                          <a:srgbClr val="283139"/>
                        </a:solidFill>
                        <a:latin typeface="Tenorite" panose="00000500000000000000" pitchFamily="2" charset="0"/>
                        <a:ea typeface="Aileron Thin"/>
                        <a:cs typeface="Aileron Thin"/>
                        <a:sym typeface="Aileron Thin"/>
                      </a:endParaRP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0834237"/>
                  </a:ext>
                </a:extLst>
              </a:tr>
              <a:tr h="382522">
                <a:tc>
                  <a:txBody>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Thin"/>
                          <a:cs typeface="Aileron Thin"/>
                          <a:sym typeface="Aileron Thin"/>
                        </a:rPr>
                        <a:t>Lead in soil after a fire: Is there lead in my soil? What to do?</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0" dirty="0">
                          <a:solidFill>
                            <a:schemeClr val="tx1"/>
                          </a:solidFill>
                          <a:latin typeface="Tenorite" panose="00000500000000000000" pitchFamily="2" charset="0"/>
                          <a:ea typeface="Aileron"/>
                          <a:cs typeface="Aileron"/>
                          <a:sym typeface="Aileron"/>
                        </a:rPr>
                        <a:t>A brief overview of </a:t>
                      </a:r>
                      <a:r>
                        <a:rPr lang="en-US" sz="3200" dirty="0">
                          <a:solidFill>
                            <a:srgbClr val="5989A1"/>
                          </a:solidFill>
                          <a:latin typeface="Tenorite" panose="00000500000000000000" pitchFamily="2" charset="0"/>
                          <a:ea typeface="Aileron Thin"/>
                          <a:cs typeface="Aileron Thin"/>
                          <a:sym typeface="Aileron Thin"/>
                        </a:rPr>
                        <a:t>LA Fires 2025 </a:t>
                      </a:r>
                      <a:r>
                        <a:rPr lang="en-US" sz="3200" b="0" dirty="0">
                          <a:solidFill>
                            <a:schemeClr val="tx1"/>
                          </a:solidFill>
                          <a:latin typeface="Tenorite" panose="00000500000000000000" pitchFamily="2" charset="0"/>
                          <a:ea typeface="Aileron Thin"/>
                          <a:cs typeface="Aileron Thin"/>
                          <a:sym typeface="Aileron"/>
                        </a:rPr>
                        <a:t>exterior soil</a:t>
                      </a:r>
                      <a:r>
                        <a:rPr lang="en-US" sz="3200" b="0" dirty="0">
                          <a:solidFill>
                            <a:schemeClr val="tx1"/>
                          </a:solidFill>
                          <a:latin typeface="Tenorite" panose="00000500000000000000" pitchFamily="2" charset="0"/>
                          <a:ea typeface="Aileron"/>
                          <a:cs typeface="Aileron"/>
                          <a:sym typeface="Aileron"/>
                        </a:rPr>
                        <a:t> results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57254632"/>
                  </a:ext>
                </a:extLst>
              </a:tr>
              <a:tr h="382522">
                <a:tc>
                  <a:txBody>
                    <a:bodyPr/>
                    <a:lstStyle/>
                    <a:p>
                      <a:pPr marL="457200" indent="-457200">
                        <a:lnSpc>
                          <a:spcPct val="100000"/>
                        </a:lnSpc>
                        <a:spcBef>
                          <a:spcPts val="0"/>
                        </a:spcBef>
                        <a:buFont typeface="Arial" panose="020B0604020202020204" pitchFamily="34" charset="0"/>
                        <a:buChar char="•"/>
                      </a:pPr>
                      <a:r>
                        <a:rPr lang="en-US" sz="3200" dirty="0">
                          <a:latin typeface="Tenorite" panose="00000500000000000000" pitchFamily="2" charset="0"/>
                          <a:ea typeface="Aileron Thin"/>
                          <a:cs typeface="Aileron Thin"/>
                          <a:sym typeface="Aileron Thin"/>
                        </a:rPr>
                        <a:t>Review of key points</a:t>
                      </a:r>
                    </a:p>
                  </a:txBody>
                  <a:tcPr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772641925"/>
                  </a:ext>
                </a:extLst>
              </a:tr>
            </a:tbl>
          </a:graphicData>
        </a:graphic>
      </p:graphicFrame>
      <p:sp>
        <p:nvSpPr>
          <p:cNvPr id="9" name="TextBox 5">
            <a:extLst>
              <a:ext uri="{FF2B5EF4-FFF2-40B4-BE49-F238E27FC236}">
                <a16:creationId xmlns:a16="http://schemas.microsoft.com/office/drawing/2014/main" id="{D78B7FE8-AF97-A89E-7F1D-35B81507D8A9}"/>
              </a:ext>
            </a:extLst>
          </p:cNvPr>
          <p:cNvSpPr txBox="1">
            <a:spLocks/>
          </p:cNvSpPr>
          <p:nvPr/>
        </p:nvSpPr>
        <p:spPr>
          <a:xfrm>
            <a:off x="520700" y="561391"/>
            <a:ext cx="16840200" cy="123110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marL="74890" indent="0" algn="l" defTabSz="582930" rtl="0" eaLnBrk="1" latinLnBrk="0" hangingPunct="1">
              <a:lnSpc>
                <a:spcPct val="85000"/>
              </a:lnSpc>
              <a:spcBef>
                <a:spcPct val="0"/>
              </a:spcBef>
              <a:buNone/>
              <a:defRPr sz="3060" b="1" kern="1200" spc="-32" baseline="0">
                <a:solidFill>
                  <a:schemeClr val="tx1"/>
                </a:solidFill>
                <a:latin typeface="The Youngest Serif" panose="020B0604020202020204" charset="0"/>
                <a:ea typeface="+mj-ea"/>
                <a:cs typeface="+mj-cs"/>
              </a:defRPr>
            </a:lvl1pPr>
          </a:lstStyle>
          <a:p>
            <a:pPr marL="0" algn="ctr" defTabSz="914504">
              <a:lnSpc>
                <a:spcPct val="100000"/>
              </a:lnSpc>
              <a:defRPr/>
            </a:pPr>
            <a:r>
              <a:rPr lang="en-US" sz="3600" b="0" spc="0" dirty="0">
                <a:solidFill>
                  <a:srgbClr val="5D582D"/>
                </a:solidFill>
                <a:latin typeface="Tenorite" panose="00000500000000000000" pitchFamily="2" charset="0"/>
                <a:ea typeface="The Youngest Serif"/>
                <a:cs typeface="The Youngest Serif"/>
                <a:sym typeface="The Youngest Serif"/>
              </a:rPr>
              <a:t>During the Fire: Smoke, Air Quality, and Protecting Yourself</a:t>
            </a:r>
          </a:p>
          <a:p>
            <a:pPr marL="0" algn="ctr" defTabSz="914504">
              <a:lnSpc>
                <a:spcPct val="100000"/>
              </a:lnSpc>
              <a:defRPr/>
            </a:pPr>
            <a:r>
              <a:rPr lang="en-US" sz="4400" spc="0" dirty="0">
                <a:solidFill>
                  <a:srgbClr val="1F497D">
                    <a:lumMod val="50000"/>
                  </a:srgbClr>
                </a:solidFill>
                <a:latin typeface="Tenorite" panose="00000500000000000000" pitchFamily="2" charset="0"/>
                <a:ea typeface="The Youngest Serif"/>
                <a:cs typeface="The Youngest Serif"/>
                <a:sym typeface="The Youngest Serif"/>
              </a:rPr>
              <a:t>Agenda:</a:t>
            </a:r>
          </a:p>
        </p:txBody>
      </p:sp>
      <p:sp>
        <p:nvSpPr>
          <p:cNvPr id="10" name="Rectangle 9">
            <a:extLst>
              <a:ext uri="{FF2B5EF4-FFF2-40B4-BE49-F238E27FC236}">
                <a16:creationId xmlns:a16="http://schemas.microsoft.com/office/drawing/2014/main" id="{7CD26C92-58A8-E7E6-F758-39F01B8E1FE6}"/>
              </a:ext>
            </a:extLst>
          </p:cNvPr>
          <p:cNvSpPr/>
          <p:nvPr/>
        </p:nvSpPr>
        <p:spPr>
          <a:xfrm>
            <a:off x="11455400" y="8928694"/>
            <a:ext cx="6057040" cy="781756"/>
          </a:xfrm>
          <a:custGeom>
            <a:avLst/>
            <a:gdLst>
              <a:gd name="csX0" fmla="*/ 0 w 6057040"/>
              <a:gd name="csY0" fmla="*/ 0 h 781756"/>
              <a:gd name="csX1" fmla="*/ 368929 w 6057040"/>
              <a:gd name="csY1" fmla="*/ 0 h 781756"/>
              <a:gd name="csX2" fmla="*/ 980139 w 6057040"/>
              <a:gd name="csY2" fmla="*/ 0 h 781756"/>
              <a:gd name="csX3" fmla="*/ 1591350 w 6057040"/>
              <a:gd name="csY3" fmla="*/ 0 h 781756"/>
              <a:gd name="csX4" fmla="*/ 2263130 w 6057040"/>
              <a:gd name="csY4" fmla="*/ 0 h 781756"/>
              <a:gd name="csX5" fmla="*/ 2632059 w 6057040"/>
              <a:gd name="csY5" fmla="*/ 0 h 781756"/>
              <a:gd name="csX6" fmla="*/ 3122129 w 6057040"/>
              <a:gd name="csY6" fmla="*/ 0 h 781756"/>
              <a:gd name="csX7" fmla="*/ 3733339 w 6057040"/>
              <a:gd name="csY7" fmla="*/ 0 h 781756"/>
              <a:gd name="csX8" fmla="*/ 4405120 w 6057040"/>
              <a:gd name="csY8" fmla="*/ 0 h 781756"/>
              <a:gd name="csX9" fmla="*/ 5016330 w 6057040"/>
              <a:gd name="csY9" fmla="*/ 0 h 781756"/>
              <a:gd name="csX10" fmla="*/ 6057040 w 6057040"/>
              <a:gd name="csY10" fmla="*/ 0 h 781756"/>
              <a:gd name="csX11" fmla="*/ 6057040 w 6057040"/>
              <a:gd name="csY11" fmla="*/ 398696 h 781756"/>
              <a:gd name="csX12" fmla="*/ 6057040 w 6057040"/>
              <a:gd name="csY12" fmla="*/ 781756 h 781756"/>
              <a:gd name="csX13" fmla="*/ 5506400 w 6057040"/>
              <a:gd name="csY13" fmla="*/ 781756 h 781756"/>
              <a:gd name="csX14" fmla="*/ 4955760 w 6057040"/>
              <a:gd name="csY14" fmla="*/ 781756 h 781756"/>
              <a:gd name="csX15" fmla="*/ 4344550 w 6057040"/>
              <a:gd name="csY15" fmla="*/ 781756 h 781756"/>
              <a:gd name="csX16" fmla="*/ 3975621 w 6057040"/>
              <a:gd name="csY16" fmla="*/ 781756 h 781756"/>
              <a:gd name="csX17" fmla="*/ 3303840 w 6057040"/>
              <a:gd name="csY17" fmla="*/ 781756 h 781756"/>
              <a:gd name="csX18" fmla="*/ 2632059 w 6057040"/>
              <a:gd name="csY18" fmla="*/ 781756 h 781756"/>
              <a:gd name="csX19" fmla="*/ 2263130 w 6057040"/>
              <a:gd name="csY19" fmla="*/ 781756 h 781756"/>
              <a:gd name="csX20" fmla="*/ 1833631 w 6057040"/>
              <a:gd name="csY20" fmla="*/ 781756 h 781756"/>
              <a:gd name="csX21" fmla="*/ 1282991 w 6057040"/>
              <a:gd name="csY21" fmla="*/ 781756 h 781756"/>
              <a:gd name="csX22" fmla="*/ 732351 w 6057040"/>
              <a:gd name="csY22" fmla="*/ 781756 h 781756"/>
              <a:gd name="csX23" fmla="*/ 0 w 6057040"/>
              <a:gd name="csY23" fmla="*/ 781756 h 781756"/>
              <a:gd name="csX24" fmla="*/ 0 w 6057040"/>
              <a:gd name="csY24" fmla="*/ 383060 h 781756"/>
              <a:gd name="csX25" fmla="*/ 0 w 6057040"/>
              <a:gd name="csY25" fmla="*/ 0 h 78175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Lst>
            <a:rect l="l" t="t" r="r" b="b"/>
            <a:pathLst>
              <a:path w="6057040" h="781756" fill="none" extrusionOk="0">
                <a:moveTo>
                  <a:pt x="0" y="0"/>
                </a:moveTo>
                <a:cubicBezTo>
                  <a:pt x="165955" y="-10655"/>
                  <a:pt x="186852" y="34505"/>
                  <a:pt x="368929" y="0"/>
                </a:cubicBezTo>
                <a:cubicBezTo>
                  <a:pt x="551006" y="-34505"/>
                  <a:pt x="840136" y="22988"/>
                  <a:pt x="980139" y="0"/>
                </a:cubicBezTo>
                <a:cubicBezTo>
                  <a:pt x="1120142" y="-22988"/>
                  <a:pt x="1397748" y="40686"/>
                  <a:pt x="1591350" y="0"/>
                </a:cubicBezTo>
                <a:cubicBezTo>
                  <a:pt x="1784952" y="-40686"/>
                  <a:pt x="2055473" y="24913"/>
                  <a:pt x="2263130" y="0"/>
                </a:cubicBezTo>
                <a:cubicBezTo>
                  <a:pt x="2470787" y="-24913"/>
                  <a:pt x="2462745" y="28402"/>
                  <a:pt x="2632059" y="0"/>
                </a:cubicBezTo>
                <a:cubicBezTo>
                  <a:pt x="2801373" y="-28402"/>
                  <a:pt x="3008803" y="12925"/>
                  <a:pt x="3122129" y="0"/>
                </a:cubicBezTo>
                <a:cubicBezTo>
                  <a:pt x="3235455" y="-12925"/>
                  <a:pt x="3596170" y="14748"/>
                  <a:pt x="3733339" y="0"/>
                </a:cubicBezTo>
                <a:cubicBezTo>
                  <a:pt x="3870508" y="-14748"/>
                  <a:pt x="4082080" y="37388"/>
                  <a:pt x="4405120" y="0"/>
                </a:cubicBezTo>
                <a:cubicBezTo>
                  <a:pt x="4728160" y="-37388"/>
                  <a:pt x="4778555" y="14258"/>
                  <a:pt x="5016330" y="0"/>
                </a:cubicBezTo>
                <a:cubicBezTo>
                  <a:pt x="5254105" y="-14258"/>
                  <a:pt x="5643272" y="22543"/>
                  <a:pt x="6057040" y="0"/>
                </a:cubicBezTo>
                <a:cubicBezTo>
                  <a:pt x="6090391" y="178110"/>
                  <a:pt x="6038693" y="284020"/>
                  <a:pt x="6057040" y="398696"/>
                </a:cubicBezTo>
                <a:cubicBezTo>
                  <a:pt x="6075387" y="513372"/>
                  <a:pt x="6042489" y="606480"/>
                  <a:pt x="6057040" y="781756"/>
                </a:cubicBezTo>
                <a:cubicBezTo>
                  <a:pt x="5899966" y="840227"/>
                  <a:pt x="5725105" y="726304"/>
                  <a:pt x="5506400" y="781756"/>
                </a:cubicBezTo>
                <a:cubicBezTo>
                  <a:pt x="5287695" y="837208"/>
                  <a:pt x="5110633" y="719905"/>
                  <a:pt x="4955760" y="781756"/>
                </a:cubicBezTo>
                <a:cubicBezTo>
                  <a:pt x="4800887" y="843607"/>
                  <a:pt x="4628397" y="748483"/>
                  <a:pt x="4344550" y="781756"/>
                </a:cubicBezTo>
                <a:cubicBezTo>
                  <a:pt x="4060703" y="815029"/>
                  <a:pt x="4075156" y="778530"/>
                  <a:pt x="3975621" y="781756"/>
                </a:cubicBezTo>
                <a:cubicBezTo>
                  <a:pt x="3876086" y="784982"/>
                  <a:pt x="3561151" y="780570"/>
                  <a:pt x="3303840" y="781756"/>
                </a:cubicBezTo>
                <a:cubicBezTo>
                  <a:pt x="3046529" y="782942"/>
                  <a:pt x="2873923" y="779548"/>
                  <a:pt x="2632059" y="781756"/>
                </a:cubicBezTo>
                <a:cubicBezTo>
                  <a:pt x="2390195" y="783964"/>
                  <a:pt x="2429302" y="748598"/>
                  <a:pt x="2263130" y="781756"/>
                </a:cubicBezTo>
                <a:cubicBezTo>
                  <a:pt x="2096958" y="814914"/>
                  <a:pt x="1920311" y="772141"/>
                  <a:pt x="1833631" y="781756"/>
                </a:cubicBezTo>
                <a:cubicBezTo>
                  <a:pt x="1746951" y="791371"/>
                  <a:pt x="1455820" y="735683"/>
                  <a:pt x="1282991" y="781756"/>
                </a:cubicBezTo>
                <a:cubicBezTo>
                  <a:pt x="1110162" y="827829"/>
                  <a:pt x="990071" y="758377"/>
                  <a:pt x="732351" y="781756"/>
                </a:cubicBezTo>
                <a:cubicBezTo>
                  <a:pt x="474631" y="805135"/>
                  <a:pt x="156852" y="761996"/>
                  <a:pt x="0" y="781756"/>
                </a:cubicBezTo>
                <a:cubicBezTo>
                  <a:pt x="-10219" y="624638"/>
                  <a:pt x="21778" y="548181"/>
                  <a:pt x="0" y="383060"/>
                </a:cubicBezTo>
                <a:cubicBezTo>
                  <a:pt x="-21778" y="217939"/>
                  <a:pt x="28522" y="127996"/>
                  <a:pt x="0" y="0"/>
                </a:cubicBezTo>
                <a:close/>
              </a:path>
              <a:path w="6057040" h="781756" stroke="0" extrusionOk="0">
                <a:moveTo>
                  <a:pt x="0" y="0"/>
                </a:moveTo>
                <a:cubicBezTo>
                  <a:pt x="168519" y="-15461"/>
                  <a:pt x="406632" y="63234"/>
                  <a:pt x="611210" y="0"/>
                </a:cubicBezTo>
                <a:cubicBezTo>
                  <a:pt x="815788" y="-63234"/>
                  <a:pt x="941347" y="37238"/>
                  <a:pt x="1040710" y="0"/>
                </a:cubicBezTo>
                <a:cubicBezTo>
                  <a:pt x="1140073" y="-37238"/>
                  <a:pt x="1329955" y="27565"/>
                  <a:pt x="1591350" y="0"/>
                </a:cubicBezTo>
                <a:cubicBezTo>
                  <a:pt x="1852745" y="-27565"/>
                  <a:pt x="1990222" y="50637"/>
                  <a:pt x="2202560" y="0"/>
                </a:cubicBezTo>
                <a:cubicBezTo>
                  <a:pt x="2414898" y="-50637"/>
                  <a:pt x="2397714" y="17341"/>
                  <a:pt x="2571489" y="0"/>
                </a:cubicBezTo>
                <a:cubicBezTo>
                  <a:pt x="2745264" y="-17341"/>
                  <a:pt x="2917460" y="74311"/>
                  <a:pt x="3243270" y="0"/>
                </a:cubicBezTo>
                <a:cubicBezTo>
                  <a:pt x="3569080" y="-74311"/>
                  <a:pt x="3503858" y="41106"/>
                  <a:pt x="3733339" y="0"/>
                </a:cubicBezTo>
                <a:cubicBezTo>
                  <a:pt x="3962820" y="-41106"/>
                  <a:pt x="3997787" y="48158"/>
                  <a:pt x="4223409" y="0"/>
                </a:cubicBezTo>
                <a:cubicBezTo>
                  <a:pt x="4449031" y="-48158"/>
                  <a:pt x="4526770" y="45970"/>
                  <a:pt x="4774049" y="0"/>
                </a:cubicBezTo>
                <a:cubicBezTo>
                  <a:pt x="5021328" y="-45970"/>
                  <a:pt x="5073076" y="33009"/>
                  <a:pt x="5324689" y="0"/>
                </a:cubicBezTo>
                <a:cubicBezTo>
                  <a:pt x="5576302" y="-33009"/>
                  <a:pt x="5720654" y="46564"/>
                  <a:pt x="6057040" y="0"/>
                </a:cubicBezTo>
                <a:cubicBezTo>
                  <a:pt x="6065452" y="81654"/>
                  <a:pt x="6028333" y="242325"/>
                  <a:pt x="6057040" y="390878"/>
                </a:cubicBezTo>
                <a:cubicBezTo>
                  <a:pt x="6085747" y="539431"/>
                  <a:pt x="6018519" y="618204"/>
                  <a:pt x="6057040" y="781756"/>
                </a:cubicBezTo>
                <a:cubicBezTo>
                  <a:pt x="5772243" y="842166"/>
                  <a:pt x="5732878" y="750684"/>
                  <a:pt x="5445830" y="781756"/>
                </a:cubicBezTo>
                <a:cubicBezTo>
                  <a:pt x="5158782" y="812828"/>
                  <a:pt x="5107460" y="725467"/>
                  <a:pt x="4955760" y="781756"/>
                </a:cubicBezTo>
                <a:cubicBezTo>
                  <a:pt x="4804060" y="838045"/>
                  <a:pt x="4568738" y="750676"/>
                  <a:pt x="4344550" y="781756"/>
                </a:cubicBezTo>
                <a:cubicBezTo>
                  <a:pt x="4120362" y="812836"/>
                  <a:pt x="4082822" y="723788"/>
                  <a:pt x="3854480" y="781756"/>
                </a:cubicBezTo>
                <a:cubicBezTo>
                  <a:pt x="3626138" y="839724"/>
                  <a:pt x="3419316" y="760279"/>
                  <a:pt x="3243270" y="781756"/>
                </a:cubicBezTo>
                <a:cubicBezTo>
                  <a:pt x="3067224" y="803233"/>
                  <a:pt x="2717052" y="709683"/>
                  <a:pt x="2571489" y="781756"/>
                </a:cubicBezTo>
                <a:cubicBezTo>
                  <a:pt x="2425926" y="853829"/>
                  <a:pt x="2119433" y="704394"/>
                  <a:pt x="1899708" y="781756"/>
                </a:cubicBezTo>
                <a:cubicBezTo>
                  <a:pt x="1679983" y="859118"/>
                  <a:pt x="1573042" y="750321"/>
                  <a:pt x="1470209" y="781756"/>
                </a:cubicBezTo>
                <a:cubicBezTo>
                  <a:pt x="1367376" y="813191"/>
                  <a:pt x="1007447" y="739299"/>
                  <a:pt x="858998" y="781756"/>
                </a:cubicBezTo>
                <a:cubicBezTo>
                  <a:pt x="710549" y="824213"/>
                  <a:pt x="275622" y="702516"/>
                  <a:pt x="0" y="781756"/>
                </a:cubicBezTo>
                <a:cubicBezTo>
                  <a:pt x="-2001" y="680621"/>
                  <a:pt x="15147" y="540961"/>
                  <a:pt x="0" y="398696"/>
                </a:cubicBezTo>
                <a:cubicBezTo>
                  <a:pt x="-15147" y="256431"/>
                  <a:pt x="41325" y="177058"/>
                  <a:pt x="0" y="0"/>
                </a:cubicBezTo>
                <a:close/>
              </a:path>
            </a:pathLst>
          </a:custGeom>
          <a:solidFill>
            <a:srgbClr val="EEE5D2"/>
          </a:solidFill>
          <a:ln w="92075">
            <a:solidFill>
              <a:srgbClr val="EEE5D2"/>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defTabSz="291499"/>
            <a:r>
              <a:rPr lang="en-US" sz="2400" b="1" dirty="0">
                <a:solidFill>
                  <a:srgbClr val="000000"/>
                </a:solidFill>
                <a:latin typeface="Tenorite" panose="00000500000000000000" pitchFamily="2" charset="0"/>
              </a:rPr>
              <a:t>Look for these “Key points” throughout this handout for the most important summaries.</a:t>
            </a:r>
            <a:endParaRPr lang="en-US" sz="2400" dirty="0">
              <a:solidFill>
                <a:srgbClr val="000000"/>
              </a:solidFill>
              <a:latin typeface="Tenorite" panose="00000500000000000000" pitchFamily="2" charset="0"/>
            </a:endParaRPr>
          </a:p>
        </p:txBody>
      </p:sp>
      <p:sp>
        <p:nvSpPr>
          <p:cNvPr id="17" name="Rectangle 16">
            <a:extLst>
              <a:ext uri="{FF2B5EF4-FFF2-40B4-BE49-F238E27FC236}">
                <a16:creationId xmlns:a16="http://schemas.microsoft.com/office/drawing/2014/main" id="{62B9617A-3909-E8B6-EE0E-357968F93D9E}"/>
              </a:ext>
            </a:extLst>
          </p:cNvPr>
          <p:cNvSpPr/>
          <p:nvPr/>
        </p:nvSpPr>
        <p:spPr>
          <a:xfrm rot="21332067">
            <a:off x="11468282" y="8492838"/>
            <a:ext cx="1856512" cy="403279"/>
          </a:xfrm>
          <a:custGeom>
            <a:avLst/>
            <a:gdLst>
              <a:gd name="csX0" fmla="*/ 0 w 1856512"/>
              <a:gd name="csY0" fmla="*/ 0 h 403279"/>
              <a:gd name="csX1" fmla="*/ 464128 w 1856512"/>
              <a:gd name="csY1" fmla="*/ 0 h 403279"/>
              <a:gd name="csX2" fmla="*/ 891126 w 1856512"/>
              <a:gd name="csY2" fmla="*/ 0 h 403279"/>
              <a:gd name="csX3" fmla="*/ 1392384 w 1856512"/>
              <a:gd name="csY3" fmla="*/ 0 h 403279"/>
              <a:gd name="csX4" fmla="*/ 1856512 w 1856512"/>
              <a:gd name="csY4" fmla="*/ 0 h 403279"/>
              <a:gd name="csX5" fmla="*/ 1856512 w 1856512"/>
              <a:gd name="csY5" fmla="*/ 403279 h 403279"/>
              <a:gd name="csX6" fmla="*/ 1448079 w 1856512"/>
              <a:gd name="csY6" fmla="*/ 403279 h 403279"/>
              <a:gd name="csX7" fmla="*/ 1002516 w 1856512"/>
              <a:gd name="csY7" fmla="*/ 403279 h 403279"/>
              <a:gd name="csX8" fmla="*/ 519823 w 1856512"/>
              <a:gd name="csY8" fmla="*/ 403279 h 403279"/>
              <a:gd name="csX9" fmla="*/ 0 w 1856512"/>
              <a:gd name="csY9" fmla="*/ 403279 h 403279"/>
              <a:gd name="csX10" fmla="*/ 0 w 1856512"/>
              <a:gd name="csY10" fmla="*/ 0 h 4032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56512" h="403279" fill="none" extrusionOk="0">
                <a:moveTo>
                  <a:pt x="0" y="0"/>
                </a:moveTo>
                <a:cubicBezTo>
                  <a:pt x="113889" y="-21103"/>
                  <a:pt x="364880" y="55451"/>
                  <a:pt x="464128" y="0"/>
                </a:cubicBezTo>
                <a:cubicBezTo>
                  <a:pt x="563376" y="-55451"/>
                  <a:pt x="761839" y="26393"/>
                  <a:pt x="891126" y="0"/>
                </a:cubicBezTo>
                <a:cubicBezTo>
                  <a:pt x="1020413" y="-26393"/>
                  <a:pt x="1219386" y="24982"/>
                  <a:pt x="1392384" y="0"/>
                </a:cubicBezTo>
                <a:cubicBezTo>
                  <a:pt x="1565382" y="-24982"/>
                  <a:pt x="1637422" y="13193"/>
                  <a:pt x="1856512" y="0"/>
                </a:cubicBezTo>
                <a:cubicBezTo>
                  <a:pt x="1866507" y="186371"/>
                  <a:pt x="1850916" y="225801"/>
                  <a:pt x="1856512" y="403279"/>
                </a:cubicBezTo>
                <a:cubicBezTo>
                  <a:pt x="1681973" y="423396"/>
                  <a:pt x="1618260" y="375567"/>
                  <a:pt x="1448079" y="403279"/>
                </a:cubicBezTo>
                <a:cubicBezTo>
                  <a:pt x="1277898" y="430991"/>
                  <a:pt x="1173553" y="355149"/>
                  <a:pt x="1002516" y="403279"/>
                </a:cubicBezTo>
                <a:cubicBezTo>
                  <a:pt x="831479" y="451409"/>
                  <a:pt x="683605" y="396511"/>
                  <a:pt x="519823" y="403279"/>
                </a:cubicBezTo>
                <a:cubicBezTo>
                  <a:pt x="356041" y="410047"/>
                  <a:pt x="252536" y="359016"/>
                  <a:pt x="0" y="403279"/>
                </a:cubicBezTo>
                <a:cubicBezTo>
                  <a:pt x="-19777" y="307245"/>
                  <a:pt x="22443" y="85957"/>
                  <a:pt x="0" y="0"/>
                </a:cubicBezTo>
                <a:close/>
              </a:path>
              <a:path w="1856512" h="403279" stroke="0" extrusionOk="0">
                <a:moveTo>
                  <a:pt x="0" y="0"/>
                </a:moveTo>
                <a:cubicBezTo>
                  <a:pt x="172089" y="-32258"/>
                  <a:pt x="361504" y="25597"/>
                  <a:pt x="501258" y="0"/>
                </a:cubicBezTo>
                <a:cubicBezTo>
                  <a:pt x="641012" y="-25597"/>
                  <a:pt x="875006" y="20288"/>
                  <a:pt x="983951" y="0"/>
                </a:cubicBezTo>
                <a:cubicBezTo>
                  <a:pt x="1092896" y="-20288"/>
                  <a:pt x="1257082" y="49591"/>
                  <a:pt x="1448079" y="0"/>
                </a:cubicBezTo>
                <a:cubicBezTo>
                  <a:pt x="1639076" y="-49591"/>
                  <a:pt x="1712546" y="35475"/>
                  <a:pt x="1856512" y="0"/>
                </a:cubicBezTo>
                <a:cubicBezTo>
                  <a:pt x="1891797" y="133738"/>
                  <a:pt x="1846515" y="208145"/>
                  <a:pt x="1856512" y="403279"/>
                </a:cubicBezTo>
                <a:cubicBezTo>
                  <a:pt x="1650313" y="459369"/>
                  <a:pt x="1559426" y="372568"/>
                  <a:pt x="1373819" y="403279"/>
                </a:cubicBezTo>
                <a:cubicBezTo>
                  <a:pt x="1188212" y="433990"/>
                  <a:pt x="1042726" y="365820"/>
                  <a:pt x="909691" y="403279"/>
                </a:cubicBezTo>
                <a:cubicBezTo>
                  <a:pt x="776656" y="440738"/>
                  <a:pt x="667378" y="401575"/>
                  <a:pt x="464128" y="403279"/>
                </a:cubicBezTo>
                <a:cubicBezTo>
                  <a:pt x="260878" y="404983"/>
                  <a:pt x="116584" y="355558"/>
                  <a:pt x="0" y="403279"/>
                </a:cubicBezTo>
                <a:cubicBezTo>
                  <a:pt x="-4022" y="234604"/>
                  <a:pt x="39137" y="9826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291499"/>
            <a:r>
              <a:rPr lang="en-US" sz="2800" b="1" dirty="0">
                <a:solidFill>
                  <a:srgbClr val="000000"/>
                </a:solidFill>
                <a:latin typeface="Tenorite" panose="00000500000000000000" pitchFamily="2" charset="0"/>
              </a:rPr>
              <a:t>Key point! </a:t>
            </a:r>
          </a:p>
        </p:txBody>
      </p:sp>
      <p:pic>
        <p:nvPicPr>
          <p:cNvPr id="18" name="Picture 17">
            <a:extLst>
              <a:ext uri="{FF2B5EF4-FFF2-40B4-BE49-F238E27FC236}">
                <a16:creationId xmlns:a16="http://schemas.microsoft.com/office/drawing/2014/main" id="{CE69B914-86B8-5EB5-2DB2-5B07E0A1158C}"/>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3257139" y="8142045"/>
            <a:ext cx="1104863" cy="1104863"/>
          </a:xfrm>
          <a:prstGeom prst="rect">
            <a:avLst/>
          </a:prstGeom>
        </p:spPr>
      </p:pic>
      <p:sp>
        <p:nvSpPr>
          <p:cNvPr id="20" name="Slide Number Placeholder 19">
            <a:extLst>
              <a:ext uri="{FF2B5EF4-FFF2-40B4-BE49-F238E27FC236}">
                <a16:creationId xmlns:a16="http://schemas.microsoft.com/office/drawing/2014/main" id="{8E87F743-B80D-02D8-5C76-C67C9983299F}"/>
              </a:ext>
            </a:extLst>
          </p:cNvPr>
          <p:cNvSpPr>
            <a:spLocks noGrp="1"/>
          </p:cNvSpPr>
          <p:nvPr>
            <p:ph type="sldNum" sz="quarter" idx="12"/>
          </p:nvPr>
        </p:nvSpPr>
        <p:spPr>
          <a:xfrm>
            <a:off x="17045184" y="9497009"/>
            <a:ext cx="836416" cy="535517"/>
          </a:xfrm>
        </p:spPr>
        <p:txBody>
          <a:bodyPr/>
          <a:lstStyle/>
          <a:p>
            <a:fld id="{6D22F896-40B5-4ADD-8801-0D06FADFA095}" type="slidenum">
              <a:rPr lang="en-US" sz="1100" smtClean="0"/>
              <a:t>2</a:t>
            </a:fld>
            <a:endParaRPr lang="en-US" sz="1100" dirty="0"/>
          </a:p>
        </p:txBody>
      </p:sp>
      <p:sp>
        <p:nvSpPr>
          <p:cNvPr id="21" name="TextBox 20">
            <a:extLst>
              <a:ext uri="{FF2B5EF4-FFF2-40B4-BE49-F238E27FC236}">
                <a16:creationId xmlns:a16="http://schemas.microsoft.com/office/drawing/2014/main" id="{A5A3AE5D-BAF3-D1BA-E868-4CE4E4696A77}"/>
              </a:ext>
            </a:extLst>
          </p:cNvPr>
          <p:cNvSpPr txBox="1"/>
          <p:nvPr/>
        </p:nvSpPr>
        <p:spPr>
          <a:xfrm>
            <a:off x="369160" y="7825775"/>
            <a:ext cx="10829920" cy="1938992"/>
          </a:xfrm>
          <a:prstGeom prst="rect">
            <a:avLst/>
          </a:prstGeom>
          <a:solidFill>
            <a:schemeClr val="bg1">
              <a:lumMod val="95000"/>
            </a:schemeClr>
          </a:solidFill>
        </p:spPr>
        <p:txBody>
          <a:bodyPr wrap="square" rtlCol="0">
            <a:spAutoFit/>
          </a:bodyPr>
          <a:lstStyle/>
          <a:p>
            <a:r>
              <a:rPr lang="en-US" sz="2400" i="1" dirty="0">
                <a:latin typeface="Tenorite" panose="00000500000000000000" pitchFamily="2" charset="0"/>
              </a:rPr>
              <a:t>Series Note: This series addresses some of the health concerns from wildfires that reach urban areas. These fires are also called Wildland-Urban Interface (WUI) fires. Since the general public may not use the term WUI, we use “wildfires that reach urban areas” or, more briefly, “fires” to refer to large, catastrophic fires that may also burn buildings, cars, and other non-natural sources. </a:t>
            </a:r>
          </a:p>
        </p:txBody>
      </p:sp>
    </p:spTree>
    <p:extLst>
      <p:ext uri="{BB962C8B-B14F-4D97-AF65-F5344CB8AC3E}">
        <p14:creationId xmlns:p14="http://schemas.microsoft.com/office/powerpoint/2010/main" val="3866936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07D29F-7637-4B77-2099-A314DB2472C4}"/>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0DBF18A-37F8-CB67-DF2A-20CB2E075F81}"/>
              </a:ext>
            </a:extLst>
          </p:cNvPr>
          <p:cNvSpPr>
            <a:spLocks noGrp="1"/>
          </p:cNvSpPr>
          <p:nvPr>
            <p:ph type="sldNum" sz="quarter" idx="12"/>
          </p:nvPr>
        </p:nvSpPr>
        <p:spPr>
          <a:xfrm>
            <a:off x="15570200" y="9682150"/>
            <a:ext cx="2133600" cy="365125"/>
          </a:xfrm>
        </p:spPr>
        <p:txBody>
          <a:bodyPr/>
          <a:lstStyle/>
          <a:p>
            <a:pPr defTabSz="291465">
              <a:defRPr/>
            </a:pPr>
            <a:fld id="{6D22F896-40B5-4ADD-8801-0D06FADFA095}" type="slidenum">
              <a:rPr lang="en-US" sz="1400">
                <a:solidFill>
                  <a:srgbClr val="000000"/>
                </a:solidFill>
                <a:latin typeface="Calibri" panose="020F0502020204030204"/>
              </a:rPr>
              <a:pPr defTabSz="291465">
                <a:defRPr/>
              </a:pPr>
              <a:t>3</a:t>
            </a:fld>
            <a:endParaRPr lang="en-US" sz="1400">
              <a:solidFill>
                <a:srgbClr val="000000"/>
              </a:solidFill>
              <a:latin typeface="Calibri" panose="020F0502020204030204"/>
            </a:endParaRPr>
          </a:p>
        </p:txBody>
      </p:sp>
      <p:sp>
        <p:nvSpPr>
          <p:cNvPr id="1025" name="TextBox 5">
            <a:extLst>
              <a:ext uri="{FF2B5EF4-FFF2-40B4-BE49-F238E27FC236}">
                <a16:creationId xmlns:a16="http://schemas.microsoft.com/office/drawing/2014/main" id="{D163584C-3FB6-BB8B-2C35-0DA0813C5E1C}"/>
              </a:ext>
            </a:extLst>
          </p:cNvPr>
          <p:cNvSpPr txBox="1">
            <a:spLocks noGrp="1"/>
          </p:cNvSpPr>
          <p:nvPr>
            <p:ph type="title" idx="4294967295"/>
          </p:nvPr>
        </p:nvSpPr>
        <p:spPr>
          <a:xfrm>
            <a:off x="482600" y="376250"/>
            <a:ext cx="16916400" cy="61555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a:lnSpc>
                <a:spcPct val="100000"/>
              </a:lnSpc>
              <a:defRPr/>
            </a:pPr>
            <a:r>
              <a:rPr lang="en-US" sz="4000" dirty="0">
                <a:solidFill>
                  <a:srgbClr val="1F497D">
                    <a:lumMod val="50000"/>
                  </a:srgbClr>
                </a:solidFill>
                <a:latin typeface="Tenorite" panose="00000500000000000000" pitchFamily="2" charset="0"/>
                <a:ea typeface="The Youngest Serif"/>
                <a:cs typeface="The Youngest Serif"/>
                <a:sym typeface="The Youngest Serif"/>
              </a:rPr>
              <a:t>Contaminants after the fire: </a:t>
            </a:r>
            <a:r>
              <a:rPr lang="en-US" sz="4000" spc="0" dirty="0">
                <a:solidFill>
                  <a:srgbClr val="1F497D">
                    <a:lumMod val="50000"/>
                  </a:srgbClr>
                </a:solidFill>
                <a:latin typeface="Tenorite" panose="00000500000000000000" pitchFamily="2" charset="0"/>
                <a:ea typeface="The Youngest Serif"/>
                <a:cs typeface="The Youngest Serif"/>
                <a:sym typeface="The Youngest Serif"/>
              </a:rPr>
              <a:t>Why the focus on lead?</a:t>
            </a:r>
          </a:p>
        </p:txBody>
      </p:sp>
      <p:sp>
        <p:nvSpPr>
          <p:cNvPr id="2" name="TextBox 1">
            <a:extLst>
              <a:ext uri="{FF2B5EF4-FFF2-40B4-BE49-F238E27FC236}">
                <a16:creationId xmlns:a16="http://schemas.microsoft.com/office/drawing/2014/main" id="{612B2C3C-E19A-C726-383D-837D0442E60D}"/>
              </a:ext>
            </a:extLst>
          </p:cNvPr>
          <p:cNvSpPr txBox="1"/>
          <p:nvPr/>
        </p:nvSpPr>
        <p:spPr>
          <a:xfrm>
            <a:off x="482599" y="1303894"/>
            <a:ext cx="12231482" cy="5632311"/>
          </a:xfrm>
          <a:prstGeom prst="rect">
            <a:avLst/>
          </a:prstGeom>
          <a:noFill/>
        </p:spPr>
        <p:txBody>
          <a:bodyPr wrap="square">
            <a:spAutoFit/>
          </a:bodyPr>
          <a:lstStyle/>
          <a:p>
            <a:pPr defTabSz="291465">
              <a:defRPr/>
            </a:pPr>
            <a:r>
              <a:rPr lang="en-US" sz="2400" dirty="0">
                <a:solidFill>
                  <a:srgbClr val="000000"/>
                </a:solidFill>
                <a:latin typeface="Tenorite" panose="00000500000000000000" pitchFamily="2" charset="0"/>
              </a:rPr>
              <a:t>After the fire, we often focus on some contaminants, like lead, for a few reasons:</a:t>
            </a:r>
          </a:p>
          <a:p>
            <a:pPr defTabSz="291465">
              <a:defRPr/>
            </a:pPr>
            <a:endParaRPr lang="en-US" dirty="0">
              <a:solidFill>
                <a:srgbClr val="000000"/>
              </a:solidFill>
              <a:latin typeface="Tenorite" panose="00000500000000000000" pitchFamily="2" charset="0"/>
            </a:endParaRPr>
          </a:p>
          <a:p>
            <a:pPr marL="342900" indent="-342900" defTabSz="291465">
              <a:buFont typeface="+mj-lt"/>
              <a:buAutoNum type="arabicPeriod"/>
              <a:defRPr/>
            </a:pPr>
            <a:r>
              <a:rPr lang="en-US" sz="2400" dirty="0">
                <a:solidFill>
                  <a:srgbClr val="000000"/>
                </a:solidFill>
                <a:latin typeface="Tenorite" panose="00000500000000000000" pitchFamily="2" charset="0"/>
              </a:rPr>
              <a:t>Lead has </a:t>
            </a:r>
            <a:r>
              <a:rPr lang="en-US" sz="2400" b="1" dirty="0">
                <a:solidFill>
                  <a:srgbClr val="000000"/>
                </a:solidFill>
                <a:latin typeface="Tenorite" panose="00000500000000000000" pitchFamily="2" charset="0"/>
              </a:rPr>
              <a:t>known health impacts</a:t>
            </a:r>
            <a:r>
              <a:rPr lang="en-US" sz="2400" dirty="0">
                <a:solidFill>
                  <a:srgbClr val="000000"/>
                </a:solidFill>
                <a:latin typeface="Tenorite" panose="00000500000000000000" pitchFamily="2" charset="0"/>
              </a:rPr>
              <a:t>:</a:t>
            </a:r>
          </a:p>
          <a:p>
            <a:pPr marL="623888" lvl="1" indent="-166688" defTabSz="291465">
              <a:buFont typeface="Arial" panose="020B0604020202020204" pitchFamily="34" charset="0"/>
              <a:buChar char="•"/>
            </a:pPr>
            <a:r>
              <a:rPr lang="en-US" sz="2400" dirty="0">
                <a:solidFill>
                  <a:srgbClr val="000000"/>
                </a:solidFill>
                <a:latin typeface="Tenorite" panose="00000500000000000000" pitchFamily="2" charset="0"/>
              </a:rPr>
              <a:t>Pregnant people and children: early birth (preterm birth), cognitive impacts (i.e., ADHD), and heart health. </a:t>
            </a:r>
          </a:p>
          <a:p>
            <a:pPr marL="623888" lvl="1" indent="-166688" defTabSz="291465">
              <a:buFont typeface="Arial" panose="020B0604020202020204" pitchFamily="34" charset="0"/>
              <a:buChar char="•"/>
            </a:pPr>
            <a:r>
              <a:rPr lang="en-US" sz="2400" dirty="0">
                <a:solidFill>
                  <a:srgbClr val="000000"/>
                </a:solidFill>
                <a:latin typeface="Tenorite" panose="00000500000000000000" pitchFamily="2" charset="0"/>
              </a:rPr>
              <a:t>Adults: Heart disease, high blood pressure, and kidney failure. </a:t>
            </a:r>
          </a:p>
          <a:p>
            <a:pPr marL="742950" lvl="1" indent="-285750" defTabSz="291465">
              <a:buFont typeface="Arial" panose="020B0604020202020204" pitchFamily="34" charset="0"/>
              <a:buChar char="•"/>
            </a:pPr>
            <a:endParaRPr lang="en-US" sz="2400" dirty="0">
              <a:solidFill>
                <a:srgbClr val="000000"/>
              </a:solidFill>
              <a:latin typeface="Tenorite" panose="00000500000000000000" pitchFamily="2" charset="0"/>
            </a:endParaRPr>
          </a:p>
          <a:p>
            <a:pPr marL="742950" lvl="1" indent="-285750" defTabSz="291465">
              <a:buFont typeface="Arial" panose="020B0604020202020204" pitchFamily="34" charset="0"/>
              <a:buChar char="•"/>
            </a:pPr>
            <a:endParaRPr lang="en-US" sz="2400" dirty="0">
              <a:solidFill>
                <a:srgbClr val="000000"/>
              </a:solidFill>
              <a:latin typeface="Tenorite" panose="00000500000000000000" pitchFamily="2" charset="0"/>
            </a:endParaRPr>
          </a:p>
          <a:p>
            <a:pPr marL="742950" lvl="1" indent="-285750" defTabSz="291465">
              <a:buFont typeface="Arial" panose="020B0604020202020204" pitchFamily="34" charset="0"/>
              <a:buChar char="•"/>
            </a:pPr>
            <a:endParaRPr lang="en-US" sz="2400" dirty="0">
              <a:solidFill>
                <a:srgbClr val="000000"/>
              </a:solidFill>
              <a:latin typeface="Tenorite" panose="00000500000000000000" pitchFamily="2" charset="0"/>
            </a:endParaRPr>
          </a:p>
          <a:p>
            <a:pPr marL="742950" lvl="1" indent="-285750" defTabSz="291465">
              <a:buFont typeface="Arial" panose="020B0604020202020204" pitchFamily="34" charset="0"/>
              <a:buChar char="•"/>
            </a:pPr>
            <a:endParaRPr lang="en-US" sz="2400" dirty="0">
              <a:solidFill>
                <a:srgbClr val="000000"/>
              </a:solidFill>
              <a:latin typeface="Tenorite" panose="00000500000000000000" pitchFamily="2" charset="0"/>
            </a:endParaRPr>
          </a:p>
          <a:p>
            <a:pPr marL="742950" lvl="1" indent="-285750" defTabSz="291465">
              <a:buFont typeface="Arial" panose="020B0604020202020204" pitchFamily="34" charset="0"/>
              <a:buChar char="•"/>
            </a:pPr>
            <a:endParaRPr lang="en-US" sz="2400" dirty="0">
              <a:solidFill>
                <a:srgbClr val="000000"/>
              </a:solidFill>
              <a:latin typeface="Tenorite" panose="00000500000000000000" pitchFamily="2" charset="0"/>
            </a:endParaRPr>
          </a:p>
          <a:p>
            <a:pPr marL="742950" lvl="1" indent="-285750" defTabSz="291465">
              <a:buFont typeface="Arial" panose="020B0604020202020204" pitchFamily="34" charset="0"/>
              <a:buChar char="•"/>
            </a:pPr>
            <a:endParaRPr lang="en-US" sz="2400" dirty="0">
              <a:solidFill>
                <a:srgbClr val="000000"/>
              </a:solidFill>
              <a:latin typeface="Tenorite" panose="00000500000000000000" pitchFamily="2" charset="0"/>
            </a:endParaRPr>
          </a:p>
          <a:p>
            <a:pPr marL="742950" lvl="1" indent="-285750" defTabSz="291465">
              <a:buFont typeface="Arial" panose="020B0604020202020204" pitchFamily="34" charset="0"/>
              <a:buChar char="•"/>
            </a:pPr>
            <a:endParaRPr lang="en-US" sz="2400" dirty="0">
              <a:solidFill>
                <a:srgbClr val="000000"/>
              </a:solidFill>
              <a:latin typeface="Tenorite" panose="00000500000000000000" pitchFamily="2" charset="0"/>
            </a:endParaRPr>
          </a:p>
          <a:p>
            <a:pPr lvl="1" defTabSz="291465"/>
            <a:endParaRPr lang="en-US" sz="2400" dirty="0">
              <a:solidFill>
                <a:srgbClr val="000000"/>
              </a:solidFill>
              <a:latin typeface="Tenorite" panose="00000500000000000000" pitchFamily="2" charset="0"/>
            </a:endParaRPr>
          </a:p>
          <a:p>
            <a:pPr defTabSz="291465"/>
            <a:endParaRPr lang="en-US" sz="2400" i="1" dirty="0">
              <a:solidFill>
                <a:srgbClr val="000000"/>
              </a:solidFill>
              <a:latin typeface="Tenorite" panose="00000500000000000000" pitchFamily="2" charset="0"/>
            </a:endParaRPr>
          </a:p>
        </p:txBody>
      </p:sp>
      <p:pic>
        <p:nvPicPr>
          <p:cNvPr id="15" name="Picture 14" descr="Image">
            <a:extLst>
              <a:ext uri="{FF2B5EF4-FFF2-40B4-BE49-F238E27FC236}">
                <a16:creationId xmlns:a16="http://schemas.microsoft.com/office/drawing/2014/main" id="{A58D0435-35DF-6B6D-DFBC-5A550C6F5A57}"/>
              </a:ext>
            </a:extLst>
          </p:cNvPr>
          <p:cNvPicPr>
            <a:picLocks noChangeAspect="1"/>
          </p:cNvPicPr>
          <p:nvPr/>
        </p:nvPicPr>
        <p:blipFill>
          <a:blip r:embed="rId3" cstate="hqprint">
            <a:clrChange>
              <a:clrFrom>
                <a:srgbClr val="FFFFFF"/>
              </a:clrFrom>
              <a:clrTo>
                <a:srgbClr val="FFFFFF">
                  <a:alpha val="0"/>
                </a:srgbClr>
              </a:clrTo>
            </a:clrChange>
            <a:extLst>
              <a:ext uri="{28A0092B-C50C-407E-A947-70E740481C1C}">
                <a14:useLocalDpi xmlns:a14="http://schemas.microsoft.com/office/drawing/2010/main"/>
              </a:ext>
            </a:extLst>
          </a:blip>
          <a:srcRect l="24376" t="49565" r="8447" b="20769"/>
          <a:stretch>
            <a:fillRect/>
          </a:stretch>
        </p:blipFill>
        <p:spPr>
          <a:xfrm>
            <a:off x="5579161" y="5669108"/>
            <a:ext cx="1925284" cy="1639593"/>
          </a:xfrm>
          <a:prstGeom prst="rect">
            <a:avLst/>
          </a:prstGeom>
        </p:spPr>
      </p:pic>
      <p:pic>
        <p:nvPicPr>
          <p:cNvPr id="17" name="Picture 16" descr="Image">
            <a:extLst>
              <a:ext uri="{FF2B5EF4-FFF2-40B4-BE49-F238E27FC236}">
                <a16:creationId xmlns:a16="http://schemas.microsoft.com/office/drawing/2014/main" id="{A3EE8F26-BD1D-3DC5-9D45-6099222F1F5C}"/>
              </a:ext>
            </a:extLst>
          </p:cNvPr>
          <p:cNvPicPr>
            <a:picLocks noChangeAspect="1"/>
          </p:cNvPicPr>
          <p:nvPr/>
        </p:nvPicPr>
        <p:blipFill>
          <a:blip r:embed="rId3" cstate="hqprint">
            <a:clrChange>
              <a:clrFrom>
                <a:srgbClr val="FFFFFF"/>
              </a:clrFrom>
              <a:clrTo>
                <a:srgbClr val="FFFFFF">
                  <a:alpha val="0"/>
                </a:srgbClr>
              </a:clrTo>
            </a:clrChange>
            <a:extLst>
              <a:ext uri="{28A0092B-C50C-407E-A947-70E740481C1C}">
                <a14:useLocalDpi xmlns:a14="http://schemas.microsoft.com/office/drawing/2010/main"/>
              </a:ext>
            </a:extLst>
          </a:blip>
          <a:srcRect l="23368" t="78175" r="14668" b="94"/>
          <a:stretch>
            <a:fillRect/>
          </a:stretch>
        </p:blipFill>
        <p:spPr>
          <a:xfrm>
            <a:off x="9421225" y="8116239"/>
            <a:ext cx="2031179" cy="1373705"/>
          </a:xfrm>
          <a:prstGeom prst="rect">
            <a:avLst/>
          </a:prstGeom>
        </p:spPr>
      </p:pic>
      <p:pic>
        <p:nvPicPr>
          <p:cNvPr id="18" name="Picture 17" descr="Image">
            <a:extLst>
              <a:ext uri="{FF2B5EF4-FFF2-40B4-BE49-F238E27FC236}">
                <a16:creationId xmlns:a16="http://schemas.microsoft.com/office/drawing/2014/main" id="{AD6BD085-B7A0-F4EB-F46A-3C53EAAE1894}"/>
              </a:ext>
            </a:extLst>
          </p:cNvPr>
          <p:cNvPicPr>
            <a:picLocks noChangeAspect="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a:ext>
            </a:extLst>
          </a:blip>
          <a:srcRect t="86652" r="9440"/>
          <a:stretch>
            <a:fillRect/>
          </a:stretch>
        </p:blipFill>
        <p:spPr>
          <a:xfrm>
            <a:off x="5107829" y="8723535"/>
            <a:ext cx="2425100" cy="828607"/>
          </a:xfrm>
          <a:prstGeom prst="rect">
            <a:avLst/>
          </a:prstGeom>
        </p:spPr>
      </p:pic>
      <p:pic>
        <p:nvPicPr>
          <p:cNvPr id="19" name="Picture 18" descr="Image">
            <a:extLst>
              <a:ext uri="{FF2B5EF4-FFF2-40B4-BE49-F238E27FC236}">
                <a16:creationId xmlns:a16="http://schemas.microsoft.com/office/drawing/2014/main" id="{9D853D8B-90F1-658C-D2C6-F58D4C2DE028}"/>
              </a:ext>
            </a:extLst>
          </p:cNvPr>
          <p:cNvPicPr>
            <a:picLocks noChangeAspect="1"/>
          </p:cNvPicPr>
          <p:nvPr/>
        </p:nvPicPr>
        <p:blipFill>
          <a:blip r:embed="rId3" cstate="hqprint">
            <a:clrChange>
              <a:clrFrom>
                <a:srgbClr val="FFFFFF"/>
              </a:clrFrom>
              <a:clrTo>
                <a:srgbClr val="FFFFFF">
                  <a:alpha val="0"/>
                </a:srgbClr>
              </a:clrTo>
            </a:clrChange>
            <a:extLst>
              <a:ext uri="{28A0092B-C50C-407E-A947-70E740481C1C}">
                <a14:useLocalDpi xmlns:a14="http://schemas.microsoft.com/office/drawing/2010/main"/>
              </a:ext>
            </a:extLst>
          </a:blip>
          <a:srcRect l="28638" r="17157" b="46989"/>
          <a:stretch>
            <a:fillRect/>
          </a:stretch>
        </p:blipFill>
        <p:spPr>
          <a:xfrm>
            <a:off x="7934595" y="6049222"/>
            <a:ext cx="1586760" cy="2992615"/>
          </a:xfrm>
          <a:prstGeom prst="rect">
            <a:avLst/>
          </a:prstGeom>
        </p:spPr>
      </p:pic>
      <p:pic>
        <p:nvPicPr>
          <p:cNvPr id="20" name="Picture 19" descr="Image">
            <a:extLst>
              <a:ext uri="{FF2B5EF4-FFF2-40B4-BE49-F238E27FC236}">
                <a16:creationId xmlns:a16="http://schemas.microsoft.com/office/drawing/2014/main" id="{4F43E5E0-B5A5-EEE5-0E0D-917E47049BD9}"/>
              </a:ext>
            </a:extLst>
          </p:cNvPr>
          <p:cNvPicPr>
            <a:picLocks noChangeAspect="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a:ext>
            </a:extLst>
          </a:blip>
          <a:srcRect t="63278" b="20264"/>
          <a:stretch>
            <a:fillRect/>
          </a:stretch>
        </p:blipFill>
        <p:spPr>
          <a:xfrm>
            <a:off x="5107829" y="7473969"/>
            <a:ext cx="2852221" cy="1088182"/>
          </a:xfrm>
          <a:prstGeom prst="rect">
            <a:avLst/>
          </a:prstGeom>
        </p:spPr>
      </p:pic>
      <p:sp>
        <p:nvSpPr>
          <p:cNvPr id="21" name="TextBox 20">
            <a:extLst>
              <a:ext uri="{FF2B5EF4-FFF2-40B4-BE49-F238E27FC236}">
                <a16:creationId xmlns:a16="http://schemas.microsoft.com/office/drawing/2014/main" id="{9250A623-E056-5CA4-F502-E36F92A63FE2}"/>
              </a:ext>
            </a:extLst>
          </p:cNvPr>
          <p:cNvSpPr txBox="1"/>
          <p:nvPr/>
        </p:nvSpPr>
        <p:spPr>
          <a:xfrm>
            <a:off x="552297" y="9489944"/>
            <a:ext cx="12161786" cy="637995"/>
          </a:xfrm>
          <a:prstGeom prst="rect">
            <a:avLst/>
          </a:prstGeom>
          <a:noFill/>
        </p:spPr>
        <p:txBody>
          <a:bodyPr wrap="square" rtlCol="0">
            <a:spAutoFit/>
          </a:bodyPr>
          <a:lstStyle/>
          <a:p>
            <a:pPr>
              <a:lnSpc>
                <a:spcPct val="97000"/>
              </a:lnSpc>
              <a:buClr>
                <a:srgbClr val="FFFFFF"/>
              </a:buClr>
              <a:buSzPct val="45000"/>
              <a:tabLst>
                <a:tab pos="723900" algn="l"/>
                <a:tab pos="1447800" algn="l"/>
                <a:tab pos="2171700" algn="l"/>
                <a:tab pos="2895600" algn="l"/>
                <a:tab pos="3619500" algn="l"/>
              </a:tabLst>
            </a:pPr>
            <a:r>
              <a:rPr lang="en-GB" sz="900" dirty="0">
                <a:solidFill>
                  <a:schemeClr val="tx1">
                    <a:lumMod val="65000"/>
                    <a:lumOff val="35000"/>
                  </a:schemeClr>
                </a:solidFill>
                <a:latin typeface="Tenorite Display" panose="00000500000000000000" pitchFamily="2" charset="0"/>
              </a:rPr>
              <a:t>Figures and reference: Lanphear B et al. N Engl J Med 2024;391:1621-1631</a:t>
            </a:r>
          </a:p>
          <a:p>
            <a:r>
              <a:rPr lang="en-US" sz="900" dirty="0">
                <a:solidFill>
                  <a:schemeClr val="tx1">
                    <a:lumMod val="65000"/>
                    <a:lumOff val="35000"/>
                  </a:schemeClr>
                </a:solidFill>
                <a:latin typeface="Tenorite Display" panose="00000500000000000000" pitchFamily="2" charset="0"/>
              </a:rPr>
              <a:t>Agency for Toxic Substance and Disease Registry (</a:t>
            </a:r>
            <a:r>
              <a:rPr lang="en-US" sz="900" dirty="0" err="1">
                <a:solidFill>
                  <a:schemeClr val="tx1">
                    <a:lumMod val="65000"/>
                    <a:lumOff val="35000"/>
                  </a:schemeClr>
                </a:solidFill>
                <a:latin typeface="Tenorite Display" panose="00000500000000000000" pitchFamily="2" charset="0"/>
              </a:rPr>
              <a:t>ATSDR</a:t>
            </a:r>
            <a:r>
              <a:rPr lang="en-US" sz="900" dirty="0">
                <a:solidFill>
                  <a:schemeClr val="tx1">
                    <a:lumMod val="65000"/>
                    <a:lumOff val="35000"/>
                  </a:schemeClr>
                </a:solidFill>
                <a:latin typeface="Tenorite Display" panose="00000500000000000000" pitchFamily="2" charset="0"/>
              </a:rPr>
              <a:t>) Toxicological Profile for Lead. US Department of Health and Human Services; 2020.</a:t>
            </a:r>
          </a:p>
          <a:p>
            <a:r>
              <a:rPr lang="en-US" sz="900" dirty="0">
                <a:solidFill>
                  <a:schemeClr val="tx1">
                    <a:lumMod val="65000"/>
                    <a:lumOff val="35000"/>
                  </a:schemeClr>
                </a:solidFill>
                <a:latin typeface="Tenorite Display" panose="00000500000000000000" pitchFamily="2" charset="0"/>
              </a:rPr>
              <a:t>Sample J. Lead exposure in children: failure to protect the most vulnerable. The Journal of Pediatric Pharmacology and Therapeutics. 2024 Jun 1;29(3):212-4</a:t>
            </a:r>
          </a:p>
          <a:p>
            <a:pPr>
              <a:lnSpc>
                <a:spcPct val="97000"/>
              </a:lnSpc>
              <a:buClr>
                <a:srgbClr val="FFFFFF"/>
              </a:buClr>
              <a:buSzPct val="45000"/>
              <a:tabLst>
                <a:tab pos="723900" algn="l"/>
                <a:tab pos="1447800" algn="l"/>
                <a:tab pos="2171700" algn="l"/>
                <a:tab pos="2895600" algn="l"/>
                <a:tab pos="3619500" algn="l"/>
              </a:tabLst>
            </a:pPr>
            <a:endParaRPr lang="en-GB" sz="900" dirty="0">
              <a:solidFill>
                <a:schemeClr val="tx1">
                  <a:lumMod val="65000"/>
                  <a:lumOff val="35000"/>
                </a:schemeClr>
              </a:solidFill>
              <a:latin typeface="Tenorite Display" panose="00000500000000000000" pitchFamily="2" charset="0"/>
            </a:endParaRPr>
          </a:p>
        </p:txBody>
      </p:sp>
      <p:sp>
        <p:nvSpPr>
          <p:cNvPr id="24" name="TextBox 23">
            <a:extLst>
              <a:ext uri="{FF2B5EF4-FFF2-40B4-BE49-F238E27FC236}">
                <a16:creationId xmlns:a16="http://schemas.microsoft.com/office/drawing/2014/main" id="{141EF210-CEC0-3ECD-5391-E6FD11A129C9}"/>
              </a:ext>
            </a:extLst>
          </p:cNvPr>
          <p:cNvSpPr txBox="1"/>
          <p:nvPr/>
        </p:nvSpPr>
        <p:spPr>
          <a:xfrm>
            <a:off x="13119157" y="1361973"/>
            <a:ext cx="4279844" cy="4524315"/>
          </a:xfrm>
          <a:prstGeom prst="rect">
            <a:avLst/>
          </a:prstGeom>
          <a:solidFill>
            <a:srgbClr val="C9D9E1"/>
          </a:solidFill>
        </p:spPr>
        <p:txBody>
          <a:bodyPr wrap="square">
            <a:spAutoFit/>
          </a:bodyPr>
          <a:lstStyle/>
          <a:p>
            <a:pPr marL="50800" lvl="1" defTabSz="291465"/>
            <a:r>
              <a:rPr lang="en-US" sz="2400" b="1" dirty="0">
                <a:solidFill>
                  <a:srgbClr val="000000"/>
                </a:solidFill>
                <a:latin typeface="Tenorite" panose="00000500000000000000" pitchFamily="2" charset="0"/>
              </a:rPr>
              <a:t>Good to know</a:t>
            </a:r>
            <a:r>
              <a:rPr lang="en-US" sz="2400" dirty="0">
                <a:solidFill>
                  <a:srgbClr val="000000"/>
                </a:solidFill>
                <a:latin typeface="Tenorite" panose="00000500000000000000" pitchFamily="2" charset="0"/>
              </a:rPr>
              <a:t>: </a:t>
            </a:r>
            <a:r>
              <a:rPr lang="en-US" sz="2400" dirty="0">
                <a:latin typeface="Tenorite" panose="00000500000000000000" pitchFamily="2" charset="0"/>
              </a:rPr>
              <a:t>Nutrients such as vitamin C, iron, and calcium can help reduce lead uptake in the body. Beneficial foods include green vegetables, sweet potatoes, fruits (like bananas), meat, and dairy products. A diet rich in fruits and vegetables can help lower the risk of lead absorption, especially for children and pregnant people.</a:t>
            </a:r>
            <a:endParaRPr lang="en-US" sz="2400" dirty="0">
              <a:solidFill>
                <a:srgbClr val="000000"/>
              </a:solidFill>
              <a:latin typeface="Tenorite" panose="00000500000000000000" pitchFamily="2" charset="0"/>
            </a:endParaRPr>
          </a:p>
        </p:txBody>
      </p:sp>
      <p:sp>
        <p:nvSpPr>
          <p:cNvPr id="25" name="Rectangle 24">
            <a:extLst>
              <a:ext uri="{FF2B5EF4-FFF2-40B4-BE49-F238E27FC236}">
                <a16:creationId xmlns:a16="http://schemas.microsoft.com/office/drawing/2014/main" id="{16EE2F0A-A335-7C00-E2EC-869786D6B7E7}"/>
              </a:ext>
            </a:extLst>
          </p:cNvPr>
          <p:cNvSpPr/>
          <p:nvPr/>
        </p:nvSpPr>
        <p:spPr>
          <a:xfrm>
            <a:off x="13119157" y="6417287"/>
            <a:ext cx="4394897" cy="2971672"/>
          </a:xfrm>
          <a:custGeom>
            <a:avLst/>
            <a:gdLst>
              <a:gd name="csX0" fmla="*/ 0 w 4394897"/>
              <a:gd name="csY0" fmla="*/ 0 h 2971672"/>
              <a:gd name="csX1" fmla="*/ 417515 w 4394897"/>
              <a:gd name="csY1" fmla="*/ 0 h 2971672"/>
              <a:gd name="csX2" fmla="*/ 1010826 w 4394897"/>
              <a:gd name="csY2" fmla="*/ 0 h 2971672"/>
              <a:gd name="csX3" fmla="*/ 1604137 w 4394897"/>
              <a:gd name="csY3" fmla="*/ 0 h 2971672"/>
              <a:gd name="csX4" fmla="*/ 2241397 w 4394897"/>
              <a:gd name="csY4" fmla="*/ 0 h 2971672"/>
              <a:gd name="csX5" fmla="*/ 2658913 w 4394897"/>
              <a:gd name="csY5" fmla="*/ 0 h 2971672"/>
              <a:gd name="csX6" fmla="*/ 3164326 w 4394897"/>
              <a:gd name="csY6" fmla="*/ 0 h 2971672"/>
              <a:gd name="csX7" fmla="*/ 3757637 w 4394897"/>
              <a:gd name="csY7" fmla="*/ 0 h 2971672"/>
              <a:gd name="csX8" fmla="*/ 4394897 w 4394897"/>
              <a:gd name="csY8" fmla="*/ 0 h 2971672"/>
              <a:gd name="csX9" fmla="*/ 4394897 w 4394897"/>
              <a:gd name="csY9" fmla="*/ 624051 h 2971672"/>
              <a:gd name="csX10" fmla="*/ 4394897 w 4394897"/>
              <a:gd name="csY10" fmla="*/ 1277819 h 2971672"/>
              <a:gd name="csX11" fmla="*/ 4394897 w 4394897"/>
              <a:gd name="csY11" fmla="*/ 1812720 h 2971672"/>
              <a:gd name="csX12" fmla="*/ 4394897 w 4394897"/>
              <a:gd name="csY12" fmla="*/ 2317904 h 2971672"/>
              <a:gd name="csX13" fmla="*/ 4394897 w 4394897"/>
              <a:gd name="csY13" fmla="*/ 2971672 h 2971672"/>
              <a:gd name="csX14" fmla="*/ 3889484 w 4394897"/>
              <a:gd name="csY14" fmla="*/ 2971672 h 2971672"/>
              <a:gd name="csX15" fmla="*/ 3296173 w 4394897"/>
              <a:gd name="csY15" fmla="*/ 2971672 h 2971672"/>
              <a:gd name="csX16" fmla="*/ 2878658 w 4394897"/>
              <a:gd name="csY16" fmla="*/ 2971672 h 2971672"/>
              <a:gd name="csX17" fmla="*/ 2241397 w 4394897"/>
              <a:gd name="csY17" fmla="*/ 2971672 h 2971672"/>
              <a:gd name="csX18" fmla="*/ 1604137 w 4394897"/>
              <a:gd name="csY18" fmla="*/ 2971672 h 2971672"/>
              <a:gd name="csX19" fmla="*/ 1186622 w 4394897"/>
              <a:gd name="csY19" fmla="*/ 2971672 h 2971672"/>
              <a:gd name="csX20" fmla="*/ 725158 w 4394897"/>
              <a:gd name="csY20" fmla="*/ 2971672 h 2971672"/>
              <a:gd name="csX21" fmla="*/ 0 w 4394897"/>
              <a:gd name="csY21" fmla="*/ 2971672 h 2971672"/>
              <a:gd name="csX22" fmla="*/ 0 w 4394897"/>
              <a:gd name="csY22" fmla="*/ 2377338 h 2971672"/>
              <a:gd name="csX23" fmla="*/ 0 w 4394897"/>
              <a:gd name="csY23" fmla="*/ 1872153 h 2971672"/>
              <a:gd name="csX24" fmla="*/ 0 w 4394897"/>
              <a:gd name="csY24" fmla="*/ 1307536 h 2971672"/>
              <a:gd name="csX25" fmla="*/ 0 w 4394897"/>
              <a:gd name="csY25" fmla="*/ 802351 h 2971672"/>
              <a:gd name="csX26" fmla="*/ 0 w 4394897"/>
              <a:gd name="csY26" fmla="*/ 0 h 297167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4394897" h="2971672" fill="none" extrusionOk="0">
                <a:moveTo>
                  <a:pt x="0" y="0"/>
                </a:moveTo>
                <a:cubicBezTo>
                  <a:pt x="182656" y="-19569"/>
                  <a:pt x="229337" y="18405"/>
                  <a:pt x="417515" y="0"/>
                </a:cubicBezTo>
                <a:cubicBezTo>
                  <a:pt x="605694" y="-18405"/>
                  <a:pt x="789173" y="46300"/>
                  <a:pt x="1010826" y="0"/>
                </a:cubicBezTo>
                <a:cubicBezTo>
                  <a:pt x="1232479" y="-46300"/>
                  <a:pt x="1423046" y="49623"/>
                  <a:pt x="1604137" y="0"/>
                </a:cubicBezTo>
                <a:cubicBezTo>
                  <a:pt x="1785228" y="-49623"/>
                  <a:pt x="1984204" y="34280"/>
                  <a:pt x="2241397" y="0"/>
                </a:cubicBezTo>
                <a:cubicBezTo>
                  <a:pt x="2498590" y="-34280"/>
                  <a:pt x="2485432" y="28909"/>
                  <a:pt x="2658913" y="0"/>
                </a:cubicBezTo>
                <a:cubicBezTo>
                  <a:pt x="2832394" y="-28909"/>
                  <a:pt x="3015158" y="10581"/>
                  <a:pt x="3164326" y="0"/>
                </a:cubicBezTo>
                <a:cubicBezTo>
                  <a:pt x="3313494" y="-10581"/>
                  <a:pt x="3626749" y="29737"/>
                  <a:pt x="3757637" y="0"/>
                </a:cubicBezTo>
                <a:cubicBezTo>
                  <a:pt x="3888525" y="-29737"/>
                  <a:pt x="4227283" y="38944"/>
                  <a:pt x="4394897" y="0"/>
                </a:cubicBezTo>
                <a:cubicBezTo>
                  <a:pt x="4432649" y="311737"/>
                  <a:pt x="4354736" y="328148"/>
                  <a:pt x="4394897" y="624051"/>
                </a:cubicBezTo>
                <a:cubicBezTo>
                  <a:pt x="4435058" y="919954"/>
                  <a:pt x="4339401" y="1031464"/>
                  <a:pt x="4394897" y="1277819"/>
                </a:cubicBezTo>
                <a:cubicBezTo>
                  <a:pt x="4450393" y="1524174"/>
                  <a:pt x="4336489" y="1703823"/>
                  <a:pt x="4394897" y="1812720"/>
                </a:cubicBezTo>
                <a:cubicBezTo>
                  <a:pt x="4453305" y="1921617"/>
                  <a:pt x="4364203" y="2206661"/>
                  <a:pt x="4394897" y="2317904"/>
                </a:cubicBezTo>
                <a:cubicBezTo>
                  <a:pt x="4425591" y="2429147"/>
                  <a:pt x="4322536" y="2740429"/>
                  <a:pt x="4394897" y="2971672"/>
                </a:cubicBezTo>
                <a:cubicBezTo>
                  <a:pt x="4181949" y="3031414"/>
                  <a:pt x="4096499" y="2922813"/>
                  <a:pt x="3889484" y="2971672"/>
                </a:cubicBezTo>
                <a:cubicBezTo>
                  <a:pt x="3682469" y="3020531"/>
                  <a:pt x="3480853" y="2959647"/>
                  <a:pt x="3296173" y="2971672"/>
                </a:cubicBezTo>
                <a:cubicBezTo>
                  <a:pt x="3111493" y="2983697"/>
                  <a:pt x="2996543" y="2925261"/>
                  <a:pt x="2878658" y="2971672"/>
                </a:cubicBezTo>
                <a:cubicBezTo>
                  <a:pt x="2760774" y="3018083"/>
                  <a:pt x="2405960" y="2963139"/>
                  <a:pt x="2241397" y="2971672"/>
                </a:cubicBezTo>
                <a:cubicBezTo>
                  <a:pt x="2076834" y="2980205"/>
                  <a:pt x="1732304" y="2896336"/>
                  <a:pt x="1604137" y="2971672"/>
                </a:cubicBezTo>
                <a:cubicBezTo>
                  <a:pt x="1475970" y="3047008"/>
                  <a:pt x="1362080" y="2968073"/>
                  <a:pt x="1186622" y="2971672"/>
                </a:cubicBezTo>
                <a:cubicBezTo>
                  <a:pt x="1011164" y="2975271"/>
                  <a:pt x="907304" y="2919849"/>
                  <a:pt x="725158" y="2971672"/>
                </a:cubicBezTo>
                <a:cubicBezTo>
                  <a:pt x="543012" y="3023495"/>
                  <a:pt x="349335" y="2927697"/>
                  <a:pt x="0" y="2971672"/>
                </a:cubicBezTo>
                <a:cubicBezTo>
                  <a:pt x="-5211" y="2800817"/>
                  <a:pt x="67495" y="2534191"/>
                  <a:pt x="0" y="2377338"/>
                </a:cubicBezTo>
                <a:cubicBezTo>
                  <a:pt x="-67495" y="2220485"/>
                  <a:pt x="16965" y="2029850"/>
                  <a:pt x="0" y="1872153"/>
                </a:cubicBezTo>
                <a:cubicBezTo>
                  <a:pt x="-16965" y="1714456"/>
                  <a:pt x="20542" y="1536041"/>
                  <a:pt x="0" y="1307536"/>
                </a:cubicBezTo>
                <a:cubicBezTo>
                  <a:pt x="-20542" y="1079031"/>
                  <a:pt x="18277" y="965336"/>
                  <a:pt x="0" y="802351"/>
                </a:cubicBezTo>
                <a:cubicBezTo>
                  <a:pt x="-18277" y="639367"/>
                  <a:pt x="69261" y="367872"/>
                  <a:pt x="0" y="0"/>
                </a:cubicBezTo>
                <a:close/>
              </a:path>
              <a:path w="4394897" h="2971672" stroke="0" extrusionOk="0">
                <a:moveTo>
                  <a:pt x="0" y="0"/>
                </a:moveTo>
                <a:cubicBezTo>
                  <a:pt x="288237" y="-20129"/>
                  <a:pt x="312086" y="52367"/>
                  <a:pt x="593311" y="0"/>
                </a:cubicBezTo>
                <a:cubicBezTo>
                  <a:pt x="874536" y="-52367"/>
                  <a:pt x="827348" y="47096"/>
                  <a:pt x="1054775" y="0"/>
                </a:cubicBezTo>
                <a:cubicBezTo>
                  <a:pt x="1282202" y="-47096"/>
                  <a:pt x="1338854" y="59610"/>
                  <a:pt x="1604137" y="0"/>
                </a:cubicBezTo>
                <a:cubicBezTo>
                  <a:pt x="1869420" y="-59610"/>
                  <a:pt x="2032371" y="2770"/>
                  <a:pt x="2197449" y="0"/>
                </a:cubicBezTo>
                <a:cubicBezTo>
                  <a:pt x="2362527" y="-2770"/>
                  <a:pt x="2516072" y="1358"/>
                  <a:pt x="2614964" y="0"/>
                </a:cubicBezTo>
                <a:cubicBezTo>
                  <a:pt x="2713856" y="-1358"/>
                  <a:pt x="2986668" y="50116"/>
                  <a:pt x="3252224" y="0"/>
                </a:cubicBezTo>
                <a:cubicBezTo>
                  <a:pt x="3517780" y="-50116"/>
                  <a:pt x="3554052" y="37308"/>
                  <a:pt x="3757637" y="0"/>
                </a:cubicBezTo>
                <a:cubicBezTo>
                  <a:pt x="3961222" y="-37308"/>
                  <a:pt x="4193116" y="45929"/>
                  <a:pt x="4394897" y="0"/>
                </a:cubicBezTo>
                <a:cubicBezTo>
                  <a:pt x="4463917" y="128152"/>
                  <a:pt x="4391715" y="421476"/>
                  <a:pt x="4394897" y="594334"/>
                </a:cubicBezTo>
                <a:cubicBezTo>
                  <a:pt x="4398079" y="767192"/>
                  <a:pt x="4334261" y="940505"/>
                  <a:pt x="4394897" y="1218386"/>
                </a:cubicBezTo>
                <a:cubicBezTo>
                  <a:pt x="4455533" y="1496267"/>
                  <a:pt x="4368166" y="1564523"/>
                  <a:pt x="4394897" y="1783003"/>
                </a:cubicBezTo>
                <a:cubicBezTo>
                  <a:pt x="4421628" y="2001483"/>
                  <a:pt x="4333794" y="2224424"/>
                  <a:pt x="4394897" y="2347621"/>
                </a:cubicBezTo>
                <a:cubicBezTo>
                  <a:pt x="4456000" y="2470818"/>
                  <a:pt x="4324658" y="2774341"/>
                  <a:pt x="4394897" y="2971672"/>
                </a:cubicBezTo>
                <a:cubicBezTo>
                  <a:pt x="4269179" y="3023057"/>
                  <a:pt x="3964599" y="2953505"/>
                  <a:pt x="3801586" y="2971672"/>
                </a:cubicBezTo>
                <a:cubicBezTo>
                  <a:pt x="3638573" y="2989839"/>
                  <a:pt x="3430129" y="2926779"/>
                  <a:pt x="3296173" y="2971672"/>
                </a:cubicBezTo>
                <a:cubicBezTo>
                  <a:pt x="3162217" y="3016565"/>
                  <a:pt x="2962328" y="2911013"/>
                  <a:pt x="2702862" y="2971672"/>
                </a:cubicBezTo>
                <a:cubicBezTo>
                  <a:pt x="2443396" y="3032331"/>
                  <a:pt x="2340057" y="2962998"/>
                  <a:pt x="2197449" y="2971672"/>
                </a:cubicBezTo>
                <a:cubicBezTo>
                  <a:pt x="2054841" y="2980346"/>
                  <a:pt x="1874014" y="2943247"/>
                  <a:pt x="1604137" y="2971672"/>
                </a:cubicBezTo>
                <a:cubicBezTo>
                  <a:pt x="1334260" y="3000097"/>
                  <a:pt x="1098165" y="2950160"/>
                  <a:pt x="966877" y="2971672"/>
                </a:cubicBezTo>
                <a:cubicBezTo>
                  <a:pt x="835589" y="2993184"/>
                  <a:pt x="431177" y="2924965"/>
                  <a:pt x="0" y="2971672"/>
                </a:cubicBezTo>
                <a:cubicBezTo>
                  <a:pt x="-1815" y="2841972"/>
                  <a:pt x="45985" y="2609547"/>
                  <a:pt x="0" y="2436771"/>
                </a:cubicBezTo>
                <a:cubicBezTo>
                  <a:pt x="-45985" y="2263995"/>
                  <a:pt x="2070" y="2022780"/>
                  <a:pt x="0" y="1783003"/>
                </a:cubicBezTo>
                <a:cubicBezTo>
                  <a:pt x="-2070" y="1543226"/>
                  <a:pt x="20346" y="1367549"/>
                  <a:pt x="0" y="1218386"/>
                </a:cubicBezTo>
                <a:cubicBezTo>
                  <a:pt x="-20346" y="1069223"/>
                  <a:pt x="9814" y="737145"/>
                  <a:pt x="0" y="564618"/>
                </a:cubicBezTo>
                <a:cubicBezTo>
                  <a:pt x="-9814" y="392091"/>
                  <a:pt x="42218" y="212589"/>
                  <a:pt x="0" y="0"/>
                </a:cubicBezTo>
                <a:close/>
              </a:path>
            </a:pathLst>
          </a:custGeom>
          <a:solidFill>
            <a:srgbClr val="F3EDE0"/>
          </a:solidFill>
          <a:ln w="92075" cap="flat" cmpd="sng" algn="ctr">
            <a:solidFill>
              <a:srgbClr val="F3EDE0"/>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defTabSz="291465"/>
            <a:r>
              <a:rPr lang="en-US" sz="2400" b="1" dirty="0">
                <a:solidFill>
                  <a:srgbClr val="000000"/>
                </a:solidFill>
                <a:latin typeface="Tenorite" panose="00000500000000000000" pitchFamily="2" charset="0"/>
              </a:rPr>
              <a:t>Fire ash, soot, char, and dust likely contain many toxic contaminants. Lead is one of the </a:t>
            </a:r>
            <a:r>
              <a:rPr lang="en-US" sz="2400" b="1" i="1" dirty="0">
                <a:solidFill>
                  <a:srgbClr val="000000"/>
                </a:solidFill>
                <a:latin typeface="Tenorite" panose="00000500000000000000" pitchFamily="2" charset="0"/>
              </a:rPr>
              <a:t>most common contaminants</a:t>
            </a:r>
            <a:r>
              <a:rPr lang="en-US" sz="2400" b="1" dirty="0">
                <a:solidFill>
                  <a:srgbClr val="000000"/>
                </a:solidFill>
                <a:latin typeface="Tenorite" panose="00000500000000000000" pitchFamily="2" charset="0"/>
              </a:rPr>
              <a:t>. </a:t>
            </a:r>
            <a:r>
              <a:rPr lang="en-US" sz="2400" dirty="0">
                <a:solidFill>
                  <a:srgbClr val="000000"/>
                </a:solidFill>
                <a:latin typeface="Tenorite" panose="00000500000000000000" pitchFamily="2" charset="0"/>
              </a:rPr>
              <a:t>It is also often easy (and relatively inexpensive) to test for. </a:t>
            </a:r>
            <a:endParaRPr lang="en-US" sz="2400" strike="sngStrike" dirty="0">
              <a:solidFill>
                <a:srgbClr val="000000"/>
              </a:solidFill>
              <a:highlight>
                <a:srgbClr val="00FFFF"/>
              </a:highlight>
              <a:latin typeface="Tenorite" panose="00000500000000000000" pitchFamily="2" charset="0"/>
            </a:endParaRPr>
          </a:p>
        </p:txBody>
      </p:sp>
      <p:sp>
        <p:nvSpPr>
          <p:cNvPr id="26" name="Rectangle 25">
            <a:extLst>
              <a:ext uri="{FF2B5EF4-FFF2-40B4-BE49-F238E27FC236}">
                <a16:creationId xmlns:a16="http://schemas.microsoft.com/office/drawing/2014/main" id="{663868AA-1678-68B5-6F69-85D16FBF9B4D}"/>
              </a:ext>
            </a:extLst>
          </p:cNvPr>
          <p:cNvSpPr/>
          <p:nvPr/>
        </p:nvSpPr>
        <p:spPr>
          <a:xfrm rot="21332067">
            <a:off x="13090489" y="6121140"/>
            <a:ext cx="1858897" cy="295847"/>
          </a:xfrm>
          <a:custGeom>
            <a:avLst/>
            <a:gdLst>
              <a:gd name="csX0" fmla="*/ 0 w 1858897"/>
              <a:gd name="csY0" fmla="*/ 0 h 295847"/>
              <a:gd name="csX1" fmla="*/ 464724 w 1858897"/>
              <a:gd name="csY1" fmla="*/ 0 h 295847"/>
              <a:gd name="csX2" fmla="*/ 892271 w 1858897"/>
              <a:gd name="csY2" fmla="*/ 0 h 295847"/>
              <a:gd name="csX3" fmla="*/ 1394173 w 1858897"/>
              <a:gd name="csY3" fmla="*/ 0 h 295847"/>
              <a:gd name="csX4" fmla="*/ 1858897 w 1858897"/>
              <a:gd name="csY4" fmla="*/ 0 h 295847"/>
              <a:gd name="csX5" fmla="*/ 1858897 w 1858897"/>
              <a:gd name="csY5" fmla="*/ 295847 h 295847"/>
              <a:gd name="csX6" fmla="*/ 1449940 w 1858897"/>
              <a:gd name="csY6" fmla="*/ 295847 h 295847"/>
              <a:gd name="csX7" fmla="*/ 1003804 w 1858897"/>
              <a:gd name="csY7" fmla="*/ 295847 h 295847"/>
              <a:gd name="csX8" fmla="*/ 520491 w 1858897"/>
              <a:gd name="csY8" fmla="*/ 295847 h 295847"/>
              <a:gd name="csX9" fmla="*/ 0 w 1858897"/>
              <a:gd name="csY9" fmla="*/ 295847 h 295847"/>
              <a:gd name="csX10" fmla="*/ 0 w 1858897"/>
              <a:gd name="csY10" fmla="*/ 0 h 2958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58897" h="295847" fill="none" extrusionOk="0">
                <a:moveTo>
                  <a:pt x="0" y="0"/>
                </a:moveTo>
                <a:cubicBezTo>
                  <a:pt x="217644" y="-12691"/>
                  <a:pt x="357302" y="9037"/>
                  <a:pt x="464724" y="0"/>
                </a:cubicBezTo>
                <a:cubicBezTo>
                  <a:pt x="572146" y="-9037"/>
                  <a:pt x="785406" y="32411"/>
                  <a:pt x="892271" y="0"/>
                </a:cubicBezTo>
                <a:cubicBezTo>
                  <a:pt x="999136" y="-32411"/>
                  <a:pt x="1287049" y="33499"/>
                  <a:pt x="1394173" y="0"/>
                </a:cubicBezTo>
                <a:cubicBezTo>
                  <a:pt x="1501297" y="-33499"/>
                  <a:pt x="1627686" y="11730"/>
                  <a:pt x="1858897" y="0"/>
                </a:cubicBezTo>
                <a:cubicBezTo>
                  <a:pt x="1868235" y="100986"/>
                  <a:pt x="1841580" y="230081"/>
                  <a:pt x="1858897" y="295847"/>
                </a:cubicBezTo>
                <a:cubicBezTo>
                  <a:pt x="1669776" y="315293"/>
                  <a:pt x="1543832" y="283948"/>
                  <a:pt x="1449940" y="295847"/>
                </a:cubicBezTo>
                <a:cubicBezTo>
                  <a:pt x="1356048" y="307746"/>
                  <a:pt x="1186905" y="283188"/>
                  <a:pt x="1003804" y="295847"/>
                </a:cubicBezTo>
                <a:cubicBezTo>
                  <a:pt x="820703" y="308506"/>
                  <a:pt x="664895" y="269704"/>
                  <a:pt x="520491" y="295847"/>
                </a:cubicBezTo>
                <a:cubicBezTo>
                  <a:pt x="376087" y="321990"/>
                  <a:pt x="158225" y="270531"/>
                  <a:pt x="0" y="295847"/>
                </a:cubicBezTo>
                <a:cubicBezTo>
                  <a:pt x="-18297" y="194577"/>
                  <a:pt x="6720" y="125997"/>
                  <a:pt x="0" y="0"/>
                </a:cubicBezTo>
                <a:close/>
              </a:path>
              <a:path w="1858897" h="295847" stroke="0" extrusionOk="0">
                <a:moveTo>
                  <a:pt x="0" y="0"/>
                </a:moveTo>
                <a:cubicBezTo>
                  <a:pt x="182092" y="-57126"/>
                  <a:pt x="378989" y="7897"/>
                  <a:pt x="501902" y="0"/>
                </a:cubicBezTo>
                <a:cubicBezTo>
                  <a:pt x="624815" y="-7897"/>
                  <a:pt x="856705" y="39890"/>
                  <a:pt x="985215" y="0"/>
                </a:cubicBezTo>
                <a:cubicBezTo>
                  <a:pt x="1113725" y="-39890"/>
                  <a:pt x="1324725" y="34402"/>
                  <a:pt x="1449940" y="0"/>
                </a:cubicBezTo>
                <a:cubicBezTo>
                  <a:pt x="1575156" y="-34402"/>
                  <a:pt x="1711428" y="47236"/>
                  <a:pt x="1858897" y="0"/>
                </a:cubicBezTo>
                <a:cubicBezTo>
                  <a:pt x="1891264" y="71635"/>
                  <a:pt x="1826150" y="155540"/>
                  <a:pt x="1858897" y="295847"/>
                </a:cubicBezTo>
                <a:cubicBezTo>
                  <a:pt x="1761794" y="311792"/>
                  <a:pt x="1537812" y="288157"/>
                  <a:pt x="1375584" y="295847"/>
                </a:cubicBezTo>
                <a:cubicBezTo>
                  <a:pt x="1213356" y="303537"/>
                  <a:pt x="1048406" y="264887"/>
                  <a:pt x="910860" y="295847"/>
                </a:cubicBezTo>
                <a:cubicBezTo>
                  <a:pt x="773314" y="326807"/>
                  <a:pt x="614199" y="265663"/>
                  <a:pt x="464724" y="295847"/>
                </a:cubicBezTo>
                <a:cubicBezTo>
                  <a:pt x="315249" y="326031"/>
                  <a:pt x="187006" y="286365"/>
                  <a:pt x="0" y="295847"/>
                </a:cubicBezTo>
                <a:cubicBezTo>
                  <a:pt x="-10943" y="235470"/>
                  <a:pt x="10524" y="61174"/>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enorite" panose="00000500000000000000" pitchFamily="2" charset="0"/>
              </a:rPr>
              <a:t>Key point: </a:t>
            </a:r>
          </a:p>
        </p:txBody>
      </p:sp>
      <p:sp>
        <p:nvSpPr>
          <p:cNvPr id="27" name="TextBox 26">
            <a:extLst>
              <a:ext uri="{FF2B5EF4-FFF2-40B4-BE49-F238E27FC236}">
                <a16:creationId xmlns:a16="http://schemas.microsoft.com/office/drawing/2014/main" id="{B8004E11-F0B9-EB17-36FD-AC42480A34A2}"/>
              </a:ext>
            </a:extLst>
          </p:cNvPr>
          <p:cNvSpPr txBox="1"/>
          <p:nvPr/>
        </p:nvSpPr>
        <p:spPr>
          <a:xfrm>
            <a:off x="554219" y="3203134"/>
            <a:ext cx="12231482" cy="2308324"/>
          </a:xfrm>
          <a:prstGeom prst="rect">
            <a:avLst/>
          </a:prstGeom>
          <a:noFill/>
        </p:spPr>
        <p:txBody>
          <a:bodyPr wrap="square">
            <a:spAutoFit/>
          </a:bodyPr>
          <a:lstStyle/>
          <a:p>
            <a:pPr defTabSz="291465">
              <a:defRPr/>
            </a:pPr>
            <a:r>
              <a:rPr lang="en-US" sz="2400" dirty="0">
                <a:solidFill>
                  <a:srgbClr val="000000"/>
                </a:solidFill>
                <a:latin typeface="Tenorite" panose="00000500000000000000" pitchFamily="2" charset="0"/>
              </a:rPr>
              <a:t> </a:t>
            </a:r>
          </a:p>
          <a:p>
            <a:pPr defTabSz="291465"/>
            <a:r>
              <a:rPr lang="en-US" sz="2400" dirty="0">
                <a:solidFill>
                  <a:srgbClr val="000000"/>
                </a:solidFill>
                <a:latin typeface="Tenorite" panose="00000500000000000000" pitchFamily="2" charset="0"/>
              </a:rPr>
              <a:t>2. </a:t>
            </a:r>
            <a:r>
              <a:rPr lang="en-US" sz="2400" b="1" dirty="0">
                <a:solidFill>
                  <a:srgbClr val="000000"/>
                </a:solidFill>
                <a:latin typeface="Tenorite" panose="00000500000000000000" pitchFamily="2" charset="0"/>
              </a:rPr>
              <a:t>Lead is one of the most common contaminants found after urban fires</a:t>
            </a:r>
            <a:r>
              <a:rPr lang="en-US" sz="2400" dirty="0">
                <a:solidFill>
                  <a:srgbClr val="000000"/>
                </a:solidFill>
                <a:latin typeface="Tenorite" panose="00000500000000000000" pitchFamily="2" charset="0"/>
              </a:rPr>
              <a:t>. Materials that can contain lead and burn during fires include paint from older homes, building materials, appliances, car batteries, pipe solder, and wiring. These sources have previously contributed to lead levels in indoor dust and outdoor soil. However, when fires consume cars and buildings, they typically release even more lead into the environment.</a:t>
            </a:r>
          </a:p>
        </p:txBody>
      </p:sp>
      <p:pic>
        <p:nvPicPr>
          <p:cNvPr id="22" name="Graphic 21" descr="Fruit bowl outline">
            <a:extLst>
              <a:ext uri="{FF2B5EF4-FFF2-40B4-BE49-F238E27FC236}">
                <a16:creationId xmlns:a16="http://schemas.microsoft.com/office/drawing/2014/main" id="{F5474F60-B5CF-9999-95E6-A8FA03FD2BC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6936124" y="887923"/>
            <a:ext cx="577930" cy="577930"/>
          </a:xfrm>
          <a:prstGeom prst="rect">
            <a:avLst/>
          </a:prstGeom>
        </p:spPr>
      </p:pic>
      <p:pic>
        <p:nvPicPr>
          <p:cNvPr id="28" name="Picture 27">
            <a:extLst>
              <a:ext uri="{FF2B5EF4-FFF2-40B4-BE49-F238E27FC236}">
                <a16:creationId xmlns:a16="http://schemas.microsoft.com/office/drawing/2014/main" id="{1613CDA0-C794-659E-8D7D-0C35C8276EE7}"/>
              </a:ext>
              <a:ext uri="{C183D7F6-B498-43B3-948B-1728B52AA6E4}">
                <adec:decorative xmlns:adec="http://schemas.microsoft.com/office/drawing/2017/decorative" val="1"/>
              </a:ext>
            </a:extLst>
          </p:cNvPr>
          <p:cNvPicPr>
            <a:picLocks noChangeAspect="1"/>
          </p:cNvPicPr>
          <p:nvPr/>
        </p:nvPicPr>
        <p:blipFill>
          <a:blip r:embed="rId6">
            <a:duotone>
              <a:schemeClr val="accent1">
                <a:shade val="45000"/>
                <a:satMod val="135000"/>
              </a:schemeClr>
              <a:prstClr val="white"/>
            </a:duotone>
          </a:blip>
          <a:stretch>
            <a:fillRect/>
          </a:stretch>
        </p:blipFill>
        <p:spPr>
          <a:xfrm rot="10800000" flipV="1">
            <a:off x="14848022" y="5805433"/>
            <a:ext cx="862374" cy="862374"/>
          </a:xfrm>
          <a:prstGeom prst="rect">
            <a:avLst/>
          </a:prstGeom>
        </p:spPr>
      </p:pic>
      <p:sp>
        <p:nvSpPr>
          <p:cNvPr id="3" name="TextBox 2">
            <a:extLst>
              <a:ext uri="{FF2B5EF4-FFF2-40B4-BE49-F238E27FC236}">
                <a16:creationId xmlns:a16="http://schemas.microsoft.com/office/drawing/2014/main" id="{F6F58823-94BA-88DB-A05B-B2A305F07E86}"/>
              </a:ext>
            </a:extLst>
          </p:cNvPr>
          <p:cNvSpPr txBox="1"/>
          <p:nvPr/>
        </p:nvSpPr>
        <p:spPr>
          <a:xfrm>
            <a:off x="1016000" y="5708899"/>
            <a:ext cx="4249412" cy="3416320"/>
          </a:xfrm>
          <a:prstGeom prst="rect">
            <a:avLst/>
          </a:prstGeom>
          <a:noFill/>
        </p:spPr>
        <p:txBody>
          <a:bodyPr wrap="square" rtlCol="0">
            <a:spAutoFit/>
          </a:bodyPr>
          <a:lstStyle/>
          <a:p>
            <a:r>
              <a:rPr lang="en-US" sz="2400" dirty="0">
                <a:solidFill>
                  <a:srgbClr val="6D7B5B"/>
                </a:solidFill>
                <a:latin typeface="Tenorite" panose="00000500000000000000" pitchFamily="2" charset="0"/>
              </a:rPr>
              <a:t>Common sources of lead include lead paint, battery recycling and smelting, aircraft emissions, cigarette smoking, lead plumbing and soldering, spices and foods, and soil. Historical sources of lead also include leaded gasoline and pesticides.</a:t>
            </a:r>
          </a:p>
        </p:txBody>
      </p:sp>
      <p:grpSp>
        <p:nvGrpSpPr>
          <p:cNvPr id="8" name="Group 7">
            <a:extLst>
              <a:ext uri="{FF2B5EF4-FFF2-40B4-BE49-F238E27FC236}">
                <a16:creationId xmlns:a16="http://schemas.microsoft.com/office/drawing/2014/main" id="{0AE8D103-5909-F9AB-D8E9-6FEF8B14C61E}"/>
              </a:ext>
            </a:extLst>
          </p:cNvPr>
          <p:cNvGrpSpPr/>
          <p:nvPr/>
        </p:nvGrpSpPr>
        <p:grpSpPr>
          <a:xfrm>
            <a:off x="9748111" y="5920315"/>
            <a:ext cx="2106395" cy="2185773"/>
            <a:chOff x="2554937" y="6002440"/>
            <a:chExt cx="1259764" cy="1731567"/>
          </a:xfrm>
        </p:grpSpPr>
        <p:pic>
          <p:nvPicPr>
            <p:cNvPr id="16" name="Picture 15" descr="Image">
              <a:extLst>
                <a:ext uri="{FF2B5EF4-FFF2-40B4-BE49-F238E27FC236}">
                  <a16:creationId xmlns:a16="http://schemas.microsoft.com/office/drawing/2014/main" id="{393ABF18-0462-F474-E3D1-7CA3918FC726}"/>
                </a:ext>
              </a:extLst>
            </p:cNvPr>
            <p:cNvPicPr>
              <a:picLocks noChangeAspect="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a:ext>
              </a:extLst>
            </a:blip>
            <a:srcRect b="40704"/>
            <a:stretch>
              <a:fillRect/>
            </a:stretch>
          </p:blipFill>
          <p:spPr>
            <a:xfrm>
              <a:off x="2554937" y="6002440"/>
              <a:ext cx="1259764" cy="1731567"/>
            </a:xfrm>
            <a:prstGeom prst="rect">
              <a:avLst/>
            </a:prstGeom>
          </p:spPr>
        </p:pic>
        <p:sp>
          <p:nvSpPr>
            <p:cNvPr id="6" name="TextBox 5">
              <a:extLst>
                <a:ext uri="{FF2B5EF4-FFF2-40B4-BE49-F238E27FC236}">
                  <a16:creationId xmlns:a16="http://schemas.microsoft.com/office/drawing/2014/main" id="{62AE9AFA-E9A3-368B-C7FE-BF6CC2B99860}"/>
                </a:ext>
              </a:extLst>
            </p:cNvPr>
            <p:cNvSpPr txBox="1"/>
            <p:nvPr/>
          </p:nvSpPr>
          <p:spPr>
            <a:xfrm>
              <a:off x="2586747" y="6393559"/>
              <a:ext cx="321916" cy="461665"/>
            </a:xfrm>
            <a:prstGeom prst="rect">
              <a:avLst/>
            </a:prstGeom>
            <a:solidFill>
              <a:schemeClr val="bg1"/>
            </a:solidFill>
          </p:spPr>
          <p:txBody>
            <a:bodyPr wrap="square" rtlCol="0">
              <a:spAutoFit/>
            </a:bodyPr>
            <a:lstStyle/>
            <a:p>
              <a:endParaRPr lang="en-US" sz="2400" dirty="0"/>
            </a:p>
          </p:txBody>
        </p:sp>
        <p:sp>
          <p:nvSpPr>
            <p:cNvPr id="7" name="TextBox 6">
              <a:extLst>
                <a:ext uri="{FF2B5EF4-FFF2-40B4-BE49-F238E27FC236}">
                  <a16:creationId xmlns:a16="http://schemas.microsoft.com/office/drawing/2014/main" id="{E699648B-E3E2-4C9D-9F56-75FC9FC6A9EE}"/>
                </a:ext>
              </a:extLst>
            </p:cNvPr>
            <p:cNvSpPr txBox="1"/>
            <p:nvPr/>
          </p:nvSpPr>
          <p:spPr>
            <a:xfrm>
              <a:off x="2554937" y="7126380"/>
              <a:ext cx="401070" cy="217316"/>
            </a:xfrm>
            <a:prstGeom prst="rect">
              <a:avLst/>
            </a:prstGeom>
            <a:solidFill>
              <a:schemeClr val="bg1"/>
            </a:solidFill>
          </p:spPr>
          <p:txBody>
            <a:bodyPr wrap="square" rtlCol="0">
              <a:spAutoFit/>
            </a:bodyPr>
            <a:lstStyle/>
            <a:p>
              <a:endParaRPr lang="en-US" sz="2400" dirty="0"/>
            </a:p>
          </p:txBody>
        </p:sp>
      </p:grpSp>
    </p:spTree>
    <p:extLst>
      <p:ext uri="{BB962C8B-B14F-4D97-AF65-F5344CB8AC3E}">
        <p14:creationId xmlns:p14="http://schemas.microsoft.com/office/powerpoint/2010/main" val="37927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D5189-B1A8-6D9F-8A69-16BEE074D4CA}"/>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0694323-A501-26D0-627A-69A6423E397E}"/>
              </a:ext>
            </a:extLst>
          </p:cNvPr>
          <p:cNvSpPr>
            <a:spLocks noGrp="1"/>
          </p:cNvSpPr>
          <p:nvPr>
            <p:ph type="sldNum" sz="quarter" idx="12"/>
          </p:nvPr>
        </p:nvSpPr>
        <p:spPr>
          <a:xfrm>
            <a:off x="15748000" y="9693275"/>
            <a:ext cx="2133600" cy="365125"/>
          </a:xfrm>
        </p:spPr>
        <p:txBody>
          <a:bodyPr/>
          <a:lstStyle/>
          <a:p>
            <a:pPr defTabSz="291465">
              <a:defRPr/>
            </a:pPr>
            <a:fld id="{6D22F896-40B5-4ADD-8801-0D06FADFA095}" type="slidenum">
              <a:rPr lang="en-US" sz="1600">
                <a:solidFill>
                  <a:srgbClr val="000000"/>
                </a:solidFill>
                <a:latin typeface="Calibri" panose="020F0502020204030204"/>
              </a:rPr>
              <a:pPr defTabSz="291465">
                <a:defRPr/>
              </a:pPr>
              <a:t>4</a:t>
            </a:fld>
            <a:endParaRPr lang="en-US" sz="16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491A83A3-738B-7EDD-85A1-51E591D71483}"/>
              </a:ext>
            </a:extLst>
          </p:cNvPr>
          <p:cNvSpPr txBox="1">
            <a:spLocks noGrp="1"/>
          </p:cNvSpPr>
          <p:nvPr>
            <p:ph type="title" idx="4294967295"/>
          </p:nvPr>
        </p:nvSpPr>
        <p:spPr>
          <a:xfrm>
            <a:off x="482600" y="529218"/>
            <a:ext cx="16919448" cy="49225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400">
              <a:lnSpc>
                <a:spcPts val="38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How do you know if lead got into your body? </a:t>
            </a:r>
          </a:p>
        </p:txBody>
      </p:sp>
      <p:sp>
        <p:nvSpPr>
          <p:cNvPr id="2" name="TextBox 1">
            <a:extLst>
              <a:ext uri="{FF2B5EF4-FFF2-40B4-BE49-F238E27FC236}">
                <a16:creationId xmlns:a16="http://schemas.microsoft.com/office/drawing/2014/main" id="{E2F6FAF8-84FC-DD5E-E5F1-25A1047C5CA8}"/>
              </a:ext>
            </a:extLst>
          </p:cNvPr>
          <p:cNvSpPr txBox="1"/>
          <p:nvPr/>
        </p:nvSpPr>
        <p:spPr>
          <a:xfrm>
            <a:off x="727615" y="1268379"/>
            <a:ext cx="11325331" cy="5062924"/>
          </a:xfrm>
          <a:prstGeom prst="rect">
            <a:avLst/>
          </a:prstGeom>
          <a:noFill/>
        </p:spPr>
        <p:txBody>
          <a:bodyPr wrap="square">
            <a:spAutoFit/>
          </a:bodyPr>
          <a:lstStyle/>
          <a:p>
            <a:pPr marL="44450">
              <a:spcBef>
                <a:spcPts val="600"/>
              </a:spcBef>
              <a:defRPr/>
            </a:pPr>
            <a:r>
              <a:rPr lang="en-US" altLang="en-US" sz="2800" b="1" dirty="0">
                <a:solidFill>
                  <a:srgbClr val="000000"/>
                </a:solidFill>
                <a:latin typeface="Tenorite" panose="00000500000000000000" pitchFamily="2" charset="0"/>
              </a:rPr>
              <a:t>If you are concerned about fire contaminant exposure, a blood lead level (BLL) test is the most effective way to check if you have been exposed to lead. </a:t>
            </a:r>
          </a:p>
          <a:p>
            <a:pPr marL="231775" indent="-187325">
              <a:spcBef>
                <a:spcPts val="600"/>
              </a:spcBef>
              <a:buFont typeface="Arial" panose="020B0604020202020204" pitchFamily="34" charset="0"/>
              <a:buChar char="•"/>
              <a:defRPr/>
            </a:pPr>
            <a:r>
              <a:rPr lang="en-US" altLang="en-US" sz="2800" dirty="0">
                <a:solidFill>
                  <a:srgbClr val="000000"/>
                </a:solidFill>
                <a:latin typeface="Tenorite" panose="00000500000000000000" pitchFamily="2" charset="0"/>
              </a:rPr>
              <a:t>This test measures the amount of lead currently present in your blood, but it does not assess lead exposure over your lifetime. Lead levels in the blood typically decrease by half each month once exposure stops, so it is best to test soon after any potential exposure. </a:t>
            </a:r>
          </a:p>
          <a:p>
            <a:pPr marL="231775" indent="-187325">
              <a:spcBef>
                <a:spcPts val="600"/>
              </a:spcBef>
              <a:buFont typeface="Arial" panose="020B0604020202020204" pitchFamily="34" charset="0"/>
              <a:buChar char="•"/>
              <a:defRPr/>
            </a:pPr>
            <a:r>
              <a:rPr lang="en-US" altLang="en-US" sz="2800" dirty="0">
                <a:solidFill>
                  <a:srgbClr val="000000"/>
                </a:solidFill>
                <a:latin typeface="Tenorite" panose="00000500000000000000" pitchFamily="2" charset="0"/>
              </a:rPr>
              <a:t>Blood lead levels are measured in micrograms (µg) per deciliter (dL) of blood. </a:t>
            </a:r>
          </a:p>
          <a:p>
            <a:pPr marL="231775" indent="-187325">
              <a:spcBef>
                <a:spcPts val="600"/>
              </a:spcBef>
              <a:buFont typeface="Arial" panose="020B0604020202020204" pitchFamily="34" charset="0"/>
              <a:buChar char="•"/>
              <a:defRPr/>
            </a:pPr>
            <a:r>
              <a:rPr lang="en-US" altLang="en-US" sz="2800" dirty="0">
                <a:solidFill>
                  <a:srgbClr val="000000"/>
                </a:solidFill>
                <a:latin typeface="Tenorite" panose="00000500000000000000" pitchFamily="2" charset="0"/>
              </a:rPr>
              <a:t>You can get a blood lead test through your doctor or a lab without a prescription (for a fee). </a:t>
            </a:r>
          </a:p>
        </p:txBody>
      </p:sp>
      <p:sp>
        <p:nvSpPr>
          <p:cNvPr id="28" name="TextBox 27">
            <a:extLst>
              <a:ext uri="{FF2B5EF4-FFF2-40B4-BE49-F238E27FC236}">
                <a16:creationId xmlns:a16="http://schemas.microsoft.com/office/drawing/2014/main" id="{A19AC313-8FF3-0BC7-0C7E-125AC3BA1CBC}"/>
              </a:ext>
            </a:extLst>
          </p:cNvPr>
          <p:cNvSpPr txBox="1"/>
          <p:nvPr/>
        </p:nvSpPr>
        <p:spPr>
          <a:xfrm>
            <a:off x="28448" y="9627759"/>
            <a:ext cx="17373600" cy="954107"/>
          </a:xfrm>
          <a:prstGeom prst="rect">
            <a:avLst/>
          </a:prstGeom>
          <a:noFill/>
        </p:spPr>
        <p:txBody>
          <a:bodyPr wrap="square" rtlCol="0">
            <a:spAutoFit/>
          </a:bodyPr>
          <a:lstStyle/>
          <a:p>
            <a:r>
              <a:rPr lang="en-US" sz="800" dirty="0">
                <a:solidFill>
                  <a:schemeClr val="tx1">
                    <a:lumMod val="65000"/>
                    <a:lumOff val="35000"/>
                  </a:schemeClr>
                </a:solidFill>
                <a:latin typeface="Tenorite Display" panose="00000500000000000000" pitchFamily="2" charset="0"/>
              </a:rPr>
              <a:t>Binns, H.J., et al, 2007. Interpreting and managing blood lead levels of less than 10 </a:t>
            </a:r>
            <a:r>
              <a:rPr lang="en-US" sz="800" dirty="0" err="1">
                <a:solidFill>
                  <a:schemeClr val="tx1">
                    <a:lumMod val="65000"/>
                    <a:lumOff val="35000"/>
                  </a:schemeClr>
                </a:solidFill>
                <a:latin typeface="Tenorite Display" panose="00000500000000000000" pitchFamily="2" charset="0"/>
              </a:rPr>
              <a:t>μg</a:t>
            </a:r>
            <a:r>
              <a:rPr lang="en-US" sz="800" dirty="0">
                <a:solidFill>
                  <a:schemeClr val="tx1">
                    <a:lumMod val="65000"/>
                    <a:lumOff val="35000"/>
                  </a:schemeClr>
                </a:solidFill>
                <a:latin typeface="Tenorite Display" panose="00000500000000000000" pitchFamily="2" charset="0"/>
              </a:rPr>
              <a:t>/dL in children and reducing childhood exposure to lead: Recommendations of the CDC and Prevention Advisory Committee on Childhood Lead Poisoning Prevention. </a:t>
            </a:r>
            <a:r>
              <a:rPr lang="en-US" sz="800" i="1" dirty="0">
                <a:solidFill>
                  <a:schemeClr val="tx1">
                    <a:lumMod val="65000"/>
                    <a:lumOff val="35000"/>
                  </a:schemeClr>
                </a:solidFill>
                <a:latin typeface="Tenorite Display" panose="00000500000000000000" pitchFamily="2" charset="0"/>
              </a:rPr>
              <a:t>Pediatrics</a:t>
            </a:r>
            <a:r>
              <a:rPr lang="en-US" sz="800" dirty="0">
                <a:solidFill>
                  <a:schemeClr val="tx1">
                    <a:lumMod val="65000"/>
                    <a:lumOff val="35000"/>
                  </a:schemeClr>
                </a:solidFill>
                <a:latin typeface="Tenorite Display" panose="00000500000000000000" pitchFamily="2" charset="0"/>
              </a:rPr>
              <a:t>, </a:t>
            </a:r>
            <a:r>
              <a:rPr lang="en-US" sz="800" i="1" dirty="0">
                <a:solidFill>
                  <a:schemeClr val="tx1">
                    <a:lumMod val="65000"/>
                    <a:lumOff val="35000"/>
                  </a:schemeClr>
                </a:solidFill>
                <a:latin typeface="Tenorite Display" panose="00000500000000000000" pitchFamily="2" charset="0"/>
              </a:rPr>
              <a:t>120</a:t>
            </a:r>
            <a:r>
              <a:rPr lang="en-US" sz="800" dirty="0">
                <a:solidFill>
                  <a:schemeClr val="tx1">
                    <a:lumMod val="65000"/>
                    <a:lumOff val="35000"/>
                  </a:schemeClr>
                </a:solidFill>
                <a:latin typeface="Tenorite Display" panose="00000500000000000000" pitchFamily="2" charset="0"/>
              </a:rPr>
              <a:t>(5), pp.e1285-e1298. </a:t>
            </a:r>
          </a:p>
          <a:p>
            <a:r>
              <a:rPr lang="en-GB" sz="800" dirty="0">
                <a:solidFill>
                  <a:schemeClr val="tx1">
                    <a:lumMod val="65000"/>
                    <a:lumOff val="35000"/>
                  </a:schemeClr>
                </a:solidFill>
                <a:latin typeface="Tenorite" panose="00000500000000000000" pitchFamily="2" charset="0"/>
              </a:rPr>
              <a:t>Los Angeles County Department of Public Health Post-Fire Assessment, Blood Lead Level Testing: https://storymaps.arcgis.com/stories/28efe1b6956b4438a88b2849542bd816?cover=false</a:t>
            </a:r>
          </a:p>
          <a:p>
            <a:endParaRPr lang="en-US" sz="800" dirty="0">
              <a:solidFill>
                <a:schemeClr val="tx1">
                  <a:lumMod val="65000"/>
                  <a:lumOff val="35000"/>
                </a:schemeClr>
              </a:solidFill>
              <a:latin typeface="Tenorite Display" panose="00000500000000000000" pitchFamily="2" charset="0"/>
            </a:endParaRPr>
          </a:p>
          <a:p>
            <a:endParaRPr lang="en-US" sz="800" dirty="0">
              <a:solidFill>
                <a:schemeClr val="tx1">
                  <a:lumMod val="65000"/>
                  <a:lumOff val="35000"/>
                </a:schemeClr>
              </a:solidFill>
              <a:latin typeface="Tenorite Display" panose="00000500000000000000" pitchFamily="2" charset="0"/>
            </a:endParaRPr>
          </a:p>
          <a:p>
            <a:endParaRPr lang="en-US" sz="800" dirty="0">
              <a:solidFill>
                <a:schemeClr val="tx1">
                  <a:lumMod val="65000"/>
                  <a:lumOff val="35000"/>
                </a:schemeClr>
              </a:solidFill>
              <a:latin typeface="Tenorite Display" panose="00000500000000000000" pitchFamily="2" charset="0"/>
            </a:endParaRPr>
          </a:p>
          <a:p>
            <a:endParaRPr lang="en-US" sz="800" dirty="0">
              <a:solidFill>
                <a:schemeClr val="tx1">
                  <a:lumMod val="65000"/>
                  <a:lumOff val="35000"/>
                </a:schemeClr>
              </a:solidFill>
              <a:latin typeface="Tenorite Display" panose="00000500000000000000" pitchFamily="2" charset="0"/>
            </a:endParaRPr>
          </a:p>
          <a:p>
            <a:endParaRPr lang="en-US" sz="800" dirty="0">
              <a:solidFill>
                <a:schemeClr val="tx1">
                  <a:lumMod val="65000"/>
                  <a:lumOff val="35000"/>
                </a:schemeClr>
              </a:solidFill>
              <a:latin typeface="Tenorite Display" panose="00000500000000000000" pitchFamily="2" charset="0"/>
            </a:endParaRPr>
          </a:p>
        </p:txBody>
      </p:sp>
      <p:grpSp>
        <p:nvGrpSpPr>
          <p:cNvPr id="7" name="Group 6">
            <a:extLst>
              <a:ext uri="{FF2B5EF4-FFF2-40B4-BE49-F238E27FC236}">
                <a16:creationId xmlns:a16="http://schemas.microsoft.com/office/drawing/2014/main" id="{E8733C21-767A-B85E-4FF6-F289F2E99AD5}"/>
              </a:ext>
            </a:extLst>
          </p:cNvPr>
          <p:cNvGrpSpPr/>
          <p:nvPr/>
        </p:nvGrpSpPr>
        <p:grpSpPr>
          <a:xfrm>
            <a:off x="12429585" y="1292625"/>
            <a:ext cx="4724400" cy="8073426"/>
            <a:chOff x="9911226" y="1064619"/>
            <a:chExt cx="2453183" cy="4153647"/>
          </a:xfrm>
        </p:grpSpPr>
        <p:pic>
          <p:nvPicPr>
            <p:cNvPr id="8" name="Picture 7">
              <a:extLst>
                <a:ext uri="{FF2B5EF4-FFF2-40B4-BE49-F238E27FC236}">
                  <a16:creationId xmlns:a16="http://schemas.microsoft.com/office/drawing/2014/main" id="{B739149E-CFB5-75D0-1F5C-CDD527B8B254}"/>
                </a:ext>
              </a:extLst>
            </p:cNvPr>
            <p:cNvPicPr>
              <a:picLocks noChangeAspect="1"/>
            </p:cNvPicPr>
            <p:nvPr/>
          </p:nvPicPr>
          <p:blipFill>
            <a:blip r:embed="rId3" cstate="print">
              <a:extLst>
                <a:ext uri="{28A0092B-C50C-407E-A947-70E740481C1C}">
                  <a14:useLocalDpi xmlns:a14="http://schemas.microsoft.com/office/drawing/2010/main" val="0"/>
                </a:ext>
              </a:extLst>
            </a:blip>
            <a:srcRect l="14173" t="28840" r="5059" b="23922"/>
            <a:stretch>
              <a:fillRect/>
            </a:stretch>
          </p:blipFill>
          <p:spPr>
            <a:xfrm>
              <a:off x="10223797" y="3263248"/>
              <a:ext cx="1902450" cy="1483527"/>
            </a:xfrm>
            <a:prstGeom prst="rect">
              <a:avLst/>
            </a:prstGeom>
          </p:spPr>
        </p:pic>
        <p:pic>
          <p:nvPicPr>
            <p:cNvPr id="3" name="Picture 3">
              <a:extLst>
                <a:ext uri="{FF2B5EF4-FFF2-40B4-BE49-F238E27FC236}">
                  <a16:creationId xmlns:a16="http://schemas.microsoft.com/office/drawing/2014/main" id="{43B90477-5A3A-B0B0-62E8-FA1DF05021CF}"/>
                </a:ext>
                <a:ext uri="{C183D7F6-B498-43B3-948B-1728B52AA6E4}">
                  <adec:decorative xmlns:adec="http://schemas.microsoft.com/office/drawing/2017/decorative" val="1"/>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285" t="25421" r="27942" b="44613"/>
            <a:stretch>
              <a:fillRect/>
            </a:stretch>
          </p:blipFill>
          <p:spPr bwMode="auto">
            <a:xfrm>
              <a:off x="10223798" y="1634861"/>
              <a:ext cx="1902450" cy="1004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300B0245-6FAC-0D66-E95B-726E885B852E}"/>
                </a:ext>
              </a:extLst>
            </p:cNvPr>
            <p:cNvSpPr txBox="1"/>
            <p:nvPr/>
          </p:nvSpPr>
          <p:spPr>
            <a:xfrm>
              <a:off x="9911227" y="2590337"/>
              <a:ext cx="2453178" cy="679877"/>
            </a:xfrm>
            <a:prstGeom prst="rect">
              <a:avLst/>
            </a:prstGeom>
            <a:noFill/>
          </p:spPr>
          <p:txBody>
            <a:bodyPr wrap="square" rtlCol="0">
              <a:spAutoFit/>
            </a:bodyPr>
            <a:lstStyle/>
            <a:p>
              <a:pPr algn="ctr"/>
              <a:r>
                <a:rPr lang="en-US" sz="2400" dirty="0">
                  <a:latin typeface="Tenorite" panose="00000500000000000000" pitchFamily="2" charset="0"/>
                </a:rPr>
                <a:t>One microgram </a:t>
              </a:r>
              <a:r>
                <a:rPr lang="en-US" altLang="en-US" sz="2400" dirty="0">
                  <a:latin typeface="Tenorite" panose="00000500000000000000" pitchFamily="2" charset="0"/>
                </a:rPr>
                <a:t>(µg) equals</a:t>
              </a:r>
              <a:r>
                <a:rPr lang="en-US" sz="2400" dirty="0">
                  <a:latin typeface="Tenorite" panose="00000500000000000000" pitchFamily="2" charset="0"/>
                </a:rPr>
                <a:t> a single grain of sugar </a:t>
              </a:r>
              <a:r>
                <a:rPr lang="en-US" sz="2400" b="1" dirty="0">
                  <a:latin typeface="Tenorite" panose="00000500000000000000" pitchFamily="2" charset="0"/>
                </a:rPr>
                <a:t>cut into about 1,000 pieces</a:t>
              </a:r>
            </a:p>
          </p:txBody>
        </p:sp>
        <p:cxnSp>
          <p:nvCxnSpPr>
            <p:cNvPr id="13" name="Straight Arrow Connector 12" descr="Arrow pointing to grain of sugar or salt on tip of finger">
              <a:extLst>
                <a:ext uri="{FF2B5EF4-FFF2-40B4-BE49-F238E27FC236}">
                  <a16:creationId xmlns:a16="http://schemas.microsoft.com/office/drawing/2014/main" id="{32CC31CB-B83F-2626-ED36-C5C8604A7EF3}"/>
                </a:ext>
              </a:extLst>
            </p:cNvPr>
            <p:cNvCxnSpPr>
              <a:cxnSpLocks/>
            </p:cNvCxnSpPr>
            <p:nvPr/>
          </p:nvCxnSpPr>
          <p:spPr>
            <a:xfrm flipH="1" flipV="1">
              <a:off x="11213630" y="2308527"/>
              <a:ext cx="0" cy="37474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8A91BC5-1D53-CF0E-E5E7-D53F4B16650A}"/>
                </a:ext>
              </a:extLst>
            </p:cNvPr>
            <p:cNvSpPr txBox="1"/>
            <p:nvPr/>
          </p:nvSpPr>
          <p:spPr>
            <a:xfrm>
              <a:off x="9911226" y="4747582"/>
              <a:ext cx="2453178" cy="470684"/>
            </a:xfrm>
            <a:prstGeom prst="rect">
              <a:avLst/>
            </a:prstGeom>
            <a:noFill/>
          </p:spPr>
          <p:txBody>
            <a:bodyPr wrap="square" rtlCol="0">
              <a:spAutoFit/>
            </a:bodyPr>
            <a:lstStyle/>
            <a:p>
              <a:pPr algn="ctr"/>
              <a:r>
                <a:rPr lang="en-US" sz="2400" dirty="0">
                  <a:latin typeface="Tenorite" panose="00000500000000000000" pitchFamily="2" charset="0"/>
                </a:rPr>
                <a:t>One deciliter </a:t>
              </a:r>
              <a:r>
                <a:rPr lang="en-US" altLang="en-US" sz="2400" dirty="0">
                  <a:latin typeface="Tenorite" panose="00000500000000000000" pitchFamily="2" charset="0"/>
                </a:rPr>
                <a:t>(dL)</a:t>
              </a:r>
              <a:r>
                <a:rPr lang="en-US" sz="2400" dirty="0">
                  <a:latin typeface="Tenorite" panose="00000500000000000000" pitchFamily="2" charset="0"/>
                </a:rPr>
                <a:t> equals about a half cup</a:t>
              </a:r>
              <a:endParaRPr lang="en-US" sz="2400" i="1" dirty="0">
                <a:latin typeface="Tenorite" panose="00000500000000000000" pitchFamily="2" charset="0"/>
              </a:endParaRPr>
            </a:p>
          </p:txBody>
        </p:sp>
        <p:cxnSp>
          <p:nvCxnSpPr>
            <p:cNvPr id="16" name="Straight Arrow Connector 15" descr="Arrow pointing to a half cup of fake blood">
              <a:extLst>
                <a:ext uri="{FF2B5EF4-FFF2-40B4-BE49-F238E27FC236}">
                  <a16:creationId xmlns:a16="http://schemas.microsoft.com/office/drawing/2014/main" id="{A6BE1419-8510-65E4-3190-CE9ABB3F5F53}"/>
                </a:ext>
              </a:extLst>
            </p:cNvPr>
            <p:cNvCxnSpPr>
              <a:cxnSpLocks/>
            </p:cNvCxnSpPr>
            <p:nvPr/>
          </p:nvCxnSpPr>
          <p:spPr>
            <a:xfrm flipV="1">
              <a:off x="11069486" y="4224588"/>
              <a:ext cx="0" cy="522187"/>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32D91CAA-C3F3-D9F8-D552-D879203AA1C7}"/>
                </a:ext>
              </a:extLst>
            </p:cNvPr>
            <p:cNvSpPr txBox="1"/>
            <p:nvPr/>
          </p:nvSpPr>
          <p:spPr>
            <a:xfrm>
              <a:off x="9911236" y="1068689"/>
              <a:ext cx="2453173" cy="470684"/>
            </a:xfrm>
            <a:prstGeom prst="rect">
              <a:avLst/>
            </a:prstGeom>
            <a:solidFill>
              <a:schemeClr val="tx2">
                <a:lumMod val="20000"/>
                <a:lumOff val="80000"/>
              </a:schemeClr>
            </a:solidFill>
          </p:spPr>
          <p:txBody>
            <a:bodyPr wrap="square" rtlCol="0">
              <a:spAutoFit/>
            </a:bodyPr>
            <a:lstStyle/>
            <a:p>
              <a:pPr algn="ctr"/>
              <a:r>
                <a:rPr lang="en-US" sz="2400" b="1" dirty="0">
                  <a:latin typeface="Tenorite" panose="00000500000000000000" pitchFamily="2" charset="0"/>
                </a:rPr>
                <a:t>Visualizing </a:t>
              </a:r>
              <a:r>
                <a:rPr lang="en-US" altLang="en-US" sz="2400" b="1" dirty="0">
                  <a:latin typeface="Tenorite" panose="00000500000000000000" pitchFamily="2" charset="0"/>
                </a:rPr>
                <a:t>micrograms (µg) of lead per deciliter (dL) </a:t>
              </a:r>
              <a:endParaRPr lang="en-US" sz="2400" b="1" dirty="0">
                <a:latin typeface="Tenorite" panose="00000500000000000000" pitchFamily="2" charset="0"/>
              </a:endParaRPr>
            </a:p>
          </p:txBody>
        </p:sp>
        <p:pic>
          <p:nvPicPr>
            <p:cNvPr id="18" name="Graphic 17" descr="Scissors with solid fill">
              <a:extLst>
                <a:ext uri="{FF2B5EF4-FFF2-40B4-BE49-F238E27FC236}">
                  <a16:creationId xmlns:a16="http://schemas.microsoft.com/office/drawing/2014/main" id="{5A697B67-5BBC-8ECD-32DE-F9F85E9BA6F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992935">
              <a:off x="11189467" y="1514759"/>
              <a:ext cx="867380" cy="867380"/>
            </a:xfrm>
            <a:prstGeom prst="rect">
              <a:avLst/>
            </a:prstGeom>
          </p:spPr>
        </p:pic>
        <p:sp>
          <p:nvSpPr>
            <p:cNvPr id="19" name="TextBox 18">
              <a:extLst>
                <a:ext uri="{FF2B5EF4-FFF2-40B4-BE49-F238E27FC236}">
                  <a16:creationId xmlns:a16="http://schemas.microsoft.com/office/drawing/2014/main" id="{82990725-1D42-FE1B-4077-9E00F1ECC086}"/>
                </a:ext>
              </a:extLst>
            </p:cNvPr>
            <p:cNvSpPr txBox="1"/>
            <p:nvPr/>
          </p:nvSpPr>
          <p:spPr>
            <a:xfrm>
              <a:off x="11562694" y="2093644"/>
              <a:ext cx="505917" cy="261491"/>
            </a:xfrm>
            <a:prstGeom prst="rect">
              <a:avLst/>
            </a:prstGeom>
            <a:solidFill>
              <a:schemeClr val="bg1">
                <a:alpha val="57000"/>
              </a:schemeClr>
            </a:solidFill>
          </p:spPr>
          <p:txBody>
            <a:bodyPr wrap="none" rtlCol="0">
              <a:spAutoFit/>
            </a:bodyPr>
            <a:lstStyle/>
            <a:p>
              <a:r>
                <a:rPr lang="en-US" sz="2400" b="1">
                  <a:latin typeface="Tenorite" panose="00000500000000000000" pitchFamily="2" charset="0"/>
                </a:rPr>
                <a:t>x1000</a:t>
              </a:r>
            </a:p>
          </p:txBody>
        </p:sp>
        <p:sp>
          <p:nvSpPr>
            <p:cNvPr id="20" name="Rectangle 19">
              <a:extLst>
                <a:ext uri="{FF2B5EF4-FFF2-40B4-BE49-F238E27FC236}">
                  <a16:creationId xmlns:a16="http://schemas.microsoft.com/office/drawing/2014/main" id="{1C15F42C-8C4E-639A-68D9-19D123179C17}"/>
                </a:ext>
                <a:ext uri="{C183D7F6-B498-43B3-948B-1728B52AA6E4}">
                  <adec:decorative xmlns:adec="http://schemas.microsoft.com/office/drawing/2017/decorative" val="1"/>
                </a:ext>
              </a:extLst>
            </p:cNvPr>
            <p:cNvSpPr/>
            <p:nvPr/>
          </p:nvSpPr>
          <p:spPr>
            <a:xfrm>
              <a:off x="9911230" y="1064619"/>
              <a:ext cx="2453178" cy="41446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latin typeface="Tenorite" panose="00000500000000000000" pitchFamily="2" charset="0"/>
              </a:endParaRPr>
            </a:p>
          </p:txBody>
        </p:sp>
      </p:grpSp>
      <p:sp>
        <p:nvSpPr>
          <p:cNvPr id="5" name="Rectangle 4">
            <a:extLst>
              <a:ext uri="{FF2B5EF4-FFF2-40B4-BE49-F238E27FC236}">
                <a16:creationId xmlns:a16="http://schemas.microsoft.com/office/drawing/2014/main" id="{60FA75EA-E1B0-5271-5A33-841318762CC6}"/>
              </a:ext>
            </a:extLst>
          </p:cNvPr>
          <p:cNvSpPr/>
          <p:nvPr/>
        </p:nvSpPr>
        <p:spPr>
          <a:xfrm>
            <a:off x="482600" y="8074002"/>
            <a:ext cx="11734800" cy="1369594"/>
          </a:xfrm>
          <a:custGeom>
            <a:avLst/>
            <a:gdLst>
              <a:gd name="csX0" fmla="*/ 0 w 11734800"/>
              <a:gd name="csY0" fmla="*/ 0 h 1369594"/>
              <a:gd name="csX1" fmla="*/ 586740 w 11734800"/>
              <a:gd name="csY1" fmla="*/ 0 h 1369594"/>
              <a:gd name="csX2" fmla="*/ 938784 w 11734800"/>
              <a:gd name="csY2" fmla="*/ 0 h 1369594"/>
              <a:gd name="csX3" fmla="*/ 1408176 w 11734800"/>
              <a:gd name="csY3" fmla="*/ 0 h 1369594"/>
              <a:gd name="csX4" fmla="*/ 1877568 w 11734800"/>
              <a:gd name="csY4" fmla="*/ 0 h 1369594"/>
              <a:gd name="csX5" fmla="*/ 2464308 w 11734800"/>
              <a:gd name="csY5" fmla="*/ 0 h 1369594"/>
              <a:gd name="csX6" fmla="*/ 2933700 w 11734800"/>
              <a:gd name="csY6" fmla="*/ 0 h 1369594"/>
              <a:gd name="csX7" fmla="*/ 3168396 w 11734800"/>
              <a:gd name="csY7" fmla="*/ 0 h 1369594"/>
              <a:gd name="csX8" fmla="*/ 3755136 w 11734800"/>
              <a:gd name="csY8" fmla="*/ 0 h 1369594"/>
              <a:gd name="csX9" fmla="*/ 4341876 w 11734800"/>
              <a:gd name="csY9" fmla="*/ 0 h 1369594"/>
              <a:gd name="csX10" fmla="*/ 4576572 w 11734800"/>
              <a:gd name="csY10" fmla="*/ 0 h 1369594"/>
              <a:gd name="csX11" fmla="*/ 5163312 w 11734800"/>
              <a:gd name="csY11" fmla="*/ 0 h 1369594"/>
              <a:gd name="csX12" fmla="*/ 5984748 w 11734800"/>
              <a:gd name="csY12" fmla="*/ 0 h 1369594"/>
              <a:gd name="csX13" fmla="*/ 6219444 w 11734800"/>
              <a:gd name="csY13" fmla="*/ 0 h 1369594"/>
              <a:gd name="csX14" fmla="*/ 7040880 w 11734800"/>
              <a:gd name="csY14" fmla="*/ 0 h 1369594"/>
              <a:gd name="csX15" fmla="*/ 7392924 w 11734800"/>
              <a:gd name="csY15" fmla="*/ 0 h 1369594"/>
              <a:gd name="csX16" fmla="*/ 7862316 w 11734800"/>
              <a:gd name="csY16" fmla="*/ 0 h 1369594"/>
              <a:gd name="csX17" fmla="*/ 8214360 w 11734800"/>
              <a:gd name="csY17" fmla="*/ 0 h 1369594"/>
              <a:gd name="csX18" fmla="*/ 8449056 w 11734800"/>
              <a:gd name="csY18" fmla="*/ 0 h 1369594"/>
              <a:gd name="csX19" fmla="*/ 9270492 w 11734800"/>
              <a:gd name="csY19" fmla="*/ 0 h 1369594"/>
              <a:gd name="csX20" fmla="*/ 9505188 w 11734800"/>
              <a:gd name="csY20" fmla="*/ 0 h 1369594"/>
              <a:gd name="csX21" fmla="*/ 10326624 w 11734800"/>
              <a:gd name="csY21" fmla="*/ 0 h 1369594"/>
              <a:gd name="csX22" fmla="*/ 11030712 w 11734800"/>
              <a:gd name="csY22" fmla="*/ 0 h 1369594"/>
              <a:gd name="csX23" fmla="*/ 11734800 w 11734800"/>
              <a:gd name="csY23" fmla="*/ 0 h 1369594"/>
              <a:gd name="csX24" fmla="*/ 11734800 w 11734800"/>
              <a:gd name="csY24" fmla="*/ 470227 h 1369594"/>
              <a:gd name="csX25" fmla="*/ 11734800 w 11734800"/>
              <a:gd name="csY25" fmla="*/ 913063 h 1369594"/>
              <a:gd name="csX26" fmla="*/ 11734800 w 11734800"/>
              <a:gd name="csY26" fmla="*/ 1369594 h 1369594"/>
              <a:gd name="csX27" fmla="*/ 10913364 w 11734800"/>
              <a:gd name="csY27" fmla="*/ 1369594 h 1369594"/>
              <a:gd name="csX28" fmla="*/ 10209276 w 11734800"/>
              <a:gd name="csY28" fmla="*/ 1369594 h 1369594"/>
              <a:gd name="csX29" fmla="*/ 9739884 w 11734800"/>
              <a:gd name="csY29" fmla="*/ 1369594 h 1369594"/>
              <a:gd name="csX30" fmla="*/ 9387840 w 11734800"/>
              <a:gd name="csY30" fmla="*/ 1369594 h 1369594"/>
              <a:gd name="csX31" fmla="*/ 9035796 w 11734800"/>
              <a:gd name="csY31" fmla="*/ 1369594 h 1369594"/>
              <a:gd name="csX32" fmla="*/ 8331708 w 11734800"/>
              <a:gd name="csY32" fmla="*/ 1369594 h 1369594"/>
              <a:gd name="csX33" fmla="*/ 7862316 w 11734800"/>
              <a:gd name="csY33" fmla="*/ 1369594 h 1369594"/>
              <a:gd name="csX34" fmla="*/ 7510272 w 11734800"/>
              <a:gd name="csY34" fmla="*/ 1369594 h 1369594"/>
              <a:gd name="csX35" fmla="*/ 7275576 w 11734800"/>
              <a:gd name="csY35" fmla="*/ 1369594 h 1369594"/>
              <a:gd name="csX36" fmla="*/ 6806184 w 11734800"/>
              <a:gd name="csY36" fmla="*/ 1369594 h 1369594"/>
              <a:gd name="csX37" fmla="*/ 6571488 w 11734800"/>
              <a:gd name="csY37" fmla="*/ 1369594 h 1369594"/>
              <a:gd name="csX38" fmla="*/ 5867400 w 11734800"/>
              <a:gd name="csY38" fmla="*/ 1369594 h 1369594"/>
              <a:gd name="csX39" fmla="*/ 5398008 w 11734800"/>
              <a:gd name="csY39" fmla="*/ 1369594 h 1369594"/>
              <a:gd name="csX40" fmla="*/ 4811268 w 11734800"/>
              <a:gd name="csY40" fmla="*/ 1369594 h 1369594"/>
              <a:gd name="csX41" fmla="*/ 4107180 w 11734800"/>
              <a:gd name="csY41" fmla="*/ 1369594 h 1369594"/>
              <a:gd name="csX42" fmla="*/ 3872484 w 11734800"/>
              <a:gd name="csY42" fmla="*/ 1369594 h 1369594"/>
              <a:gd name="csX43" fmla="*/ 3637788 w 11734800"/>
              <a:gd name="csY43" fmla="*/ 1369594 h 1369594"/>
              <a:gd name="csX44" fmla="*/ 3168396 w 11734800"/>
              <a:gd name="csY44" fmla="*/ 1369594 h 1369594"/>
              <a:gd name="csX45" fmla="*/ 2581656 w 11734800"/>
              <a:gd name="csY45" fmla="*/ 1369594 h 1369594"/>
              <a:gd name="csX46" fmla="*/ 2112264 w 11734800"/>
              <a:gd name="csY46" fmla="*/ 1369594 h 1369594"/>
              <a:gd name="csX47" fmla="*/ 1525524 w 11734800"/>
              <a:gd name="csY47" fmla="*/ 1369594 h 1369594"/>
              <a:gd name="csX48" fmla="*/ 821436 w 11734800"/>
              <a:gd name="csY48" fmla="*/ 1369594 h 1369594"/>
              <a:gd name="csX49" fmla="*/ 0 w 11734800"/>
              <a:gd name="csY49" fmla="*/ 1369594 h 1369594"/>
              <a:gd name="csX50" fmla="*/ 0 w 11734800"/>
              <a:gd name="csY50" fmla="*/ 913063 h 1369594"/>
              <a:gd name="csX51" fmla="*/ 0 w 11734800"/>
              <a:gd name="csY51" fmla="*/ 429139 h 1369594"/>
              <a:gd name="csX52" fmla="*/ 0 w 11734800"/>
              <a:gd name="csY52" fmla="*/ 0 h 136959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Lst>
            <a:rect l="l" t="t" r="r" b="b"/>
            <a:pathLst>
              <a:path w="11734800" h="1369594" fill="none" extrusionOk="0">
                <a:moveTo>
                  <a:pt x="0" y="0"/>
                </a:moveTo>
                <a:cubicBezTo>
                  <a:pt x="224130" y="-16938"/>
                  <a:pt x="296103" y="36363"/>
                  <a:pt x="586740" y="0"/>
                </a:cubicBezTo>
                <a:cubicBezTo>
                  <a:pt x="877377" y="-36363"/>
                  <a:pt x="837941" y="32985"/>
                  <a:pt x="938784" y="0"/>
                </a:cubicBezTo>
                <a:cubicBezTo>
                  <a:pt x="1039627" y="-32985"/>
                  <a:pt x="1200596" y="4855"/>
                  <a:pt x="1408176" y="0"/>
                </a:cubicBezTo>
                <a:cubicBezTo>
                  <a:pt x="1615756" y="-4855"/>
                  <a:pt x="1735185" y="12391"/>
                  <a:pt x="1877568" y="0"/>
                </a:cubicBezTo>
                <a:cubicBezTo>
                  <a:pt x="2019951" y="-12391"/>
                  <a:pt x="2255942" y="22326"/>
                  <a:pt x="2464308" y="0"/>
                </a:cubicBezTo>
                <a:cubicBezTo>
                  <a:pt x="2672674" y="-22326"/>
                  <a:pt x="2834221" y="23612"/>
                  <a:pt x="2933700" y="0"/>
                </a:cubicBezTo>
                <a:cubicBezTo>
                  <a:pt x="3033179" y="-23612"/>
                  <a:pt x="3119141" y="6276"/>
                  <a:pt x="3168396" y="0"/>
                </a:cubicBezTo>
                <a:cubicBezTo>
                  <a:pt x="3217651" y="-6276"/>
                  <a:pt x="3473865" y="30606"/>
                  <a:pt x="3755136" y="0"/>
                </a:cubicBezTo>
                <a:cubicBezTo>
                  <a:pt x="4036407" y="-30606"/>
                  <a:pt x="4208061" y="53192"/>
                  <a:pt x="4341876" y="0"/>
                </a:cubicBezTo>
                <a:cubicBezTo>
                  <a:pt x="4475691" y="-53192"/>
                  <a:pt x="4472099" y="25821"/>
                  <a:pt x="4576572" y="0"/>
                </a:cubicBezTo>
                <a:cubicBezTo>
                  <a:pt x="4681045" y="-25821"/>
                  <a:pt x="4980739" y="26005"/>
                  <a:pt x="5163312" y="0"/>
                </a:cubicBezTo>
                <a:cubicBezTo>
                  <a:pt x="5345885" y="-26005"/>
                  <a:pt x="5795227" y="60063"/>
                  <a:pt x="5984748" y="0"/>
                </a:cubicBezTo>
                <a:cubicBezTo>
                  <a:pt x="6174269" y="-60063"/>
                  <a:pt x="6147984" y="10967"/>
                  <a:pt x="6219444" y="0"/>
                </a:cubicBezTo>
                <a:cubicBezTo>
                  <a:pt x="6290904" y="-10967"/>
                  <a:pt x="6701023" y="77274"/>
                  <a:pt x="7040880" y="0"/>
                </a:cubicBezTo>
                <a:cubicBezTo>
                  <a:pt x="7380737" y="-77274"/>
                  <a:pt x="7227461" y="2971"/>
                  <a:pt x="7392924" y="0"/>
                </a:cubicBezTo>
                <a:cubicBezTo>
                  <a:pt x="7558387" y="-2971"/>
                  <a:pt x="7645527" y="27175"/>
                  <a:pt x="7862316" y="0"/>
                </a:cubicBezTo>
                <a:cubicBezTo>
                  <a:pt x="8079105" y="-27175"/>
                  <a:pt x="8078542" y="32000"/>
                  <a:pt x="8214360" y="0"/>
                </a:cubicBezTo>
                <a:cubicBezTo>
                  <a:pt x="8350178" y="-32000"/>
                  <a:pt x="8379469" y="25195"/>
                  <a:pt x="8449056" y="0"/>
                </a:cubicBezTo>
                <a:cubicBezTo>
                  <a:pt x="8518643" y="-25195"/>
                  <a:pt x="8990216" y="19466"/>
                  <a:pt x="9270492" y="0"/>
                </a:cubicBezTo>
                <a:cubicBezTo>
                  <a:pt x="9550768" y="-19466"/>
                  <a:pt x="9452568" y="11320"/>
                  <a:pt x="9505188" y="0"/>
                </a:cubicBezTo>
                <a:cubicBezTo>
                  <a:pt x="9557808" y="-11320"/>
                  <a:pt x="9940158" y="73778"/>
                  <a:pt x="10326624" y="0"/>
                </a:cubicBezTo>
                <a:cubicBezTo>
                  <a:pt x="10713090" y="-73778"/>
                  <a:pt x="10850100" y="8125"/>
                  <a:pt x="11030712" y="0"/>
                </a:cubicBezTo>
                <a:cubicBezTo>
                  <a:pt x="11211324" y="-8125"/>
                  <a:pt x="11529650" y="63620"/>
                  <a:pt x="11734800" y="0"/>
                </a:cubicBezTo>
                <a:cubicBezTo>
                  <a:pt x="11762917" y="146200"/>
                  <a:pt x="11708363" y="307340"/>
                  <a:pt x="11734800" y="470227"/>
                </a:cubicBezTo>
                <a:cubicBezTo>
                  <a:pt x="11761237" y="633114"/>
                  <a:pt x="11721910" y="822215"/>
                  <a:pt x="11734800" y="913063"/>
                </a:cubicBezTo>
                <a:cubicBezTo>
                  <a:pt x="11747690" y="1003911"/>
                  <a:pt x="11680859" y="1156796"/>
                  <a:pt x="11734800" y="1369594"/>
                </a:cubicBezTo>
                <a:cubicBezTo>
                  <a:pt x="11426777" y="1409668"/>
                  <a:pt x="11158976" y="1338607"/>
                  <a:pt x="10913364" y="1369594"/>
                </a:cubicBezTo>
                <a:cubicBezTo>
                  <a:pt x="10667752" y="1400581"/>
                  <a:pt x="10399065" y="1351135"/>
                  <a:pt x="10209276" y="1369594"/>
                </a:cubicBezTo>
                <a:cubicBezTo>
                  <a:pt x="10019487" y="1388053"/>
                  <a:pt x="9955702" y="1366655"/>
                  <a:pt x="9739884" y="1369594"/>
                </a:cubicBezTo>
                <a:cubicBezTo>
                  <a:pt x="9524066" y="1372533"/>
                  <a:pt x="9491741" y="1332396"/>
                  <a:pt x="9387840" y="1369594"/>
                </a:cubicBezTo>
                <a:cubicBezTo>
                  <a:pt x="9283939" y="1406792"/>
                  <a:pt x="9198391" y="1365224"/>
                  <a:pt x="9035796" y="1369594"/>
                </a:cubicBezTo>
                <a:cubicBezTo>
                  <a:pt x="8873201" y="1373964"/>
                  <a:pt x="8480628" y="1310997"/>
                  <a:pt x="8331708" y="1369594"/>
                </a:cubicBezTo>
                <a:cubicBezTo>
                  <a:pt x="8182788" y="1428191"/>
                  <a:pt x="8057618" y="1319806"/>
                  <a:pt x="7862316" y="1369594"/>
                </a:cubicBezTo>
                <a:cubicBezTo>
                  <a:pt x="7667014" y="1419382"/>
                  <a:pt x="7672913" y="1342171"/>
                  <a:pt x="7510272" y="1369594"/>
                </a:cubicBezTo>
                <a:cubicBezTo>
                  <a:pt x="7347631" y="1397017"/>
                  <a:pt x="7324235" y="1363314"/>
                  <a:pt x="7275576" y="1369594"/>
                </a:cubicBezTo>
                <a:cubicBezTo>
                  <a:pt x="7226917" y="1375874"/>
                  <a:pt x="6912093" y="1330820"/>
                  <a:pt x="6806184" y="1369594"/>
                </a:cubicBezTo>
                <a:cubicBezTo>
                  <a:pt x="6700275" y="1408368"/>
                  <a:pt x="6673314" y="1353012"/>
                  <a:pt x="6571488" y="1369594"/>
                </a:cubicBezTo>
                <a:cubicBezTo>
                  <a:pt x="6469662" y="1386176"/>
                  <a:pt x="6167278" y="1344260"/>
                  <a:pt x="5867400" y="1369594"/>
                </a:cubicBezTo>
                <a:cubicBezTo>
                  <a:pt x="5567522" y="1394928"/>
                  <a:pt x="5526518" y="1329258"/>
                  <a:pt x="5398008" y="1369594"/>
                </a:cubicBezTo>
                <a:cubicBezTo>
                  <a:pt x="5269498" y="1409930"/>
                  <a:pt x="4987033" y="1352232"/>
                  <a:pt x="4811268" y="1369594"/>
                </a:cubicBezTo>
                <a:cubicBezTo>
                  <a:pt x="4635503" y="1386956"/>
                  <a:pt x="4444740" y="1293644"/>
                  <a:pt x="4107180" y="1369594"/>
                </a:cubicBezTo>
                <a:cubicBezTo>
                  <a:pt x="3769620" y="1445544"/>
                  <a:pt x="3954390" y="1364759"/>
                  <a:pt x="3872484" y="1369594"/>
                </a:cubicBezTo>
                <a:cubicBezTo>
                  <a:pt x="3790578" y="1374429"/>
                  <a:pt x="3695047" y="1365988"/>
                  <a:pt x="3637788" y="1369594"/>
                </a:cubicBezTo>
                <a:cubicBezTo>
                  <a:pt x="3580529" y="1373200"/>
                  <a:pt x="3336321" y="1324858"/>
                  <a:pt x="3168396" y="1369594"/>
                </a:cubicBezTo>
                <a:cubicBezTo>
                  <a:pt x="3000471" y="1414330"/>
                  <a:pt x="2810223" y="1335233"/>
                  <a:pt x="2581656" y="1369594"/>
                </a:cubicBezTo>
                <a:cubicBezTo>
                  <a:pt x="2353089" y="1403955"/>
                  <a:pt x="2324265" y="1355173"/>
                  <a:pt x="2112264" y="1369594"/>
                </a:cubicBezTo>
                <a:cubicBezTo>
                  <a:pt x="1900263" y="1384015"/>
                  <a:pt x="1759394" y="1301355"/>
                  <a:pt x="1525524" y="1369594"/>
                </a:cubicBezTo>
                <a:cubicBezTo>
                  <a:pt x="1291654" y="1437833"/>
                  <a:pt x="1081816" y="1296632"/>
                  <a:pt x="821436" y="1369594"/>
                </a:cubicBezTo>
                <a:cubicBezTo>
                  <a:pt x="561056" y="1442556"/>
                  <a:pt x="209100" y="1282042"/>
                  <a:pt x="0" y="1369594"/>
                </a:cubicBezTo>
                <a:cubicBezTo>
                  <a:pt x="-25787" y="1237400"/>
                  <a:pt x="38869" y="1092709"/>
                  <a:pt x="0" y="913063"/>
                </a:cubicBezTo>
                <a:cubicBezTo>
                  <a:pt x="-38869" y="733417"/>
                  <a:pt x="3794" y="650893"/>
                  <a:pt x="0" y="429139"/>
                </a:cubicBezTo>
                <a:cubicBezTo>
                  <a:pt x="-3794" y="207385"/>
                  <a:pt x="38062" y="162100"/>
                  <a:pt x="0" y="0"/>
                </a:cubicBezTo>
                <a:close/>
              </a:path>
              <a:path w="11734800" h="1369594" stroke="0" extrusionOk="0">
                <a:moveTo>
                  <a:pt x="0" y="0"/>
                </a:moveTo>
                <a:cubicBezTo>
                  <a:pt x="327516" y="-64488"/>
                  <a:pt x="360242" y="26471"/>
                  <a:pt x="704088" y="0"/>
                </a:cubicBezTo>
                <a:cubicBezTo>
                  <a:pt x="1047934" y="-26471"/>
                  <a:pt x="938418" y="17095"/>
                  <a:pt x="1056132" y="0"/>
                </a:cubicBezTo>
                <a:cubicBezTo>
                  <a:pt x="1173846" y="-17095"/>
                  <a:pt x="1488452" y="18772"/>
                  <a:pt x="1642872" y="0"/>
                </a:cubicBezTo>
                <a:cubicBezTo>
                  <a:pt x="1797292" y="-18772"/>
                  <a:pt x="2026518" y="44580"/>
                  <a:pt x="2346960" y="0"/>
                </a:cubicBezTo>
                <a:cubicBezTo>
                  <a:pt x="2667402" y="-44580"/>
                  <a:pt x="2477718" y="14834"/>
                  <a:pt x="2581656" y="0"/>
                </a:cubicBezTo>
                <a:cubicBezTo>
                  <a:pt x="2685594" y="-14834"/>
                  <a:pt x="3059060" y="61299"/>
                  <a:pt x="3403092" y="0"/>
                </a:cubicBezTo>
                <a:cubicBezTo>
                  <a:pt x="3747124" y="-61299"/>
                  <a:pt x="3693594" y="23898"/>
                  <a:pt x="3872484" y="0"/>
                </a:cubicBezTo>
                <a:cubicBezTo>
                  <a:pt x="4051374" y="-23898"/>
                  <a:pt x="4201388" y="53072"/>
                  <a:pt x="4341876" y="0"/>
                </a:cubicBezTo>
                <a:cubicBezTo>
                  <a:pt x="4482364" y="-53072"/>
                  <a:pt x="4732129" y="26227"/>
                  <a:pt x="4928616" y="0"/>
                </a:cubicBezTo>
                <a:cubicBezTo>
                  <a:pt x="5125103" y="-26227"/>
                  <a:pt x="5396728" y="39014"/>
                  <a:pt x="5515356" y="0"/>
                </a:cubicBezTo>
                <a:cubicBezTo>
                  <a:pt x="5633984" y="-39014"/>
                  <a:pt x="5952606" y="60244"/>
                  <a:pt x="6102096" y="0"/>
                </a:cubicBezTo>
                <a:cubicBezTo>
                  <a:pt x="6251586" y="-60244"/>
                  <a:pt x="6557809" y="24927"/>
                  <a:pt x="6688836" y="0"/>
                </a:cubicBezTo>
                <a:cubicBezTo>
                  <a:pt x="6819863" y="-24927"/>
                  <a:pt x="6843880" y="7288"/>
                  <a:pt x="6923532" y="0"/>
                </a:cubicBezTo>
                <a:cubicBezTo>
                  <a:pt x="7003184" y="-7288"/>
                  <a:pt x="7244529" y="38625"/>
                  <a:pt x="7392924" y="0"/>
                </a:cubicBezTo>
                <a:cubicBezTo>
                  <a:pt x="7541319" y="-38625"/>
                  <a:pt x="7873507" y="11512"/>
                  <a:pt x="8214360" y="0"/>
                </a:cubicBezTo>
                <a:cubicBezTo>
                  <a:pt x="8555213" y="-11512"/>
                  <a:pt x="8340129" y="25219"/>
                  <a:pt x="8449056" y="0"/>
                </a:cubicBezTo>
                <a:cubicBezTo>
                  <a:pt x="8557983" y="-25219"/>
                  <a:pt x="8791405" y="46014"/>
                  <a:pt x="9035796" y="0"/>
                </a:cubicBezTo>
                <a:cubicBezTo>
                  <a:pt x="9280187" y="-46014"/>
                  <a:pt x="9205576" y="4089"/>
                  <a:pt x="9270492" y="0"/>
                </a:cubicBezTo>
                <a:cubicBezTo>
                  <a:pt x="9335408" y="-4089"/>
                  <a:pt x="9414150" y="5474"/>
                  <a:pt x="9505188" y="0"/>
                </a:cubicBezTo>
                <a:cubicBezTo>
                  <a:pt x="9596226" y="-5474"/>
                  <a:pt x="9806252" y="51284"/>
                  <a:pt x="10091928" y="0"/>
                </a:cubicBezTo>
                <a:cubicBezTo>
                  <a:pt x="10377604" y="-51284"/>
                  <a:pt x="10338551" y="31776"/>
                  <a:pt x="10561320" y="0"/>
                </a:cubicBezTo>
                <a:cubicBezTo>
                  <a:pt x="10784089" y="-31776"/>
                  <a:pt x="11378191" y="64233"/>
                  <a:pt x="11734800" y="0"/>
                </a:cubicBezTo>
                <a:cubicBezTo>
                  <a:pt x="11777952" y="154515"/>
                  <a:pt x="11723535" y="339522"/>
                  <a:pt x="11734800" y="442835"/>
                </a:cubicBezTo>
                <a:cubicBezTo>
                  <a:pt x="11746065" y="546149"/>
                  <a:pt x="11689082" y="776879"/>
                  <a:pt x="11734800" y="871975"/>
                </a:cubicBezTo>
                <a:cubicBezTo>
                  <a:pt x="11780518" y="967071"/>
                  <a:pt x="11724084" y="1123368"/>
                  <a:pt x="11734800" y="1369594"/>
                </a:cubicBezTo>
                <a:cubicBezTo>
                  <a:pt x="11449769" y="1402058"/>
                  <a:pt x="11334582" y="1302969"/>
                  <a:pt x="11148060" y="1369594"/>
                </a:cubicBezTo>
                <a:cubicBezTo>
                  <a:pt x="10961538" y="1436219"/>
                  <a:pt x="11022587" y="1343275"/>
                  <a:pt x="10913364" y="1369594"/>
                </a:cubicBezTo>
                <a:cubicBezTo>
                  <a:pt x="10804141" y="1395913"/>
                  <a:pt x="10643903" y="1364340"/>
                  <a:pt x="10561320" y="1369594"/>
                </a:cubicBezTo>
                <a:cubicBezTo>
                  <a:pt x="10478737" y="1374848"/>
                  <a:pt x="10295717" y="1351008"/>
                  <a:pt x="10209276" y="1369594"/>
                </a:cubicBezTo>
                <a:cubicBezTo>
                  <a:pt x="10122835" y="1388180"/>
                  <a:pt x="9968227" y="1345047"/>
                  <a:pt x="9857232" y="1369594"/>
                </a:cubicBezTo>
                <a:cubicBezTo>
                  <a:pt x="9746237" y="1394141"/>
                  <a:pt x="9495722" y="1328190"/>
                  <a:pt x="9270492" y="1369594"/>
                </a:cubicBezTo>
                <a:cubicBezTo>
                  <a:pt x="9045262" y="1410998"/>
                  <a:pt x="8790430" y="1319289"/>
                  <a:pt x="8566404" y="1369594"/>
                </a:cubicBezTo>
                <a:cubicBezTo>
                  <a:pt x="8342378" y="1419899"/>
                  <a:pt x="8219810" y="1340465"/>
                  <a:pt x="7979664" y="1369594"/>
                </a:cubicBezTo>
                <a:cubicBezTo>
                  <a:pt x="7739518" y="1398723"/>
                  <a:pt x="7373672" y="1335485"/>
                  <a:pt x="7158228" y="1369594"/>
                </a:cubicBezTo>
                <a:cubicBezTo>
                  <a:pt x="6942784" y="1403703"/>
                  <a:pt x="6744564" y="1369325"/>
                  <a:pt x="6336792" y="1369594"/>
                </a:cubicBezTo>
                <a:cubicBezTo>
                  <a:pt x="5929020" y="1369863"/>
                  <a:pt x="5995978" y="1328752"/>
                  <a:pt x="5867400" y="1369594"/>
                </a:cubicBezTo>
                <a:cubicBezTo>
                  <a:pt x="5738822" y="1410436"/>
                  <a:pt x="5435238" y="1331602"/>
                  <a:pt x="5045964" y="1369594"/>
                </a:cubicBezTo>
                <a:cubicBezTo>
                  <a:pt x="4656690" y="1407586"/>
                  <a:pt x="4764574" y="1351604"/>
                  <a:pt x="4693920" y="1369594"/>
                </a:cubicBezTo>
                <a:cubicBezTo>
                  <a:pt x="4623266" y="1387584"/>
                  <a:pt x="4554533" y="1366139"/>
                  <a:pt x="4459224" y="1369594"/>
                </a:cubicBezTo>
                <a:cubicBezTo>
                  <a:pt x="4363915" y="1373049"/>
                  <a:pt x="4070777" y="1308336"/>
                  <a:pt x="3872484" y="1369594"/>
                </a:cubicBezTo>
                <a:cubicBezTo>
                  <a:pt x="3674191" y="1430852"/>
                  <a:pt x="3636577" y="1364819"/>
                  <a:pt x="3403092" y="1369594"/>
                </a:cubicBezTo>
                <a:cubicBezTo>
                  <a:pt x="3169607" y="1374369"/>
                  <a:pt x="3166648" y="1327087"/>
                  <a:pt x="2933700" y="1369594"/>
                </a:cubicBezTo>
                <a:cubicBezTo>
                  <a:pt x="2700752" y="1412101"/>
                  <a:pt x="2750595" y="1344393"/>
                  <a:pt x="2699004" y="1369594"/>
                </a:cubicBezTo>
                <a:cubicBezTo>
                  <a:pt x="2647413" y="1394795"/>
                  <a:pt x="2470810" y="1366662"/>
                  <a:pt x="2346960" y="1369594"/>
                </a:cubicBezTo>
                <a:cubicBezTo>
                  <a:pt x="2223110" y="1372526"/>
                  <a:pt x="2148218" y="1345285"/>
                  <a:pt x="1994916" y="1369594"/>
                </a:cubicBezTo>
                <a:cubicBezTo>
                  <a:pt x="1841614" y="1393903"/>
                  <a:pt x="1812770" y="1346648"/>
                  <a:pt x="1760220" y="1369594"/>
                </a:cubicBezTo>
                <a:cubicBezTo>
                  <a:pt x="1707670" y="1392540"/>
                  <a:pt x="1573130" y="1361998"/>
                  <a:pt x="1525524" y="1369594"/>
                </a:cubicBezTo>
                <a:cubicBezTo>
                  <a:pt x="1477918" y="1377190"/>
                  <a:pt x="1357538" y="1356746"/>
                  <a:pt x="1290828" y="1369594"/>
                </a:cubicBezTo>
                <a:cubicBezTo>
                  <a:pt x="1224118" y="1382442"/>
                  <a:pt x="798025" y="1329131"/>
                  <a:pt x="586740" y="1369594"/>
                </a:cubicBezTo>
                <a:cubicBezTo>
                  <a:pt x="375455" y="1410057"/>
                  <a:pt x="121238" y="1314535"/>
                  <a:pt x="0" y="1369594"/>
                </a:cubicBezTo>
                <a:cubicBezTo>
                  <a:pt x="-40366" y="1164630"/>
                  <a:pt x="16318" y="1061820"/>
                  <a:pt x="0" y="954150"/>
                </a:cubicBezTo>
                <a:cubicBezTo>
                  <a:pt x="-16318" y="846480"/>
                  <a:pt x="44508" y="645039"/>
                  <a:pt x="0" y="525011"/>
                </a:cubicBezTo>
                <a:cubicBezTo>
                  <a:pt x="-44508" y="404983"/>
                  <a:pt x="58785" y="240580"/>
                  <a:pt x="0" y="0"/>
                </a:cubicBezTo>
                <a:close/>
              </a:path>
            </a:pathLst>
          </a:custGeom>
          <a:solidFill>
            <a:srgbClr val="F3EDE0"/>
          </a:solidFill>
          <a:ln w="92075" cap="flat" cmpd="sng" algn="ctr">
            <a:solidFill>
              <a:srgbClr val="F3EDE0"/>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lvl="0">
              <a:defRPr/>
            </a:pPr>
            <a:r>
              <a:rPr lang="en-US" sz="2800" b="1" kern="0" dirty="0">
                <a:solidFill>
                  <a:srgbClr val="000000"/>
                </a:solidFill>
                <a:latin typeface="Tenorite" panose="00000500000000000000" pitchFamily="2" charset="0"/>
              </a:rPr>
              <a:t>Testing blood lead levels is the best way to determine any recent lead exposure. </a:t>
            </a:r>
            <a:r>
              <a:rPr lang="en-US" sz="2800" kern="0" dirty="0">
                <a:solidFill>
                  <a:srgbClr val="000000"/>
                </a:solidFill>
                <a:latin typeface="Tenorite" panose="00000500000000000000" pitchFamily="2" charset="0"/>
              </a:rPr>
              <a:t>A level higher than 3.5 µg/dL is considered a concern for children and pregnant people, or those who may become pregnant.</a:t>
            </a:r>
          </a:p>
        </p:txBody>
      </p:sp>
      <p:sp>
        <p:nvSpPr>
          <p:cNvPr id="6" name="Rectangle 5">
            <a:extLst>
              <a:ext uri="{FF2B5EF4-FFF2-40B4-BE49-F238E27FC236}">
                <a16:creationId xmlns:a16="http://schemas.microsoft.com/office/drawing/2014/main" id="{56926FC7-DB49-7C1C-C4B2-11E3CB2C3C97}"/>
              </a:ext>
            </a:extLst>
          </p:cNvPr>
          <p:cNvSpPr/>
          <p:nvPr/>
        </p:nvSpPr>
        <p:spPr>
          <a:xfrm rot="21332067">
            <a:off x="376405" y="7673334"/>
            <a:ext cx="1810603" cy="433011"/>
          </a:xfrm>
          <a:custGeom>
            <a:avLst/>
            <a:gdLst>
              <a:gd name="csX0" fmla="*/ 0 w 1810603"/>
              <a:gd name="csY0" fmla="*/ 0 h 433011"/>
              <a:gd name="csX1" fmla="*/ 452651 w 1810603"/>
              <a:gd name="csY1" fmla="*/ 0 h 433011"/>
              <a:gd name="csX2" fmla="*/ 869089 w 1810603"/>
              <a:gd name="csY2" fmla="*/ 0 h 433011"/>
              <a:gd name="csX3" fmla="*/ 1357952 w 1810603"/>
              <a:gd name="csY3" fmla="*/ 0 h 433011"/>
              <a:gd name="csX4" fmla="*/ 1810603 w 1810603"/>
              <a:gd name="csY4" fmla="*/ 0 h 433011"/>
              <a:gd name="csX5" fmla="*/ 1810603 w 1810603"/>
              <a:gd name="csY5" fmla="*/ 433011 h 433011"/>
              <a:gd name="csX6" fmla="*/ 1412270 w 1810603"/>
              <a:gd name="csY6" fmla="*/ 433011 h 433011"/>
              <a:gd name="csX7" fmla="*/ 977726 w 1810603"/>
              <a:gd name="csY7" fmla="*/ 433011 h 433011"/>
              <a:gd name="csX8" fmla="*/ 506969 w 1810603"/>
              <a:gd name="csY8" fmla="*/ 433011 h 433011"/>
              <a:gd name="csX9" fmla="*/ 0 w 1810603"/>
              <a:gd name="csY9" fmla="*/ 433011 h 433011"/>
              <a:gd name="csX10" fmla="*/ 0 w 1810603"/>
              <a:gd name="csY10" fmla="*/ 0 h 4330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10603" h="433011" fill="none" extrusionOk="0">
                <a:moveTo>
                  <a:pt x="0" y="0"/>
                </a:moveTo>
                <a:cubicBezTo>
                  <a:pt x="176838" y="-39141"/>
                  <a:pt x="261288" y="25263"/>
                  <a:pt x="452651" y="0"/>
                </a:cubicBezTo>
                <a:cubicBezTo>
                  <a:pt x="644014" y="-25263"/>
                  <a:pt x="743396" y="14766"/>
                  <a:pt x="869089" y="0"/>
                </a:cubicBezTo>
                <a:cubicBezTo>
                  <a:pt x="994782" y="-14766"/>
                  <a:pt x="1219893" y="44259"/>
                  <a:pt x="1357952" y="0"/>
                </a:cubicBezTo>
                <a:cubicBezTo>
                  <a:pt x="1496011" y="-44259"/>
                  <a:pt x="1608509" y="46543"/>
                  <a:pt x="1810603" y="0"/>
                </a:cubicBezTo>
                <a:cubicBezTo>
                  <a:pt x="1810932" y="153696"/>
                  <a:pt x="1809904" y="342257"/>
                  <a:pt x="1810603" y="433011"/>
                </a:cubicBezTo>
                <a:cubicBezTo>
                  <a:pt x="1635633" y="433668"/>
                  <a:pt x="1588351" y="392619"/>
                  <a:pt x="1412270" y="433011"/>
                </a:cubicBezTo>
                <a:cubicBezTo>
                  <a:pt x="1236189" y="473403"/>
                  <a:pt x="1141777" y="414336"/>
                  <a:pt x="977726" y="433011"/>
                </a:cubicBezTo>
                <a:cubicBezTo>
                  <a:pt x="813675" y="451686"/>
                  <a:pt x="718738" y="399648"/>
                  <a:pt x="506969" y="433011"/>
                </a:cubicBezTo>
                <a:cubicBezTo>
                  <a:pt x="295200" y="466374"/>
                  <a:pt x="198075" y="410486"/>
                  <a:pt x="0" y="433011"/>
                </a:cubicBezTo>
                <a:cubicBezTo>
                  <a:pt x="-49801" y="338489"/>
                  <a:pt x="16318" y="192832"/>
                  <a:pt x="0" y="0"/>
                </a:cubicBezTo>
                <a:close/>
              </a:path>
              <a:path w="1810603" h="433011" stroke="0" extrusionOk="0">
                <a:moveTo>
                  <a:pt x="0" y="0"/>
                </a:moveTo>
                <a:cubicBezTo>
                  <a:pt x="103986" y="-15723"/>
                  <a:pt x="278025" y="9837"/>
                  <a:pt x="488863" y="0"/>
                </a:cubicBezTo>
                <a:cubicBezTo>
                  <a:pt x="699701" y="-9837"/>
                  <a:pt x="746739" y="12924"/>
                  <a:pt x="959620" y="0"/>
                </a:cubicBezTo>
                <a:cubicBezTo>
                  <a:pt x="1172501" y="-12924"/>
                  <a:pt x="1267130" y="15565"/>
                  <a:pt x="1412270" y="0"/>
                </a:cubicBezTo>
                <a:cubicBezTo>
                  <a:pt x="1557410" y="-15565"/>
                  <a:pt x="1650495" y="43536"/>
                  <a:pt x="1810603" y="0"/>
                </a:cubicBezTo>
                <a:cubicBezTo>
                  <a:pt x="1839320" y="175937"/>
                  <a:pt x="1805030" y="305224"/>
                  <a:pt x="1810603" y="433011"/>
                </a:cubicBezTo>
                <a:cubicBezTo>
                  <a:pt x="1713563" y="460475"/>
                  <a:pt x="1483665" y="382649"/>
                  <a:pt x="1339846" y="433011"/>
                </a:cubicBezTo>
                <a:cubicBezTo>
                  <a:pt x="1196027" y="483373"/>
                  <a:pt x="1109470" y="388429"/>
                  <a:pt x="887195" y="433011"/>
                </a:cubicBezTo>
                <a:cubicBezTo>
                  <a:pt x="664920" y="477593"/>
                  <a:pt x="611355" y="427554"/>
                  <a:pt x="452651" y="433011"/>
                </a:cubicBezTo>
                <a:cubicBezTo>
                  <a:pt x="293947" y="438468"/>
                  <a:pt x="165940" y="401895"/>
                  <a:pt x="0" y="433011"/>
                </a:cubicBezTo>
                <a:cubicBezTo>
                  <a:pt x="-47581" y="313579"/>
                  <a:pt x="36652" y="158843"/>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enorite" panose="00000500000000000000" pitchFamily="2" charset="0"/>
              </a:rPr>
              <a:t>Key point: </a:t>
            </a:r>
          </a:p>
        </p:txBody>
      </p:sp>
      <p:pic>
        <p:nvPicPr>
          <p:cNvPr id="30" name="Picture 29">
            <a:extLst>
              <a:ext uri="{FF2B5EF4-FFF2-40B4-BE49-F238E27FC236}">
                <a16:creationId xmlns:a16="http://schemas.microsoft.com/office/drawing/2014/main" id="{0D798B3E-E689-6EAE-E00B-720FE25CB88A}"/>
              </a:ext>
              <a:ext uri="{C183D7F6-B498-43B3-948B-1728B52AA6E4}">
                <adec:decorative xmlns:adec="http://schemas.microsoft.com/office/drawing/2017/decorative" val="1"/>
              </a:ext>
            </a:extLst>
          </p:cNvPr>
          <p:cNvPicPr>
            <a:picLocks noChangeAspect="1"/>
          </p:cNvPicPr>
          <p:nvPr/>
        </p:nvPicPr>
        <p:blipFill>
          <a:blip r:embed="rId6">
            <a:duotone>
              <a:schemeClr val="accent1">
                <a:shade val="45000"/>
                <a:satMod val="135000"/>
              </a:schemeClr>
              <a:prstClr val="white"/>
            </a:duotone>
          </a:blip>
          <a:stretch>
            <a:fillRect/>
          </a:stretch>
        </p:blipFill>
        <p:spPr>
          <a:xfrm rot="10800000" flipV="1">
            <a:off x="2150555" y="7466805"/>
            <a:ext cx="1063459" cy="908343"/>
          </a:xfrm>
          <a:prstGeom prst="rect">
            <a:avLst/>
          </a:prstGeom>
        </p:spPr>
      </p:pic>
    </p:spTree>
    <p:extLst>
      <p:ext uri="{BB962C8B-B14F-4D97-AF65-F5344CB8AC3E}">
        <p14:creationId xmlns:p14="http://schemas.microsoft.com/office/powerpoint/2010/main" val="92445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45BC0-FD11-4122-8FF8-AF2C6264B4EB}"/>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8A28F9F-4493-B28A-967D-D6E7A1BBA2A3}"/>
              </a:ext>
            </a:extLst>
          </p:cNvPr>
          <p:cNvSpPr>
            <a:spLocks noGrp="1"/>
          </p:cNvSpPr>
          <p:nvPr>
            <p:ph type="sldNum" sz="quarter" idx="12"/>
          </p:nvPr>
        </p:nvSpPr>
        <p:spPr>
          <a:xfrm>
            <a:off x="15748000" y="9693275"/>
            <a:ext cx="2133600" cy="365125"/>
          </a:xfrm>
        </p:spPr>
        <p:txBody>
          <a:bodyPr/>
          <a:lstStyle/>
          <a:p>
            <a:pPr defTabSz="291465">
              <a:defRPr/>
            </a:pPr>
            <a:fld id="{6D22F896-40B5-4ADD-8801-0D06FADFA095}" type="slidenum">
              <a:rPr lang="en-US" sz="1600">
                <a:solidFill>
                  <a:srgbClr val="000000"/>
                </a:solidFill>
                <a:latin typeface="Calibri" panose="020F0502020204030204"/>
              </a:rPr>
              <a:pPr defTabSz="291465">
                <a:defRPr/>
              </a:pPr>
              <a:t>5</a:t>
            </a:fld>
            <a:endParaRPr lang="en-US" sz="16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12082846-4671-4A51-37D7-2254B1B41021}"/>
              </a:ext>
            </a:extLst>
          </p:cNvPr>
          <p:cNvSpPr txBox="1">
            <a:spLocks noGrp="1"/>
          </p:cNvSpPr>
          <p:nvPr>
            <p:ph type="title" idx="4294967295"/>
          </p:nvPr>
        </p:nvSpPr>
        <p:spPr>
          <a:xfrm>
            <a:off x="482600" y="436573"/>
            <a:ext cx="16919448" cy="49225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400">
              <a:lnSpc>
                <a:spcPts val="38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Lead Levels in LA Fire-affected communities</a:t>
            </a:r>
          </a:p>
        </p:txBody>
      </p:sp>
      <p:sp>
        <p:nvSpPr>
          <p:cNvPr id="28" name="TextBox 27">
            <a:extLst>
              <a:ext uri="{FF2B5EF4-FFF2-40B4-BE49-F238E27FC236}">
                <a16:creationId xmlns:a16="http://schemas.microsoft.com/office/drawing/2014/main" id="{EC603698-14D4-96E2-E243-581D4A8B6D67}"/>
              </a:ext>
            </a:extLst>
          </p:cNvPr>
          <p:cNvSpPr txBox="1"/>
          <p:nvPr/>
        </p:nvSpPr>
        <p:spPr>
          <a:xfrm>
            <a:off x="28448" y="9627759"/>
            <a:ext cx="17373600" cy="954107"/>
          </a:xfrm>
          <a:prstGeom prst="rect">
            <a:avLst/>
          </a:prstGeom>
          <a:noFill/>
        </p:spPr>
        <p:txBody>
          <a:bodyPr wrap="square" rtlCol="0">
            <a:spAutoFit/>
          </a:bodyPr>
          <a:lstStyle/>
          <a:p>
            <a:r>
              <a:rPr lang="en-US" sz="800" dirty="0">
                <a:solidFill>
                  <a:schemeClr val="tx1">
                    <a:lumMod val="65000"/>
                    <a:lumOff val="35000"/>
                  </a:schemeClr>
                </a:solidFill>
                <a:latin typeface="Tenorite Display" panose="00000500000000000000" pitchFamily="2" charset="0"/>
              </a:rPr>
              <a:t>Binns, H.J., et al, 2007. Interpreting and managing blood lead levels of less than 10 </a:t>
            </a:r>
            <a:r>
              <a:rPr lang="en-US" sz="800" dirty="0" err="1">
                <a:solidFill>
                  <a:schemeClr val="tx1">
                    <a:lumMod val="65000"/>
                    <a:lumOff val="35000"/>
                  </a:schemeClr>
                </a:solidFill>
                <a:latin typeface="Tenorite Display" panose="00000500000000000000" pitchFamily="2" charset="0"/>
              </a:rPr>
              <a:t>μg</a:t>
            </a:r>
            <a:r>
              <a:rPr lang="en-US" sz="800" dirty="0">
                <a:solidFill>
                  <a:schemeClr val="tx1">
                    <a:lumMod val="65000"/>
                    <a:lumOff val="35000"/>
                  </a:schemeClr>
                </a:solidFill>
                <a:latin typeface="Tenorite Display" panose="00000500000000000000" pitchFamily="2" charset="0"/>
              </a:rPr>
              <a:t>/dL in children and reducing childhood exposure to lead: Recommendations of the CDC and Prevention Advisory Committee on Childhood Lead Poisoning Prevention. </a:t>
            </a:r>
            <a:r>
              <a:rPr lang="en-US" sz="800" i="1" dirty="0">
                <a:solidFill>
                  <a:schemeClr val="tx1">
                    <a:lumMod val="65000"/>
                    <a:lumOff val="35000"/>
                  </a:schemeClr>
                </a:solidFill>
                <a:latin typeface="Tenorite Display" panose="00000500000000000000" pitchFamily="2" charset="0"/>
              </a:rPr>
              <a:t>Pediatrics</a:t>
            </a:r>
            <a:r>
              <a:rPr lang="en-US" sz="800" dirty="0">
                <a:solidFill>
                  <a:schemeClr val="tx1">
                    <a:lumMod val="65000"/>
                    <a:lumOff val="35000"/>
                  </a:schemeClr>
                </a:solidFill>
                <a:latin typeface="Tenorite Display" panose="00000500000000000000" pitchFamily="2" charset="0"/>
              </a:rPr>
              <a:t>, </a:t>
            </a:r>
            <a:r>
              <a:rPr lang="en-US" sz="800" i="1" dirty="0">
                <a:solidFill>
                  <a:schemeClr val="tx1">
                    <a:lumMod val="65000"/>
                    <a:lumOff val="35000"/>
                  </a:schemeClr>
                </a:solidFill>
                <a:latin typeface="Tenorite Display" panose="00000500000000000000" pitchFamily="2" charset="0"/>
              </a:rPr>
              <a:t>120</a:t>
            </a:r>
            <a:r>
              <a:rPr lang="en-US" sz="800" dirty="0">
                <a:solidFill>
                  <a:schemeClr val="tx1">
                    <a:lumMod val="65000"/>
                    <a:lumOff val="35000"/>
                  </a:schemeClr>
                </a:solidFill>
                <a:latin typeface="Tenorite Display" panose="00000500000000000000" pitchFamily="2" charset="0"/>
              </a:rPr>
              <a:t>(5), pp.e1285-e1298. </a:t>
            </a:r>
          </a:p>
          <a:p>
            <a:r>
              <a:rPr lang="en-GB" sz="800" dirty="0">
                <a:solidFill>
                  <a:schemeClr val="tx1">
                    <a:lumMod val="65000"/>
                    <a:lumOff val="35000"/>
                  </a:schemeClr>
                </a:solidFill>
                <a:latin typeface="Tenorite" panose="00000500000000000000" pitchFamily="2" charset="0"/>
              </a:rPr>
              <a:t>Los Angeles County Department of Public Health Post-Fire Assessment, Blood Lead Level Testing: https://storymaps.arcgis.com/stories/28efe1b6956b4438a88b2849542bd816?cover=false</a:t>
            </a:r>
          </a:p>
          <a:p>
            <a:endParaRPr lang="en-US" sz="800" dirty="0">
              <a:solidFill>
                <a:schemeClr val="tx1">
                  <a:lumMod val="65000"/>
                  <a:lumOff val="35000"/>
                </a:schemeClr>
              </a:solidFill>
              <a:latin typeface="Tenorite Display" panose="00000500000000000000" pitchFamily="2" charset="0"/>
            </a:endParaRPr>
          </a:p>
          <a:p>
            <a:endParaRPr lang="en-US" sz="800" dirty="0">
              <a:solidFill>
                <a:schemeClr val="tx1">
                  <a:lumMod val="65000"/>
                  <a:lumOff val="35000"/>
                </a:schemeClr>
              </a:solidFill>
              <a:latin typeface="Tenorite Display" panose="00000500000000000000" pitchFamily="2" charset="0"/>
            </a:endParaRPr>
          </a:p>
          <a:p>
            <a:endParaRPr lang="en-US" sz="800" dirty="0">
              <a:solidFill>
                <a:schemeClr val="tx1">
                  <a:lumMod val="65000"/>
                  <a:lumOff val="35000"/>
                </a:schemeClr>
              </a:solidFill>
              <a:latin typeface="Tenorite Display" panose="00000500000000000000" pitchFamily="2" charset="0"/>
            </a:endParaRPr>
          </a:p>
          <a:p>
            <a:endParaRPr lang="en-US" sz="800" dirty="0">
              <a:solidFill>
                <a:schemeClr val="tx1">
                  <a:lumMod val="65000"/>
                  <a:lumOff val="35000"/>
                </a:schemeClr>
              </a:solidFill>
              <a:latin typeface="Tenorite Display" panose="00000500000000000000" pitchFamily="2" charset="0"/>
            </a:endParaRPr>
          </a:p>
          <a:p>
            <a:endParaRPr lang="en-US" sz="800" dirty="0">
              <a:solidFill>
                <a:schemeClr val="tx1">
                  <a:lumMod val="65000"/>
                  <a:lumOff val="35000"/>
                </a:schemeClr>
              </a:solidFill>
              <a:latin typeface="Tenorite Display" panose="00000500000000000000" pitchFamily="2" charset="0"/>
            </a:endParaRPr>
          </a:p>
        </p:txBody>
      </p:sp>
      <p:sp>
        <p:nvSpPr>
          <p:cNvPr id="24" name="TextBox 23">
            <a:extLst>
              <a:ext uri="{FF2B5EF4-FFF2-40B4-BE49-F238E27FC236}">
                <a16:creationId xmlns:a16="http://schemas.microsoft.com/office/drawing/2014/main" id="{351EBDA0-1D9B-8CE4-EA53-1FB5394C122A}"/>
              </a:ext>
            </a:extLst>
          </p:cNvPr>
          <p:cNvSpPr txBox="1"/>
          <p:nvPr/>
        </p:nvSpPr>
        <p:spPr>
          <a:xfrm>
            <a:off x="1016000" y="1297177"/>
            <a:ext cx="14732000" cy="2677656"/>
          </a:xfrm>
          <a:prstGeom prst="rect">
            <a:avLst/>
          </a:prstGeom>
          <a:noFill/>
          <a:ln>
            <a:noFill/>
          </a:ln>
        </p:spPr>
        <p:txBody>
          <a:bodyPr wrap="square" rtlCol="0">
            <a:spAutoFit/>
          </a:bodyPr>
          <a:lstStyle/>
          <a:p>
            <a:r>
              <a:rPr lang="en-US" sz="2400" kern="0" dirty="0">
                <a:solidFill>
                  <a:srgbClr val="000000"/>
                </a:solidFill>
                <a:latin typeface="Tenorite" panose="00000500000000000000" pitchFamily="2" charset="0"/>
              </a:rPr>
              <a:t>The Los Angeles County Department of Public Health offered free blood lead level testing after the LA fires. Most (1,370) were completed by June 2025, or within 5 months after the fires. As of one year post-fires, none of the 218 children tested had elevated levels, and of the 1,862 adults tested, only 11 had elevated levels, ranging</a:t>
            </a:r>
            <a:r>
              <a:rPr lang="en-US" sz="2400" dirty="0">
                <a:latin typeface="Tenorite" panose="00000500000000000000" pitchFamily="2" charset="0"/>
              </a:rPr>
              <a:t> from 3.6 to 14 </a:t>
            </a:r>
            <a:r>
              <a:rPr lang="en-US" sz="2400" kern="0" dirty="0">
                <a:solidFill>
                  <a:srgbClr val="000000"/>
                </a:solidFill>
                <a:latin typeface="Tenorite" panose="00000500000000000000" pitchFamily="2" charset="0"/>
              </a:rPr>
              <a:t>µg/dL. </a:t>
            </a:r>
            <a:r>
              <a:rPr lang="en-US" sz="2400" b="1" kern="0" dirty="0">
                <a:solidFill>
                  <a:srgbClr val="000000"/>
                </a:solidFill>
                <a:latin typeface="Tenorite" panose="00000500000000000000" pitchFamily="2" charset="0"/>
              </a:rPr>
              <a:t>Follow-up investigations found that the adult elevated levels were unlikely to be linked to fire-related exposure</a:t>
            </a:r>
            <a:r>
              <a:rPr lang="en-US" sz="2400" kern="0" dirty="0">
                <a:solidFill>
                  <a:srgbClr val="000000"/>
                </a:solidFill>
                <a:latin typeface="Tenorite" panose="00000500000000000000" pitchFamily="2" charset="0"/>
              </a:rPr>
              <a:t>. Overall, the results do not show widespread elevated blood lead levels among those tested. These results reflect only the people who were tested through the program and do not rule out possible exposure in individuals not tested or tested by their own medical provider.</a:t>
            </a:r>
          </a:p>
        </p:txBody>
      </p:sp>
      <p:grpSp>
        <p:nvGrpSpPr>
          <p:cNvPr id="25" name="Group 24" descr="Magnifying glass focusing on text that says 2025 LA fires">
            <a:extLst>
              <a:ext uri="{FF2B5EF4-FFF2-40B4-BE49-F238E27FC236}">
                <a16:creationId xmlns:a16="http://schemas.microsoft.com/office/drawing/2014/main" id="{92973572-E15E-489E-62F1-5B7993F1DA9C}"/>
              </a:ext>
            </a:extLst>
          </p:cNvPr>
          <p:cNvGrpSpPr/>
          <p:nvPr/>
        </p:nvGrpSpPr>
        <p:grpSpPr>
          <a:xfrm>
            <a:off x="15494000" y="487001"/>
            <a:ext cx="1752600" cy="1620351"/>
            <a:chOff x="6613586" y="201210"/>
            <a:chExt cx="892400" cy="892400"/>
          </a:xfrm>
        </p:grpSpPr>
        <p:sp>
          <p:nvSpPr>
            <p:cNvPr id="26" name="TextBox 25">
              <a:extLst>
                <a:ext uri="{FF2B5EF4-FFF2-40B4-BE49-F238E27FC236}">
                  <a16:creationId xmlns:a16="http://schemas.microsoft.com/office/drawing/2014/main" id="{3F010FF7-A6F3-4BC5-927A-3BF31632EBAE}"/>
                </a:ext>
              </a:extLst>
            </p:cNvPr>
            <p:cNvSpPr txBox="1"/>
            <p:nvPr/>
          </p:nvSpPr>
          <p:spPr>
            <a:xfrm>
              <a:off x="6613586" y="263884"/>
              <a:ext cx="685800" cy="389865"/>
            </a:xfrm>
            <a:prstGeom prst="rect">
              <a:avLst/>
            </a:prstGeom>
            <a:noFill/>
          </p:spPr>
          <p:txBody>
            <a:bodyPr wrap="square" rtlCol="0">
              <a:spAutoFit/>
            </a:bodyPr>
            <a:lstStyle/>
            <a:p>
              <a:pPr algn="ctr"/>
              <a:r>
                <a:rPr lang="en-US" sz="2000" b="1">
                  <a:solidFill>
                    <a:srgbClr val="6591A7"/>
                  </a:solidFill>
                  <a:latin typeface="Tenorite" panose="00000500000000000000" pitchFamily="2" charset="0"/>
                </a:rPr>
                <a:t>2025 </a:t>
              </a:r>
            </a:p>
            <a:p>
              <a:pPr algn="ctr"/>
              <a:r>
                <a:rPr lang="en-US" sz="2000" b="1">
                  <a:solidFill>
                    <a:srgbClr val="6591A7"/>
                  </a:solidFill>
                  <a:latin typeface="Tenorite" panose="00000500000000000000" pitchFamily="2" charset="0"/>
                </a:rPr>
                <a:t>LA Fires</a:t>
              </a:r>
            </a:p>
          </p:txBody>
        </p:sp>
        <p:pic>
          <p:nvPicPr>
            <p:cNvPr id="27" name="Picture 26">
              <a:extLst>
                <a:ext uri="{FF2B5EF4-FFF2-40B4-BE49-F238E27FC236}">
                  <a16:creationId xmlns:a16="http://schemas.microsoft.com/office/drawing/2014/main" id="{5F75AB6D-BB58-A4B1-91B7-F84D11AC2EE8}"/>
                </a:ext>
              </a:extLst>
            </p:cNvPr>
            <p:cNvPicPr>
              <a:picLocks noChangeAspect="1"/>
            </p:cNvPicPr>
            <p:nvPr/>
          </p:nvPicPr>
          <p:blipFill>
            <a:blip r:embed="rId3"/>
            <a:stretch>
              <a:fillRect/>
            </a:stretch>
          </p:blipFill>
          <p:spPr>
            <a:xfrm>
              <a:off x="6613586" y="201210"/>
              <a:ext cx="892400" cy="892400"/>
            </a:xfrm>
            <a:prstGeom prst="rect">
              <a:avLst/>
            </a:prstGeom>
          </p:spPr>
        </p:pic>
      </p:grpSp>
      <p:graphicFrame>
        <p:nvGraphicFramePr>
          <p:cNvPr id="29" name="Table 28">
            <a:extLst>
              <a:ext uri="{FF2B5EF4-FFF2-40B4-BE49-F238E27FC236}">
                <a16:creationId xmlns:a16="http://schemas.microsoft.com/office/drawing/2014/main" id="{E7170A2F-4A1B-01DF-15EF-E787B95B9846}"/>
              </a:ext>
            </a:extLst>
          </p:cNvPr>
          <p:cNvGraphicFramePr>
            <a:graphicFrameLocks noGrp="1"/>
          </p:cNvGraphicFramePr>
          <p:nvPr>
            <p:extLst>
              <p:ext uri="{D42A27DB-BD31-4B8C-83A1-F6EECF244321}">
                <p14:modId xmlns:p14="http://schemas.microsoft.com/office/powerpoint/2010/main" val="3711767228"/>
              </p:ext>
            </p:extLst>
          </p:nvPr>
        </p:nvGraphicFramePr>
        <p:xfrm>
          <a:off x="5075387" y="4485436"/>
          <a:ext cx="7259011" cy="2076814"/>
        </p:xfrm>
        <a:graphic>
          <a:graphicData uri="http://schemas.openxmlformats.org/drawingml/2006/table">
            <a:tbl>
              <a:tblPr firstRow="1"/>
              <a:tblGrid>
                <a:gridCol w="3405482">
                  <a:extLst>
                    <a:ext uri="{9D8B030D-6E8A-4147-A177-3AD203B41FA5}">
                      <a16:colId xmlns:a16="http://schemas.microsoft.com/office/drawing/2014/main" val="314244412"/>
                    </a:ext>
                  </a:extLst>
                </a:gridCol>
                <a:gridCol w="1809526">
                  <a:extLst>
                    <a:ext uri="{9D8B030D-6E8A-4147-A177-3AD203B41FA5}">
                      <a16:colId xmlns:a16="http://schemas.microsoft.com/office/drawing/2014/main" val="4150638855"/>
                    </a:ext>
                  </a:extLst>
                </a:gridCol>
                <a:gridCol w="2044003">
                  <a:extLst>
                    <a:ext uri="{9D8B030D-6E8A-4147-A177-3AD203B41FA5}">
                      <a16:colId xmlns:a16="http://schemas.microsoft.com/office/drawing/2014/main" val="2878793339"/>
                    </a:ext>
                  </a:extLst>
                </a:gridCol>
              </a:tblGrid>
              <a:tr h="340218">
                <a:tc gridSpan="3">
                  <a:txBody>
                    <a:bodyPr/>
                    <a:lstStyle/>
                    <a:p>
                      <a:pPr algn="ctr" fontAlgn="t" hangingPunct="0">
                        <a:buNone/>
                      </a:pPr>
                      <a:r>
                        <a:rPr lang="en-US" sz="2400" b="1" i="0" dirty="0">
                          <a:solidFill>
                            <a:schemeClr val="tx1"/>
                          </a:solidFill>
                          <a:effectLst/>
                          <a:latin typeface="Tenorite Display" panose="00000500000000000000" pitchFamily="2" charset="0"/>
                        </a:rPr>
                        <a:t>Lead Levels Tested After the Fires</a:t>
                      </a:r>
                    </a:p>
                  </a:txBody>
                  <a:tcPr marL="27432" marR="27432" marT="27432" marB="27432" anchor="ctr">
                    <a:lnL w="9525"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hMerge="1">
                  <a:txBody>
                    <a:bodyPr/>
                    <a:lstStyle/>
                    <a:p>
                      <a:pPr algn="ctr" fontAlgn="t" hangingPunct="0">
                        <a:buNone/>
                      </a:pPr>
                      <a:endParaRPr lang="en-US" sz="1600" b="1" i="0" dirty="0">
                        <a:solidFill>
                          <a:srgbClr val="585858"/>
                        </a:solidFill>
                        <a:effectLst/>
                        <a:latin typeface="Tenorite Display" panose="00000500000000000000" pitchFamily="2" charset="0"/>
                      </a:endParaRPr>
                    </a:p>
                  </a:txBody>
                  <a:tcPr marL="27432" marR="27432" marT="27432" marB="274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hMerge="1">
                  <a:txBody>
                    <a:bodyPr/>
                    <a:lstStyle/>
                    <a:p>
                      <a:pPr algn="ctr" fontAlgn="t" hangingPunct="0">
                        <a:buNone/>
                      </a:pPr>
                      <a:endParaRPr lang="en-US" sz="1600" b="1" i="0" dirty="0">
                        <a:solidFill>
                          <a:srgbClr val="585858"/>
                        </a:solidFill>
                        <a:effectLst/>
                        <a:latin typeface="Tenorite Display" panose="00000500000000000000" pitchFamily="2" charset="0"/>
                      </a:endParaRPr>
                    </a:p>
                  </a:txBody>
                  <a:tcPr marL="27432" marR="27432" marT="27432" marB="27432"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extLst>
                  <a:ext uri="{0D108BD9-81ED-4DB2-BD59-A6C34878D82A}">
                    <a16:rowId xmlns:a16="http://schemas.microsoft.com/office/drawing/2014/main" val="2265200374"/>
                  </a:ext>
                </a:extLst>
              </a:tr>
              <a:tr h="340218">
                <a:tc>
                  <a:txBody>
                    <a:bodyPr/>
                    <a:lstStyle/>
                    <a:p>
                      <a:pPr algn="ctr" fontAlgn="t" hangingPunct="0">
                        <a:buNone/>
                      </a:pPr>
                      <a:endParaRPr lang="en-US" sz="2400" b="1" i="0" dirty="0">
                        <a:solidFill>
                          <a:schemeClr val="tx1"/>
                        </a:solidFill>
                        <a:effectLst/>
                        <a:latin typeface="Tenorite Display" panose="00000500000000000000" pitchFamily="2" charset="0"/>
                      </a:endParaRPr>
                    </a:p>
                  </a:txBody>
                  <a:tcPr marL="27432" marR="27432" marT="27432" marB="27432" anchor="ctr">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a:txBody>
                    <a:bodyPr/>
                    <a:lstStyle/>
                    <a:p>
                      <a:pPr algn="ctr" fontAlgn="t" hangingPunct="0">
                        <a:buNone/>
                      </a:pPr>
                      <a:r>
                        <a:rPr lang="en-US" sz="2400" b="1" i="0" dirty="0">
                          <a:solidFill>
                            <a:schemeClr val="tx1"/>
                          </a:solidFill>
                          <a:effectLst/>
                          <a:latin typeface="Tenorite Display" panose="00000500000000000000" pitchFamily="2" charset="0"/>
                        </a:rPr>
                        <a:t>Children</a:t>
                      </a:r>
                    </a:p>
                  </a:txBody>
                  <a:tcPr marL="27432" marR="27432" marT="27432" marB="274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a:txBody>
                    <a:bodyPr/>
                    <a:lstStyle/>
                    <a:p>
                      <a:pPr algn="ctr" fontAlgn="t" hangingPunct="0">
                        <a:buNone/>
                      </a:pPr>
                      <a:r>
                        <a:rPr lang="en-US" sz="2400" b="1" i="0" dirty="0">
                          <a:solidFill>
                            <a:schemeClr val="tx1"/>
                          </a:solidFill>
                          <a:effectLst/>
                          <a:latin typeface="Tenorite Display" panose="00000500000000000000" pitchFamily="2" charset="0"/>
                        </a:rPr>
                        <a:t>Adults</a:t>
                      </a:r>
                    </a:p>
                  </a:txBody>
                  <a:tcPr marL="27432" marR="27432" marT="27432" marB="27432"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extLst>
                  <a:ext uri="{0D108BD9-81ED-4DB2-BD59-A6C34878D82A}">
                    <a16:rowId xmlns:a16="http://schemas.microsoft.com/office/drawing/2014/main" val="81067453"/>
                  </a:ext>
                </a:extLst>
              </a:tr>
              <a:tr h="340218">
                <a:tc>
                  <a:txBody>
                    <a:bodyPr/>
                    <a:lstStyle/>
                    <a:p>
                      <a:pPr algn="ctr" fontAlgn="t" hangingPunct="0">
                        <a:buNone/>
                      </a:pPr>
                      <a:r>
                        <a:rPr lang="en-US" sz="2400" b="1" i="0" dirty="0">
                          <a:solidFill>
                            <a:schemeClr val="tx1"/>
                          </a:solidFill>
                          <a:effectLst/>
                          <a:latin typeface="Tenorite Display" panose="00000500000000000000" pitchFamily="2" charset="0"/>
                        </a:rPr>
                        <a:t>Total Tested</a:t>
                      </a:r>
                      <a:endParaRPr lang="en-US" sz="2400" b="0" i="0" dirty="0">
                        <a:solidFill>
                          <a:schemeClr val="tx1"/>
                        </a:solidFill>
                        <a:effectLst/>
                        <a:latin typeface="Tenorite Display" panose="00000500000000000000" pitchFamily="2" charset="0"/>
                      </a:endParaRPr>
                    </a:p>
                  </a:txBody>
                  <a:tcPr marL="27432" marR="27432" marT="27432" marB="27432" anchor="ctr">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F7F7"/>
                    </a:solidFill>
                  </a:tcPr>
                </a:tc>
                <a:tc>
                  <a:txBody>
                    <a:bodyPr/>
                    <a:lstStyle/>
                    <a:p>
                      <a:pPr algn="ctr" fontAlgn="t" hangingPunct="0">
                        <a:buNone/>
                      </a:pPr>
                      <a:r>
                        <a:rPr lang="en-US" sz="2400" b="0" i="0">
                          <a:solidFill>
                            <a:schemeClr val="tx1"/>
                          </a:solidFill>
                          <a:effectLst/>
                          <a:latin typeface="Tenorite Display" panose="00000500000000000000" pitchFamily="2" charset="0"/>
                        </a:rPr>
                        <a:t>218</a:t>
                      </a:r>
                    </a:p>
                  </a:txBody>
                  <a:tcPr marL="27432" marR="27432" marT="27432" marB="274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F7F7"/>
                    </a:solidFill>
                  </a:tcPr>
                </a:tc>
                <a:tc>
                  <a:txBody>
                    <a:bodyPr/>
                    <a:lstStyle/>
                    <a:p>
                      <a:pPr algn="ctr" fontAlgn="t" hangingPunct="0">
                        <a:buNone/>
                      </a:pPr>
                      <a:r>
                        <a:rPr lang="en-US" sz="2400" b="0" i="0">
                          <a:solidFill>
                            <a:schemeClr val="tx1"/>
                          </a:solidFill>
                          <a:effectLst/>
                          <a:latin typeface="Tenorite Display" panose="00000500000000000000" pitchFamily="2" charset="0"/>
                        </a:rPr>
                        <a:t>1,863</a:t>
                      </a:r>
                    </a:p>
                  </a:txBody>
                  <a:tcPr marL="27432" marR="27432" marT="27432" marB="27432"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F7F7"/>
                    </a:solidFill>
                  </a:tcPr>
                </a:tc>
                <a:extLst>
                  <a:ext uri="{0D108BD9-81ED-4DB2-BD59-A6C34878D82A}">
                    <a16:rowId xmlns:a16="http://schemas.microsoft.com/office/drawing/2014/main" val="3944371170"/>
                  </a:ext>
                </a:extLst>
              </a:tr>
              <a:tr h="814942">
                <a:tc>
                  <a:txBody>
                    <a:bodyPr/>
                    <a:lstStyle/>
                    <a:p>
                      <a:pPr algn="ctr" fontAlgn="t" hangingPunct="0">
                        <a:buNone/>
                      </a:pPr>
                      <a:r>
                        <a:rPr lang="en-US" sz="2400" b="1" i="0" dirty="0">
                          <a:solidFill>
                            <a:schemeClr val="tx1"/>
                          </a:solidFill>
                          <a:effectLst/>
                          <a:latin typeface="Tenorite Display" panose="00000500000000000000" pitchFamily="2" charset="0"/>
                        </a:rPr>
                        <a:t>Total Elevated BLLs</a:t>
                      </a:r>
                    </a:p>
                    <a:p>
                      <a:pPr algn="ctr" fontAlgn="t" hangingPunct="0">
                        <a:buNone/>
                      </a:pPr>
                      <a:r>
                        <a:rPr lang="en-US" sz="2400" b="0" i="0" dirty="0">
                          <a:solidFill>
                            <a:schemeClr val="tx1"/>
                          </a:solidFill>
                          <a:effectLst/>
                          <a:latin typeface="Tenorite Display" panose="00000500000000000000" pitchFamily="2" charset="0"/>
                        </a:rPr>
                        <a:t>(more than 3.5 µg/dL)</a:t>
                      </a:r>
                    </a:p>
                  </a:txBody>
                  <a:tcPr marL="27432" marR="27432" marT="27432" marB="27432" anchor="ctr">
                    <a:lnL w="9525"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7F7F7"/>
                    </a:solidFill>
                  </a:tcPr>
                </a:tc>
                <a:tc>
                  <a:txBody>
                    <a:bodyPr/>
                    <a:lstStyle/>
                    <a:p>
                      <a:pPr algn="ctr" fontAlgn="t" hangingPunct="0">
                        <a:buNone/>
                      </a:pPr>
                      <a:r>
                        <a:rPr lang="en-US" sz="2400" b="0" i="0" dirty="0">
                          <a:solidFill>
                            <a:schemeClr val="tx1"/>
                          </a:solidFill>
                          <a:effectLst/>
                          <a:latin typeface="Tenorite Display" panose="00000500000000000000" pitchFamily="2" charset="0"/>
                        </a:rPr>
                        <a:t>0</a:t>
                      </a:r>
                    </a:p>
                  </a:txBody>
                  <a:tcPr marL="27432" marR="27432" marT="27432" marB="274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7F7F7"/>
                    </a:solidFill>
                  </a:tcPr>
                </a:tc>
                <a:tc>
                  <a:txBody>
                    <a:bodyPr/>
                    <a:lstStyle/>
                    <a:p>
                      <a:pPr algn="ctr" fontAlgn="t" hangingPunct="0">
                        <a:buNone/>
                      </a:pPr>
                      <a:r>
                        <a:rPr lang="en-US" sz="2400" b="0" i="0" dirty="0">
                          <a:solidFill>
                            <a:schemeClr val="tx1"/>
                          </a:solidFill>
                          <a:effectLst/>
                          <a:latin typeface="Tenorite Display" panose="00000500000000000000" pitchFamily="2" charset="0"/>
                        </a:rPr>
                        <a:t>11</a:t>
                      </a:r>
                      <a:r>
                        <a:rPr lang="en-US" sz="2400" b="0" i="0" dirty="0">
                          <a:solidFill>
                            <a:schemeClr val="accent6">
                              <a:lumMod val="50000"/>
                            </a:schemeClr>
                          </a:solidFill>
                          <a:effectLst/>
                          <a:latin typeface="Tenorite Display" panose="00000500000000000000" pitchFamily="2" charset="0"/>
                        </a:rPr>
                        <a:t>*</a:t>
                      </a:r>
                    </a:p>
                  </a:txBody>
                  <a:tcPr marL="27432" marR="27432" marT="27432" marB="27432"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9525" cap="flat" cmpd="sng" algn="ctr">
                      <a:noFill/>
                      <a:prstDash val="solid"/>
                      <a:round/>
                      <a:headEnd type="none" w="med" len="med"/>
                      <a:tailEnd type="none" w="med" len="med"/>
                    </a:lnB>
                    <a:lnTlToBr w="12700" cmpd="sng">
                      <a:noFill/>
                      <a:prstDash val="solid"/>
                    </a:lnTlToBr>
                    <a:lnBlToTr w="12700" cmpd="sng">
                      <a:noFill/>
                      <a:prstDash val="solid"/>
                    </a:lnBlToTr>
                    <a:solidFill>
                      <a:srgbClr val="F7F7F7"/>
                    </a:solidFill>
                  </a:tcPr>
                </a:tc>
                <a:extLst>
                  <a:ext uri="{0D108BD9-81ED-4DB2-BD59-A6C34878D82A}">
                    <a16:rowId xmlns:a16="http://schemas.microsoft.com/office/drawing/2014/main" val="1695336514"/>
                  </a:ext>
                </a:extLst>
              </a:tr>
            </a:tbl>
          </a:graphicData>
        </a:graphic>
      </p:graphicFrame>
      <p:sp>
        <p:nvSpPr>
          <p:cNvPr id="31" name="TextBox 30">
            <a:extLst>
              <a:ext uri="{FF2B5EF4-FFF2-40B4-BE49-F238E27FC236}">
                <a16:creationId xmlns:a16="http://schemas.microsoft.com/office/drawing/2014/main" id="{9FA2B8D7-40C0-5F5D-13C9-3826896B3E30}"/>
              </a:ext>
            </a:extLst>
          </p:cNvPr>
          <p:cNvSpPr txBox="1"/>
          <p:nvPr/>
        </p:nvSpPr>
        <p:spPr>
          <a:xfrm>
            <a:off x="10805002" y="6543834"/>
            <a:ext cx="6441598" cy="369332"/>
          </a:xfrm>
          <a:prstGeom prst="rect">
            <a:avLst/>
          </a:prstGeom>
          <a:noFill/>
        </p:spPr>
        <p:txBody>
          <a:bodyPr wrap="square" rtlCol="0">
            <a:spAutoFit/>
          </a:bodyPr>
          <a:lstStyle/>
          <a:p>
            <a:pPr algn="ctr"/>
            <a:r>
              <a:rPr lang="en-US" dirty="0">
                <a:solidFill>
                  <a:schemeClr val="accent6">
                    <a:lumMod val="50000"/>
                  </a:schemeClr>
                </a:solidFill>
                <a:latin typeface="Tenorite" panose="00000500000000000000" pitchFamily="2" charset="0"/>
              </a:rPr>
              <a:t>*</a:t>
            </a:r>
            <a:r>
              <a:rPr lang="en-US" dirty="0">
                <a:latin typeface="Tenorite" panose="00000500000000000000" pitchFamily="2" charset="0"/>
              </a:rPr>
              <a:t>All adults; all cases found likely not linked to the fires. </a:t>
            </a:r>
          </a:p>
        </p:txBody>
      </p:sp>
      <p:sp>
        <p:nvSpPr>
          <p:cNvPr id="32" name="Rectangle 31">
            <a:extLst>
              <a:ext uri="{FF2B5EF4-FFF2-40B4-BE49-F238E27FC236}">
                <a16:creationId xmlns:a16="http://schemas.microsoft.com/office/drawing/2014/main" id="{B6B5AA9F-B491-E572-2C0C-4AE2A3891E25}"/>
              </a:ext>
            </a:extLst>
          </p:cNvPr>
          <p:cNvSpPr/>
          <p:nvPr/>
        </p:nvSpPr>
        <p:spPr>
          <a:xfrm>
            <a:off x="3948176" y="7753203"/>
            <a:ext cx="9985247" cy="1499128"/>
          </a:xfrm>
          <a:custGeom>
            <a:avLst/>
            <a:gdLst>
              <a:gd name="csX0" fmla="*/ 0 w 9985247"/>
              <a:gd name="csY0" fmla="*/ 0 h 1499128"/>
              <a:gd name="csX1" fmla="*/ 787072 w 9985247"/>
              <a:gd name="csY1" fmla="*/ 0 h 1499128"/>
              <a:gd name="csX2" fmla="*/ 1174735 w 9985247"/>
              <a:gd name="csY2" fmla="*/ 0 h 1499128"/>
              <a:gd name="csX3" fmla="*/ 1462545 w 9985247"/>
              <a:gd name="csY3" fmla="*/ 0 h 1499128"/>
              <a:gd name="csX4" fmla="*/ 2149765 w 9985247"/>
              <a:gd name="csY4" fmla="*/ 0 h 1499128"/>
              <a:gd name="csX5" fmla="*/ 2936837 w 9985247"/>
              <a:gd name="csY5" fmla="*/ 0 h 1499128"/>
              <a:gd name="csX6" fmla="*/ 3723910 w 9985247"/>
              <a:gd name="csY6" fmla="*/ 0 h 1499128"/>
              <a:gd name="csX7" fmla="*/ 4011720 w 9985247"/>
              <a:gd name="csY7" fmla="*/ 0 h 1499128"/>
              <a:gd name="csX8" fmla="*/ 4499235 w 9985247"/>
              <a:gd name="csY8" fmla="*/ 0 h 1499128"/>
              <a:gd name="csX9" fmla="*/ 4787045 w 9985247"/>
              <a:gd name="csY9" fmla="*/ 0 h 1499128"/>
              <a:gd name="csX10" fmla="*/ 5374412 w 9985247"/>
              <a:gd name="csY10" fmla="*/ 0 h 1499128"/>
              <a:gd name="csX11" fmla="*/ 5762075 w 9985247"/>
              <a:gd name="csY11" fmla="*/ 0 h 1499128"/>
              <a:gd name="csX12" fmla="*/ 6149737 w 9985247"/>
              <a:gd name="csY12" fmla="*/ 0 h 1499128"/>
              <a:gd name="csX13" fmla="*/ 6637252 w 9985247"/>
              <a:gd name="csY13" fmla="*/ 0 h 1499128"/>
              <a:gd name="csX14" fmla="*/ 7124767 w 9985247"/>
              <a:gd name="csY14" fmla="*/ 0 h 1499128"/>
              <a:gd name="csX15" fmla="*/ 7712135 w 9985247"/>
              <a:gd name="csY15" fmla="*/ 0 h 1499128"/>
              <a:gd name="csX16" fmla="*/ 8199650 w 9985247"/>
              <a:gd name="csY16" fmla="*/ 0 h 1499128"/>
              <a:gd name="csX17" fmla="*/ 8487460 w 9985247"/>
              <a:gd name="csY17" fmla="*/ 0 h 1499128"/>
              <a:gd name="csX18" fmla="*/ 9074827 w 9985247"/>
              <a:gd name="csY18" fmla="*/ 0 h 1499128"/>
              <a:gd name="csX19" fmla="*/ 9985247 w 9985247"/>
              <a:gd name="csY19" fmla="*/ 0 h 1499128"/>
              <a:gd name="csX20" fmla="*/ 9985247 w 9985247"/>
              <a:gd name="csY20" fmla="*/ 454735 h 1499128"/>
              <a:gd name="csX21" fmla="*/ 9985247 w 9985247"/>
              <a:gd name="csY21" fmla="*/ 939454 h 1499128"/>
              <a:gd name="csX22" fmla="*/ 9985247 w 9985247"/>
              <a:gd name="csY22" fmla="*/ 1499128 h 1499128"/>
              <a:gd name="csX23" fmla="*/ 9298027 w 9985247"/>
              <a:gd name="csY23" fmla="*/ 1499128 h 1499128"/>
              <a:gd name="csX24" fmla="*/ 9010217 w 9985247"/>
              <a:gd name="csY24" fmla="*/ 1499128 h 1499128"/>
              <a:gd name="csX25" fmla="*/ 8722407 w 9985247"/>
              <a:gd name="csY25" fmla="*/ 1499128 h 1499128"/>
              <a:gd name="csX26" fmla="*/ 8334744 w 9985247"/>
              <a:gd name="csY26" fmla="*/ 1499128 h 1499128"/>
              <a:gd name="csX27" fmla="*/ 7747377 w 9985247"/>
              <a:gd name="csY27" fmla="*/ 1499128 h 1499128"/>
              <a:gd name="csX28" fmla="*/ 7359714 w 9985247"/>
              <a:gd name="csY28" fmla="*/ 1499128 h 1499128"/>
              <a:gd name="csX29" fmla="*/ 6572642 w 9985247"/>
              <a:gd name="csY29" fmla="*/ 1499128 h 1499128"/>
              <a:gd name="csX30" fmla="*/ 6085127 w 9985247"/>
              <a:gd name="csY30" fmla="*/ 1499128 h 1499128"/>
              <a:gd name="csX31" fmla="*/ 5597612 w 9985247"/>
              <a:gd name="csY31" fmla="*/ 1499128 h 1499128"/>
              <a:gd name="csX32" fmla="*/ 5110097 w 9985247"/>
              <a:gd name="csY32" fmla="*/ 1499128 h 1499128"/>
              <a:gd name="csX33" fmla="*/ 4422877 w 9985247"/>
              <a:gd name="csY33" fmla="*/ 1499128 h 1499128"/>
              <a:gd name="csX34" fmla="*/ 4135067 w 9985247"/>
              <a:gd name="csY34" fmla="*/ 1499128 h 1499128"/>
              <a:gd name="csX35" fmla="*/ 3847257 w 9985247"/>
              <a:gd name="csY35" fmla="*/ 1499128 h 1499128"/>
              <a:gd name="csX36" fmla="*/ 3559447 w 9985247"/>
              <a:gd name="csY36" fmla="*/ 1499128 h 1499128"/>
              <a:gd name="csX37" fmla="*/ 2972079 w 9985247"/>
              <a:gd name="csY37" fmla="*/ 1499128 h 1499128"/>
              <a:gd name="csX38" fmla="*/ 2284859 w 9985247"/>
              <a:gd name="csY38" fmla="*/ 1499128 h 1499128"/>
              <a:gd name="csX39" fmla="*/ 1797344 w 9985247"/>
              <a:gd name="csY39" fmla="*/ 1499128 h 1499128"/>
              <a:gd name="csX40" fmla="*/ 1409682 w 9985247"/>
              <a:gd name="csY40" fmla="*/ 1499128 h 1499128"/>
              <a:gd name="csX41" fmla="*/ 1022019 w 9985247"/>
              <a:gd name="csY41" fmla="*/ 1499128 h 1499128"/>
              <a:gd name="csX42" fmla="*/ 0 w 9985247"/>
              <a:gd name="csY42" fmla="*/ 1499128 h 1499128"/>
              <a:gd name="csX43" fmla="*/ 0 w 9985247"/>
              <a:gd name="csY43" fmla="*/ 1014410 h 1499128"/>
              <a:gd name="csX44" fmla="*/ 0 w 9985247"/>
              <a:gd name="csY44" fmla="*/ 514701 h 1499128"/>
              <a:gd name="csX45" fmla="*/ 0 w 9985247"/>
              <a:gd name="csY45" fmla="*/ 0 h 149912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9985247" h="1499128" fill="none" extrusionOk="0">
                <a:moveTo>
                  <a:pt x="0" y="0"/>
                </a:moveTo>
                <a:cubicBezTo>
                  <a:pt x="342159" y="-39734"/>
                  <a:pt x="592159" y="59774"/>
                  <a:pt x="787072" y="0"/>
                </a:cubicBezTo>
                <a:cubicBezTo>
                  <a:pt x="981985" y="-59774"/>
                  <a:pt x="1078268" y="36707"/>
                  <a:pt x="1174735" y="0"/>
                </a:cubicBezTo>
                <a:cubicBezTo>
                  <a:pt x="1271202" y="-36707"/>
                  <a:pt x="1362779" y="4884"/>
                  <a:pt x="1462545" y="0"/>
                </a:cubicBezTo>
                <a:cubicBezTo>
                  <a:pt x="1562311" y="-4884"/>
                  <a:pt x="2011533" y="3350"/>
                  <a:pt x="2149765" y="0"/>
                </a:cubicBezTo>
                <a:cubicBezTo>
                  <a:pt x="2287997" y="-3350"/>
                  <a:pt x="2543685" y="43257"/>
                  <a:pt x="2936837" y="0"/>
                </a:cubicBezTo>
                <a:cubicBezTo>
                  <a:pt x="3329989" y="-43257"/>
                  <a:pt x="3474185" y="197"/>
                  <a:pt x="3723910" y="0"/>
                </a:cubicBezTo>
                <a:cubicBezTo>
                  <a:pt x="3973635" y="-197"/>
                  <a:pt x="3894553" y="21912"/>
                  <a:pt x="4011720" y="0"/>
                </a:cubicBezTo>
                <a:cubicBezTo>
                  <a:pt x="4128887" y="-21912"/>
                  <a:pt x="4268577" y="5738"/>
                  <a:pt x="4499235" y="0"/>
                </a:cubicBezTo>
                <a:cubicBezTo>
                  <a:pt x="4729894" y="-5738"/>
                  <a:pt x="4696282" y="24055"/>
                  <a:pt x="4787045" y="0"/>
                </a:cubicBezTo>
                <a:cubicBezTo>
                  <a:pt x="4877808" y="-24055"/>
                  <a:pt x="5206099" y="15362"/>
                  <a:pt x="5374412" y="0"/>
                </a:cubicBezTo>
                <a:cubicBezTo>
                  <a:pt x="5542725" y="-15362"/>
                  <a:pt x="5579263" y="34521"/>
                  <a:pt x="5762075" y="0"/>
                </a:cubicBezTo>
                <a:cubicBezTo>
                  <a:pt x="5944887" y="-34521"/>
                  <a:pt x="6017910" y="11920"/>
                  <a:pt x="6149737" y="0"/>
                </a:cubicBezTo>
                <a:cubicBezTo>
                  <a:pt x="6281564" y="-11920"/>
                  <a:pt x="6490816" y="19294"/>
                  <a:pt x="6637252" y="0"/>
                </a:cubicBezTo>
                <a:cubicBezTo>
                  <a:pt x="6783689" y="-19294"/>
                  <a:pt x="6988449" y="31845"/>
                  <a:pt x="7124767" y="0"/>
                </a:cubicBezTo>
                <a:cubicBezTo>
                  <a:pt x="7261085" y="-31845"/>
                  <a:pt x="7560542" y="57562"/>
                  <a:pt x="7712135" y="0"/>
                </a:cubicBezTo>
                <a:cubicBezTo>
                  <a:pt x="7863728" y="-57562"/>
                  <a:pt x="7976101" y="27022"/>
                  <a:pt x="8199650" y="0"/>
                </a:cubicBezTo>
                <a:cubicBezTo>
                  <a:pt x="8423199" y="-27022"/>
                  <a:pt x="8345238" y="23528"/>
                  <a:pt x="8487460" y="0"/>
                </a:cubicBezTo>
                <a:cubicBezTo>
                  <a:pt x="8629682" y="-23528"/>
                  <a:pt x="8835975" y="45500"/>
                  <a:pt x="9074827" y="0"/>
                </a:cubicBezTo>
                <a:cubicBezTo>
                  <a:pt x="9313679" y="-45500"/>
                  <a:pt x="9637159" y="62315"/>
                  <a:pt x="9985247" y="0"/>
                </a:cubicBezTo>
                <a:cubicBezTo>
                  <a:pt x="9996313" y="154224"/>
                  <a:pt x="9951396" y="236751"/>
                  <a:pt x="9985247" y="454735"/>
                </a:cubicBezTo>
                <a:cubicBezTo>
                  <a:pt x="10019098" y="672720"/>
                  <a:pt x="9981062" y="832670"/>
                  <a:pt x="9985247" y="939454"/>
                </a:cubicBezTo>
                <a:cubicBezTo>
                  <a:pt x="9989432" y="1046238"/>
                  <a:pt x="9955527" y="1324389"/>
                  <a:pt x="9985247" y="1499128"/>
                </a:cubicBezTo>
                <a:cubicBezTo>
                  <a:pt x="9734035" y="1511036"/>
                  <a:pt x="9492659" y="1461196"/>
                  <a:pt x="9298027" y="1499128"/>
                </a:cubicBezTo>
                <a:cubicBezTo>
                  <a:pt x="9103395" y="1537060"/>
                  <a:pt x="9146116" y="1494750"/>
                  <a:pt x="9010217" y="1499128"/>
                </a:cubicBezTo>
                <a:cubicBezTo>
                  <a:pt x="8874318" y="1503506"/>
                  <a:pt x="8803452" y="1494833"/>
                  <a:pt x="8722407" y="1499128"/>
                </a:cubicBezTo>
                <a:cubicBezTo>
                  <a:pt x="8641362" y="1503423"/>
                  <a:pt x="8433422" y="1458481"/>
                  <a:pt x="8334744" y="1499128"/>
                </a:cubicBezTo>
                <a:cubicBezTo>
                  <a:pt x="8236066" y="1539775"/>
                  <a:pt x="7900057" y="1466911"/>
                  <a:pt x="7747377" y="1499128"/>
                </a:cubicBezTo>
                <a:cubicBezTo>
                  <a:pt x="7594697" y="1531345"/>
                  <a:pt x="7530474" y="1471002"/>
                  <a:pt x="7359714" y="1499128"/>
                </a:cubicBezTo>
                <a:cubicBezTo>
                  <a:pt x="7188954" y="1527254"/>
                  <a:pt x="6849377" y="1429606"/>
                  <a:pt x="6572642" y="1499128"/>
                </a:cubicBezTo>
                <a:cubicBezTo>
                  <a:pt x="6295907" y="1568650"/>
                  <a:pt x="6314419" y="1486642"/>
                  <a:pt x="6085127" y="1499128"/>
                </a:cubicBezTo>
                <a:cubicBezTo>
                  <a:pt x="5855836" y="1511614"/>
                  <a:pt x="5727930" y="1459583"/>
                  <a:pt x="5597612" y="1499128"/>
                </a:cubicBezTo>
                <a:cubicBezTo>
                  <a:pt x="5467294" y="1538673"/>
                  <a:pt x="5323337" y="1441679"/>
                  <a:pt x="5110097" y="1499128"/>
                </a:cubicBezTo>
                <a:cubicBezTo>
                  <a:pt x="4896857" y="1556577"/>
                  <a:pt x="4707184" y="1474128"/>
                  <a:pt x="4422877" y="1499128"/>
                </a:cubicBezTo>
                <a:cubicBezTo>
                  <a:pt x="4138570" y="1524128"/>
                  <a:pt x="4272244" y="1497425"/>
                  <a:pt x="4135067" y="1499128"/>
                </a:cubicBezTo>
                <a:cubicBezTo>
                  <a:pt x="3997890" y="1500831"/>
                  <a:pt x="3961394" y="1482031"/>
                  <a:pt x="3847257" y="1499128"/>
                </a:cubicBezTo>
                <a:cubicBezTo>
                  <a:pt x="3733120" y="1516225"/>
                  <a:pt x="3663809" y="1492172"/>
                  <a:pt x="3559447" y="1499128"/>
                </a:cubicBezTo>
                <a:cubicBezTo>
                  <a:pt x="3455085" y="1506084"/>
                  <a:pt x="3211393" y="1484563"/>
                  <a:pt x="2972079" y="1499128"/>
                </a:cubicBezTo>
                <a:cubicBezTo>
                  <a:pt x="2732765" y="1513693"/>
                  <a:pt x="2486998" y="1476534"/>
                  <a:pt x="2284859" y="1499128"/>
                </a:cubicBezTo>
                <a:cubicBezTo>
                  <a:pt x="2082720" y="1521722"/>
                  <a:pt x="1968007" y="1448924"/>
                  <a:pt x="1797344" y="1499128"/>
                </a:cubicBezTo>
                <a:cubicBezTo>
                  <a:pt x="1626681" y="1549332"/>
                  <a:pt x="1514159" y="1493288"/>
                  <a:pt x="1409682" y="1499128"/>
                </a:cubicBezTo>
                <a:cubicBezTo>
                  <a:pt x="1305205" y="1504968"/>
                  <a:pt x="1212634" y="1458221"/>
                  <a:pt x="1022019" y="1499128"/>
                </a:cubicBezTo>
                <a:cubicBezTo>
                  <a:pt x="831404" y="1540035"/>
                  <a:pt x="375470" y="1393591"/>
                  <a:pt x="0" y="1499128"/>
                </a:cubicBezTo>
                <a:cubicBezTo>
                  <a:pt x="-16924" y="1391626"/>
                  <a:pt x="33632" y="1204556"/>
                  <a:pt x="0" y="1014410"/>
                </a:cubicBezTo>
                <a:cubicBezTo>
                  <a:pt x="-33632" y="824264"/>
                  <a:pt x="2456" y="622467"/>
                  <a:pt x="0" y="514701"/>
                </a:cubicBezTo>
                <a:cubicBezTo>
                  <a:pt x="-2456" y="406935"/>
                  <a:pt x="6290" y="138375"/>
                  <a:pt x="0" y="0"/>
                </a:cubicBezTo>
                <a:close/>
              </a:path>
              <a:path w="9985247" h="1499128" stroke="0" extrusionOk="0">
                <a:moveTo>
                  <a:pt x="0" y="0"/>
                </a:moveTo>
                <a:cubicBezTo>
                  <a:pt x="254457" y="-51608"/>
                  <a:pt x="413783" y="53592"/>
                  <a:pt x="687220" y="0"/>
                </a:cubicBezTo>
                <a:cubicBezTo>
                  <a:pt x="960657" y="-53592"/>
                  <a:pt x="908649" y="13367"/>
                  <a:pt x="1074882" y="0"/>
                </a:cubicBezTo>
                <a:cubicBezTo>
                  <a:pt x="1241115" y="-13367"/>
                  <a:pt x="1440987" y="1273"/>
                  <a:pt x="1662250" y="0"/>
                </a:cubicBezTo>
                <a:cubicBezTo>
                  <a:pt x="1883513" y="-1273"/>
                  <a:pt x="2148269" y="36110"/>
                  <a:pt x="2349470" y="0"/>
                </a:cubicBezTo>
                <a:cubicBezTo>
                  <a:pt x="2550671" y="-36110"/>
                  <a:pt x="2553259" y="20919"/>
                  <a:pt x="2637280" y="0"/>
                </a:cubicBezTo>
                <a:cubicBezTo>
                  <a:pt x="2721301" y="-20919"/>
                  <a:pt x="3235706" y="2891"/>
                  <a:pt x="3424352" y="0"/>
                </a:cubicBezTo>
                <a:cubicBezTo>
                  <a:pt x="3612998" y="-2891"/>
                  <a:pt x="3675388" y="29331"/>
                  <a:pt x="3911867" y="0"/>
                </a:cubicBezTo>
                <a:cubicBezTo>
                  <a:pt x="4148346" y="-29331"/>
                  <a:pt x="4218801" y="2924"/>
                  <a:pt x="4399382" y="0"/>
                </a:cubicBezTo>
                <a:cubicBezTo>
                  <a:pt x="4579963" y="-2924"/>
                  <a:pt x="4844054" y="15804"/>
                  <a:pt x="4986750" y="0"/>
                </a:cubicBezTo>
                <a:cubicBezTo>
                  <a:pt x="5129446" y="-15804"/>
                  <a:pt x="5303552" y="56608"/>
                  <a:pt x="5574117" y="0"/>
                </a:cubicBezTo>
                <a:cubicBezTo>
                  <a:pt x="5844682" y="-56608"/>
                  <a:pt x="6008553" y="50114"/>
                  <a:pt x="6161485" y="0"/>
                </a:cubicBezTo>
                <a:cubicBezTo>
                  <a:pt x="6314417" y="-50114"/>
                  <a:pt x="6545860" y="16310"/>
                  <a:pt x="6748852" y="0"/>
                </a:cubicBezTo>
                <a:cubicBezTo>
                  <a:pt x="6951844" y="-16310"/>
                  <a:pt x="6945318" y="20918"/>
                  <a:pt x="7036662" y="0"/>
                </a:cubicBezTo>
                <a:cubicBezTo>
                  <a:pt x="7128006" y="-20918"/>
                  <a:pt x="7362853" y="48183"/>
                  <a:pt x="7524177" y="0"/>
                </a:cubicBezTo>
                <a:cubicBezTo>
                  <a:pt x="7685502" y="-48183"/>
                  <a:pt x="8047959" y="62251"/>
                  <a:pt x="8311250" y="0"/>
                </a:cubicBezTo>
                <a:cubicBezTo>
                  <a:pt x="8574541" y="-62251"/>
                  <a:pt x="8467579" y="18709"/>
                  <a:pt x="8599060" y="0"/>
                </a:cubicBezTo>
                <a:cubicBezTo>
                  <a:pt x="8730541" y="-18709"/>
                  <a:pt x="8915268" y="6917"/>
                  <a:pt x="9186427" y="0"/>
                </a:cubicBezTo>
                <a:cubicBezTo>
                  <a:pt x="9457586" y="-6917"/>
                  <a:pt x="9331374" y="28191"/>
                  <a:pt x="9474237" y="0"/>
                </a:cubicBezTo>
                <a:cubicBezTo>
                  <a:pt x="9617100" y="-28191"/>
                  <a:pt x="9852636" y="56398"/>
                  <a:pt x="9985247" y="0"/>
                </a:cubicBezTo>
                <a:cubicBezTo>
                  <a:pt x="10005800" y="207309"/>
                  <a:pt x="9934273" y="293576"/>
                  <a:pt x="9985247" y="499709"/>
                </a:cubicBezTo>
                <a:cubicBezTo>
                  <a:pt x="10036221" y="705842"/>
                  <a:pt x="9929538" y="834811"/>
                  <a:pt x="9985247" y="999419"/>
                </a:cubicBezTo>
                <a:cubicBezTo>
                  <a:pt x="10040956" y="1164027"/>
                  <a:pt x="9943546" y="1345217"/>
                  <a:pt x="9985247" y="1499128"/>
                </a:cubicBezTo>
                <a:cubicBezTo>
                  <a:pt x="9800006" y="1554673"/>
                  <a:pt x="9614349" y="1498071"/>
                  <a:pt x="9397880" y="1499128"/>
                </a:cubicBezTo>
                <a:cubicBezTo>
                  <a:pt x="9181411" y="1500185"/>
                  <a:pt x="9039717" y="1486830"/>
                  <a:pt x="8910365" y="1499128"/>
                </a:cubicBezTo>
                <a:cubicBezTo>
                  <a:pt x="8781013" y="1511426"/>
                  <a:pt x="8526801" y="1494582"/>
                  <a:pt x="8223145" y="1499128"/>
                </a:cubicBezTo>
                <a:cubicBezTo>
                  <a:pt x="7919489" y="1503674"/>
                  <a:pt x="7705354" y="1484664"/>
                  <a:pt x="7535925" y="1499128"/>
                </a:cubicBezTo>
                <a:cubicBezTo>
                  <a:pt x="7366496" y="1513592"/>
                  <a:pt x="7308818" y="1472432"/>
                  <a:pt x="7248115" y="1499128"/>
                </a:cubicBezTo>
                <a:cubicBezTo>
                  <a:pt x="7187412" y="1525824"/>
                  <a:pt x="6952490" y="1498661"/>
                  <a:pt x="6860452" y="1499128"/>
                </a:cubicBezTo>
                <a:cubicBezTo>
                  <a:pt x="6768414" y="1499595"/>
                  <a:pt x="6581379" y="1478908"/>
                  <a:pt x="6472790" y="1499128"/>
                </a:cubicBezTo>
                <a:cubicBezTo>
                  <a:pt x="6364201" y="1519348"/>
                  <a:pt x="6207533" y="1463012"/>
                  <a:pt x="6085127" y="1499128"/>
                </a:cubicBezTo>
                <a:cubicBezTo>
                  <a:pt x="5962721" y="1535244"/>
                  <a:pt x="5651681" y="1498306"/>
                  <a:pt x="5497760" y="1499128"/>
                </a:cubicBezTo>
                <a:cubicBezTo>
                  <a:pt x="5343839" y="1499950"/>
                  <a:pt x="5075624" y="1472768"/>
                  <a:pt x="4810540" y="1499128"/>
                </a:cubicBezTo>
                <a:cubicBezTo>
                  <a:pt x="4545456" y="1525488"/>
                  <a:pt x="4422462" y="1480732"/>
                  <a:pt x="4223172" y="1499128"/>
                </a:cubicBezTo>
                <a:cubicBezTo>
                  <a:pt x="4023882" y="1517524"/>
                  <a:pt x="3743860" y="1459744"/>
                  <a:pt x="3436100" y="1499128"/>
                </a:cubicBezTo>
                <a:cubicBezTo>
                  <a:pt x="3128340" y="1538512"/>
                  <a:pt x="3034218" y="1405419"/>
                  <a:pt x="2649027" y="1499128"/>
                </a:cubicBezTo>
                <a:cubicBezTo>
                  <a:pt x="2263836" y="1592837"/>
                  <a:pt x="2287064" y="1495164"/>
                  <a:pt x="2161512" y="1499128"/>
                </a:cubicBezTo>
                <a:cubicBezTo>
                  <a:pt x="2035961" y="1503092"/>
                  <a:pt x="1730781" y="1439013"/>
                  <a:pt x="1374440" y="1499128"/>
                </a:cubicBezTo>
                <a:cubicBezTo>
                  <a:pt x="1018099" y="1559243"/>
                  <a:pt x="1101506" y="1490740"/>
                  <a:pt x="986777" y="1499128"/>
                </a:cubicBezTo>
                <a:cubicBezTo>
                  <a:pt x="872048" y="1507516"/>
                  <a:pt x="770116" y="1482815"/>
                  <a:pt x="698967" y="1499128"/>
                </a:cubicBezTo>
                <a:cubicBezTo>
                  <a:pt x="627818" y="1515441"/>
                  <a:pt x="336628" y="1436221"/>
                  <a:pt x="0" y="1499128"/>
                </a:cubicBezTo>
                <a:cubicBezTo>
                  <a:pt x="-39840" y="1320341"/>
                  <a:pt x="41038" y="1250611"/>
                  <a:pt x="0" y="1014410"/>
                </a:cubicBezTo>
                <a:cubicBezTo>
                  <a:pt x="-41038" y="778209"/>
                  <a:pt x="23699" y="607983"/>
                  <a:pt x="0" y="499709"/>
                </a:cubicBezTo>
                <a:cubicBezTo>
                  <a:pt x="-23699" y="391435"/>
                  <a:pt x="23947" y="239216"/>
                  <a:pt x="0" y="0"/>
                </a:cubicBezTo>
                <a:close/>
              </a:path>
            </a:pathLst>
          </a:custGeom>
          <a:solidFill>
            <a:srgbClr val="F3EDE0"/>
          </a:solidFill>
          <a:ln w="92075" cap="flat" cmpd="sng" algn="ctr">
            <a:solidFill>
              <a:srgbClr val="F3EDE0"/>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r>
              <a:rPr lang="en-US" sz="2800" b="1" dirty="0">
                <a:latin typeface="Tenorite" panose="00000500000000000000" pitchFamily="2" charset="0"/>
              </a:rPr>
              <a:t>Blood lead levels are the </a:t>
            </a:r>
            <a:r>
              <a:rPr lang="en-US" sz="2800" b="1" i="1" dirty="0">
                <a:latin typeface="Tenorite" panose="00000500000000000000" pitchFamily="2" charset="0"/>
              </a:rPr>
              <a:t>best measure of lead exposure </a:t>
            </a:r>
            <a:r>
              <a:rPr lang="en-US" sz="2800" b="1" dirty="0">
                <a:latin typeface="Tenorite" panose="00000500000000000000" pitchFamily="2" charset="0"/>
              </a:rPr>
              <a:t>and indicate no significant lead exposure in those tested following the LA 2025 fires. </a:t>
            </a:r>
          </a:p>
        </p:txBody>
      </p:sp>
      <p:pic>
        <p:nvPicPr>
          <p:cNvPr id="34" name="Picture 33">
            <a:extLst>
              <a:ext uri="{FF2B5EF4-FFF2-40B4-BE49-F238E27FC236}">
                <a16:creationId xmlns:a16="http://schemas.microsoft.com/office/drawing/2014/main" id="{605E7B0E-E9EA-4849-A303-228977001BFF}"/>
              </a:ext>
              <a:ext uri="{C183D7F6-B498-43B3-948B-1728B52AA6E4}">
                <adec:decorative xmlns:adec="http://schemas.microsoft.com/office/drawing/2017/decorative" val="1"/>
              </a:ext>
            </a:extLst>
          </p:cNvPr>
          <p:cNvPicPr>
            <a:picLocks noChangeAspect="1"/>
          </p:cNvPicPr>
          <p:nvPr/>
        </p:nvPicPr>
        <p:blipFill>
          <a:blip r:embed="rId4">
            <a:duotone>
              <a:schemeClr val="accent1">
                <a:shade val="45000"/>
                <a:satMod val="135000"/>
              </a:schemeClr>
              <a:prstClr val="white"/>
            </a:duotone>
          </a:blip>
          <a:stretch>
            <a:fillRect/>
          </a:stretch>
        </p:blipFill>
        <p:spPr>
          <a:xfrm rot="10800000" flipV="1">
            <a:off x="5874496" y="6969694"/>
            <a:ext cx="1085104" cy="1198666"/>
          </a:xfrm>
          <a:prstGeom prst="rect">
            <a:avLst/>
          </a:prstGeom>
        </p:spPr>
      </p:pic>
      <p:sp>
        <p:nvSpPr>
          <p:cNvPr id="35" name="Rectangle 34">
            <a:extLst>
              <a:ext uri="{FF2B5EF4-FFF2-40B4-BE49-F238E27FC236}">
                <a16:creationId xmlns:a16="http://schemas.microsoft.com/office/drawing/2014/main" id="{BE8E8B5B-4E3A-F599-95BD-AFE6ACF35DB8}"/>
              </a:ext>
            </a:extLst>
          </p:cNvPr>
          <p:cNvSpPr/>
          <p:nvPr/>
        </p:nvSpPr>
        <p:spPr>
          <a:xfrm rot="21332067">
            <a:off x="3963350" y="7337189"/>
            <a:ext cx="1895972" cy="463677"/>
          </a:xfrm>
          <a:custGeom>
            <a:avLst/>
            <a:gdLst>
              <a:gd name="csX0" fmla="*/ 0 w 1895972"/>
              <a:gd name="csY0" fmla="*/ 0 h 463677"/>
              <a:gd name="csX1" fmla="*/ 473993 w 1895972"/>
              <a:gd name="csY1" fmla="*/ 0 h 463677"/>
              <a:gd name="csX2" fmla="*/ 910067 w 1895972"/>
              <a:gd name="csY2" fmla="*/ 0 h 463677"/>
              <a:gd name="csX3" fmla="*/ 1421979 w 1895972"/>
              <a:gd name="csY3" fmla="*/ 0 h 463677"/>
              <a:gd name="csX4" fmla="*/ 1895972 w 1895972"/>
              <a:gd name="csY4" fmla="*/ 0 h 463677"/>
              <a:gd name="csX5" fmla="*/ 1895972 w 1895972"/>
              <a:gd name="csY5" fmla="*/ 463677 h 463677"/>
              <a:gd name="csX6" fmla="*/ 1478858 w 1895972"/>
              <a:gd name="csY6" fmla="*/ 463677 h 463677"/>
              <a:gd name="csX7" fmla="*/ 1023825 w 1895972"/>
              <a:gd name="csY7" fmla="*/ 463677 h 463677"/>
              <a:gd name="csX8" fmla="*/ 530872 w 1895972"/>
              <a:gd name="csY8" fmla="*/ 463677 h 463677"/>
              <a:gd name="csX9" fmla="*/ 0 w 1895972"/>
              <a:gd name="csY9" fmla="*/ 463677 h 463677"/>
              <a:gd name="csX10" fmla="*/ 0 w 1895972"/>
              <a:gd name="csY10" fmla="*/ 0 h 4636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895972" h="463677" fill="none" extrusionOk="0">
                <a:moveTo>
                  <a:pt x="0" y="0"/>
                </a:moveTo>
                <a:cubicBezTo>
                  <a:pt x="153997" y="-13067"/>
                  <a:pt x="264091" y="30699"/>
                  <a:pt x="473993" y="0"/>
                </a:cubicBezTo>
                <a:cubicBezTo>
                  <a:pt x="683895" y="-30699"/>
                  <a:pt x="747711" y="13418"/>
                  <a:pt x="910067" y="0"/>
                </a:cubicBezTo>
                <a:cubicBezTo>
                  <a:pt x="1072423" y="-13418"/>
                  <a:pt x="1285271" y="3722"/>
                  <a:pt x="1421979" y="0"/>
                </a:cubicBezTo>
                <a:cubicBezTo>
                  <a:pt x="1558687" y="-3722"/>
                  <a:pt x="1680061" y="52591"/>
                  <a:pt x="1895972" y="0"/>
                </a:cubicBezTo>
                <a:cubicBezTo>
                  <a:pt x="1942107" y="157747"/>
                  <a:pt x="1871362" y="342922"/>
                  <a:pt x="1895972" y="463677"/>
                </a:cubicBezTo>
                <a:cubicBezTo>
                  <a:pt x="1772936" y="498921"/>
                  <a:pt x="1656138" y="419043"/>
                  <a:pt x="1478858" y="463677"/>
                </a:cubicBezTo>
                <a:cubicBezTo>
                  <a:pt x="1301578" y="508311"/>
                  <a:pt x="1248562" y="427672"/>
                  <a:pt x="1023825" y="463677"/>
                </a:cubicBezTo>
                <a:cubicBezTo>
                  <a:pt x="799088" y="499682"/>
                  <a:pt x="743032" y="404935"/>
                  <a:pt x="530872" y="463677"/>
                </a:cubicBezTo>
                <a:cubicBezTo>
                  <a:pt x="318712" y="522419"/>
                  <a:pt x="208586" y="455148"/>
                  <a:pt x="0" y="463677"/>
                </a:cubicBezTo>
                <a:cubicBezTo>
                  <a:pt x="-47813" y="320355"/>
                  <a:pt x="14509" y="130241"/>
                  <a:pt x="0" y="0"/>
                </a:cubicBezTo>
                <a:close/>
              </a:path>
              <a:path w="1895972" h="463677" stroke="0" extrusionOk="0">
                <a:moveTo>
                  <a:pt x="0" y="0"/>
                </a:moveTo>
                <a:cubicBezTo>
                  <a:pt x="110348" y="-52956"/>
                  <a:pt x="368231" y="55916"/>
                  <a:pt x="511912" y="0"/>
                </a:cubicBezTo>
                <a:cubicBezTo>
                  <a:pt x="655593" y="-55916"/>
                  <a:pt x="842803" y="54043"/>
                  <a:pt x="1004865" y="0"/>
                </a:cubicBezTo>
                <a:cubicBezTo>
                  <a:pt x="1166927" y="-54043"/>
                  <a:pt x="1264175" y="47314"/>
                  <a:pt x="1478858" y="0"/>
                </a:cubicBezTo>
                <a:cubicBezTo>
                  <a:pt x="1693541" y="-47314"/>
                  <a:pt x="1749518" y="27370"/>
                  <a:pt x="1895972" y="0"/>
                </a:cubicBezTo>
                <a:cubicBezTo>
                  <a:pt x="1938041" y="137073"/>
                  <a:pt x="1850701" y="312424"/>
                  <a:pt x="1895972" y="463677"/>
                </a:cubicBezTo>
                <a:cubicBezTo>
                  <a:pt x="1657404" y="477652"/>
                  <a:pt x="1526032" y="438660"/>
                  <a:pt x="1403019" y="463677"/>
                </a:cubicBezTo>
                <a:cubicBezTo>
                  <a:pt x="1280006" y="488694"/>
                  <a:pt x="1034823" y="425827"/>
                  <a:pt x="929026" y="463677"/>
                </a:cubicBezTo>
                <a:cubicBezTo>
                  <a:pt x="823229" y="501527"/>
                  <a:pt x="598415" y="430841"/>
                  <a:pt x="473993" y="463677"/>
                </a:cubicBezTo>
                <a:cubicBezTo>
                  <a:pt x="349571" y="496513"/>
                  <a:pt x="188264" y="411089"/>
                  <a:pt x="0" y="463677"/>
                </a:cubicBezTo>
                <a:cubicBezTo>
                  <a:pt x="-4563" y="332679"/>
                  <a:pt x="39305" y="14398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enorite" panose="00000500000000000000" pitchFamily="2" charset="0"/>
              </a:rPr>
              <a:t>Key point: </a:t>
            </a:r>
          </a:p>
        </p:txBody>
      </p:sp>
    </p:spTree>
    <p:extLst>
      <p:ext uri="{BB962C8B-B14F-4D97-AF65-F5344CB8AC3E}">
        <p14:creationId xmlns:p14="http://schemas.microsoft.com/office/powerpoint/2010/main" val="297785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B7E4E-8A8C-D127-8079-DFB7B67DBD10}"/>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B27425-9111-B672-C71E-EA9DD9230BE5}"/>
              </a:ext>
            </a:extLst>
          </p:cNvPr>
          <p:cNvSpPr>
            <a:spLocks noGrp="1"/>
          </p:cNvSpPr>
          <p:nvPr>
            <p:ph type="sldNum" sz="quarter" idx="12"/>
          </p:nvPr>
        </p:nvSpPr>
        <p:spPr>
          <a:xfrm>
            <a:off x="15304550" y="9526128"/>
            <a:ext cx="2133600" cy="365125"/>
          </a:xfrm>
        </p:spPr>
        <p:txBody>
          <a:bodyPr/>
          <a:lstStyle/>
          <a:p>
            <a:pPr defTabSz="291465">
              <a:defRPr/>
            </a:pPr>
            <a:fld id="{6D22F896-40B5-4ADD-8801-0D06FADFA095}" type="slidenum">
              <a:rPr lang="en-US" sz="1400">
                <a:solidFill>
                  <a:srgbClr val="000000"/>
                </a:solidFill>
                <a:latin typeface="Calibri" panose="020F0502020204030204"/>
              </a:rPr>
              <a:pPr defTabSz="291465">
                <a:defRPr/>
              </a:pPr>
              <a:t>6</a:t>
            </a:fld>
            <a:endParaRPr lang="en-US" sz="1400">
              <a:solidFill>
                <a:srgbClr val="000000"/>
              </a:solidFill>
              <a:latin typeface="Calibri" panose="020F0502020204030204"/>
            </a:endParaRPr>
          </a:p>
        </p:txBody>
      </p:sp>
      <p:sp>
        <p:nvSpPr>
          <p:cNvPr id="1025" name="TextBox 5">
            <a:extLst>
              <a:ext uri="{FF2B5EF4-FFF2-40B4-BE49-F238E27FC236}">
                <a16:creationId xmlns:a16="http://schemas.microsoft.com/office/drawing/2014/main" id="{C256A264-AC41-5363-09FF-EA1A144F04E8}"/>
              </a:ext>
            </a:extLst>
          </p:cNvPr>
          <p:cNvSpPr txBox="1">
            <a:spLocks noGrp="1"/>
          </p:cNvSpPr>
          <p:nvPr>
            <p:ph type="title" idx="4294967295"/>
          </p:nvPr>
        </p:nvSpPr>
        <p:spPr>
          <a:xfrm>
            <a:off x="558800" y="485929"/>
            <a:ext cx="16382999" cy="61555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nSpc>
                <a:spcPct val="100000"/>
              </a:lnSpc>
              <a:defRPr/>
            </a:pPr>
            <a:r>
              <a:rPr lang="en-US" sz="4000" dirty="0">
                <a:solidFill>
                  <a:srgbClr val="1F497D">
                    <a:lumMod val="50000"/>
                  </a:srgbClr>
                </a:solidFill>
                <a:latin typeface="Tenorite" panose="00000500000000000000" pitchFamily="2" charset="0"/>
                <a:ea typeface="The Youngest Serif"/>
                <a:cs typeface="The Youngest Serif"/>
                <a:sym typeface="The Youngest Serif"/>
              </a:rPr>
              <a:t>Lead in interiors after a fire: </a:t>
            </a:r>
            <a:r>
              <a:rPr lang="en-US" sz="4000" spc="0" dirty="0">
                <a:solidFill>
                  <a:srgbClr val="1F497D">
                    <a:lumMod val="50000"/>
                  </a:srgbClr>
                </a:solidFill>
                <a:latin typeface="Tenorite" panose="00000500000000000000" pitchFamily="2" charset="0"/>
                <a:ea typeface="The Youngest Serif"/>
                <a:cs typeface="The Youngest Serif"/>
                <a:sym typeface="The Youngest Serif"/>
              </a:rPr>
              <a:t>Is there lead in my house dust? What to do?</a:t>
            </a:r>
          </a:p>
        </p:txBody>
      </p:sp>
      <p:sp>
        <p:nvSpPr>
          <p:cNvPr id="2" name="Content Placeholder 2">
            <a:extLst>
              <a:ext uri="{FF2B5EF4-FFF2-40B4-BE49-F238E27FC236}">
                <a16:creationId xmlns:a16="http://schemas.microsoft.com/office/drawing/2014/main" id="{EF9144AC-7395-DC76-F010-1AC169DA021B}"/>
              </a:ext>
            </a:extLst>
          </p:cNvPr>
          <p:cNvSpPr>
            <a:spLocks noGrp="1"/>
          </p:cNvSpPr>
          <p:nvPr>
            <p:ph idx="1"/>
          </p:nvPr>
        </p:nvSpPr>
        <p:spPr>
          <a:xfrm>
            <a:off x="558799" y="1399289"/>
            <a:ext cx="12013583" cy="3966329"/>
          </a:xfrm>
        </p:spPr>
        <p:txBody>
          <a:bodyPr>
            <a:noAutofit/>
          </a:bodyPr>
          <a:lstStyle/>
          <a:p>
            <a:pPr marL="177800" indent="-177800"/>
            <a:r>
              <a:rPr lang="en-US" sz="2400" b="1" dirty="0">
                <a:solidFill>
                  <a:prstClr val="black"/>
                </a:solidFill>
              </a:rPr>
              <a:t>If your home has been impacted by fire, smoke, ash, soot, char, or dust, it may be important to test the dust for lead or other contaminants</a:t>
            </a:r>
            <a:r>
              <a:rPr lang="en-US" sz="2400" dirty="0">
                <a:solidFill>
                  <a:prstClr val="black"/>
                </a:solidFill>
              </a:rPr>
              <a:t>.</a:t>
            </a:r>
            <a:r>
              <a:rPr lang="en-US" sz="2400" dirty="0"/>
              <a:t> To test dust for lead, a professional will sample the amount of lead present on a surface area (e.g., a square foot of the floor). These methods and standards were developed to prevent lead poisoning from chipping lead-based paint, but are useful for assessing fire-related contamination.</a:t>
            </a:r>
          </a:p>
          <a:p>
            <a:pPr marL="177800" indent="-177800"/>
            <a:r>
              <a:rPr lang="en-US" sz="2400" b="1" dirty="0">
                <a:solidFill>
                  <a:prstClr val="black"/>
                </a:solidFill>
              </a:rPr>
              <a:t>Reducing dust that may have fire contaminants is most important </a:t>
            </a:r>
            <a:r>
              <a:rPr lang="en-US" sz="2400" dirty="0"/>
              <a:t>for young children, as they are more likely to put their hands in their mouths after touching windowsills or playing on the ground. </a:t>
            </a:r>
          </a:p>
          <a:p>
            <a:pPr marL="177800" indent="-177800"/>
            <a:r>
              <a:rPr lang="en-US" sz="2400" b="1" dirty="0"/>
              <a:t>If your home was affected, hiring professional cleaning or remediation services may be the safest option</a:t>
            </a:r>
            <a:r>
              <a:rPr lang="en-US" sz="2400" dirty="0"/>
              <a:t>. If you clean yourself after a fire, wear proper PPE and follow best practices for protection (see pages 7 and 8).</a:t>
            </a:r>
          </a:p>
          <a:p>
            <a:endParaRPr lang="en-US" sz="2400" dirty="0">
              <a:solidFill>
                <a:prstClr val="black"/>
              </a:solidFill>
            </a:endParaRPr>
          </a:p>
          <a:p>
            <a:endParaRPr lang="en-US" sz="2400" dirty="0">
              <a:solidFill>
                <a:prstClr val="black"/>
              </a:solidFill>
            </a:endParaRPr>
          </a:p>
          <a:p>
            <a:endParaRPr lang="en-US" sz="2400" dirty="0">
              <a:solidFill>
                <a:prstClr val="black"/>
              </a:solidFill>
            </a:endParaRPr>
          </a:p>
        </p:txBody>
      </p:sp>
      <p:graphicFrame>
        <p:nvGraphicFramePr>
          <p:cNvPr id="25" name="Content Placeholder 3">
            <a:extLst>
              <a:ext uri="{FF2B5EF4-FFF2-40B4-BE49-F238E27FC236}">
                <a16:creationId xmlns:a16="http://schemas.microsoft.com/office/drawing/2014/main" id="{E9C4F425-55CC-24A1-E84D-EA89D29E18B7}"/>
              </a:ext>
            </a:extLst>
          </p:cNvPr>
          <p:cNvGraphicFramePr>
            <a:graphicFrameLocks/>
          </p:cNvGraphicFramePr>
          <p:nvPr>
            <p:extLst>
              <p:ext uri="{D42A27DB-BD31-4B8C-83A1-F6EECF244321}">
                <p14:modId xmlns:p14="http://schemas.microsoft.com/office/powerpoint/2010/main" val="2861306246"/>
              </p:ext>
            </p:extLst>
          </p:nvPr>
        </p:nvGraphicFramePr>
        <p:xfrm>
          <a:off x="858530" y="5439680"/>
          <a:ext cx="11586637" cy="4091718"/>
        </p:xfrm>
        <a:graphic>
          <a:graphicData uri="http://schemas.openxmlformats.org/drawingml/2006/table">
            <a:tbl>
              <a:tblPr firstRow="1"/>
              <a:tblGrid>
                <a:gridCol w="3273583">
                  <a:extLst>
                    <a:ext uri="{9D8B030D-6E8A-4147-A177-3AD203B41FA5}">
                      <a16:colId xmlns:a16="http://schemas.microsoft.com/office/drawing/2014/main" val="2712553791"/>
                    </a:ext>
                  </a:extLst>
                </a:gridCol>
                <a:gridCol w="8313054">
                  <a:extLst>
                    <a:ext uri="{9D8B030D-6E8A-4147-A177-3AD203B41FA5}">
                      <a16:colId xmlns:a16="http://schemas.microsoft.com/office/drawing/2014/main" val="2570628743"/>
                    </a:ext>
                  </a:extLst>
                </a:gridCol>
              </a:tblGrid>
              <a:tr h="128342">
                <a:tc gridSpan="2">
                  <a:txBody>
                    <a:bodyPr/>
                    <a:lstStyle/>
                    <a:p>
                      <a:pPr algn="ctr" fontAlgn="t"/>
                      <a:r>
                        <a:rPr lang="en-US" sz="2400" b="1" dirty="0">
                          <a:solidFill>
                            <a:srgbClr val="4A543E"/>
                          </a:solidFill>
                          <a:effectLst/>
                          <a:latin typeface="Tenorite" panose="00000500000000000000" pitchFamily="2" charset="0"/>
                        </a:rPr>
                        <a:t>Regulated levels of Lead (Pb) in dust</a:t>
                      </a:r>
                      <a:r>
                        <a:rPr lang="en-US" sz="2400" baseline="30000" dirty="0">
                          <a:solidFill>
                            <a:srgbClr val="4A543E"/>
                          </a:solidFill>
                          <a:latin typeface="Tenorite" panose="00000500000000000000" pitchFamily="2" charset="0"/>
                        </a:rPr>
                        <a:t>1</a:t>
                      </a:r>
                      <a:endParaRPr lang="en-US" sz="2400" b="1" dirty="0">
                        <a:solidFill>
                          <a:srgbClr val="4A543E"/>
                        </a:solidFill>
                        <a:effectLst/>
                        <a:latin typeface="Tenorite" panose="00000500000000000000" pitchFamily="2" charset="0"/>
                      </a:endParaRPr>
                    </a:p>
                  </a:txBody>
                  <a:tcPr marL="15304" marR="15304" marT="7652" marB="76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8E0"/>
                    </a:solidFill>
                  </a:tcPr>
                </a:tc>
                <a:tc hMerge="1">
                  <a:txBody>
                    <a:bodyPr/>
                    <a:lstStyle/>
                    <a:p>
                      <a:pPr algn="l" fontAlgn="t"/>
                      <a:endParaRPr lang="en-US" sz="1800" b="1">
                        <a:effectLst/>
                        <a:latin typeface="Tenorite" panose="00000500000000000000" pitchFamily="2" charset="0"/>
                      </a:endParaRPr>
                    </a:p>
                  </a:txBody>
                  <a:tcPr marL="15304" marR="15304" marT="7652" marB="765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EBF3"/>
                    </a:solidFill>
                  </a:tcPr>
                </a:tc>
                <a:extLst>
                  <a:ext uri="{0D108BD9-81ED-4DB2-BD59-A6C34878D82A}">
                    <a16:rowId xmlns:a16="http://schemas.microsoft.com/office/drawing/2014/main" val="1921496210"/>
                  </a:ext>
                </a:extLst>
              </a:tr>
              <a:tr h="333631">
                <a:tc>
                  <a:txBody>
                    <a:bodyPr/>
                    <a:lstStyle/>
                    <a:p>
                      <a:pPr algn="ctr" fontAlgn="t"/>
                      <a:r>
                        <a:rPr lang="en-US" sz="2400" b="1">
                          <a:solidFill>
                            <a:srgbClr val="4A543E"/>
                          </a:solidFill>
                          <a:effectLst/>
                          <a:latin typeface="Tenorite" panose="00000500000000000000" pitchFamily="2" charset="0"/>
                        </a:rPr>
                        <a:t>Agency</a:t>
                      </a:r>
                    </a:p>
                  </a:txBody>
                  <a:tcPr marL="15304" marR="15304" marT="7652" marB="76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8E0"/>
                    </a:solidFill>
                  </a:tcPr>
                </a:tc>
                <a:tc>
                  <a:txBody>
                    <a:bodyPr/>
                    <a:lstStyle/>
                    <a:p>
                      <a:pPr algn="ctr" fontAlgn="t"/>
                      <a:r>
                        <a:rPr lang="en-US" sz="2400" b="1" dirty="0">
                          <a:solidFill>
                            <a:srgbClr val="4A543E"/>
                          </a:solidFill>
                          <a:effectLst/>
                          <a:latin typeface="Tenorite" panose="00000500000000000000" pitchFamily="2" charset="0"/>
                        </a:rPr>
                        <a:t>Action Level</a:t>
                      </a:r>
                      <a:r>
                        <a:rPr lang="en-US" sz="2400" b="0" dirty="0">
                          <a:solidFill>
                            <a:srgbClr val="4A543E"/>
                          </a:solidFill>
                          <a:effectLst/>
                          <a:latin typeface="Tenorite" panose="00000500000000000000" pitchFamily="2" charset="0"/>
                        </a:rPr>
                        <a:t> </a:t>
                      </a:r>
                    </a:p>
                    <a:p>
                      <a:pPr algn="ctr" fontAlgn="t"/>
                      <a:r>
                        <a:rPr lang="en-US" sz="2400" b="0" dirty="0">
                          <a:solidFill>
                            <a:srgbClr val="4A543E"/>
                          </a:solidFill>
                          <a:effectLst/>
                          <a:latin typeface="Tenorite" panose="00000500000000000000" pitchFamily="2" charset="0"/>
                        </a:rPr>
                        <a:t>(If at this level or above, it is recommended to clean or take other measures to prevent future lead dust, such as from chipping paint)</a:t>
                      </a:r>
                    </a:p>
                  </a:txBody>
                  <a:tcPr marL="15304" marR="15304" marT="7652" marB="76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4E8E0"/>
                    </a:solidFill>
                  </a:tcPr>
                </a:tc>
                <a:extLst>
                  <a:ext uri="{0D108BD9-81ED-4DB2-BD59-A6C34878D82A}">
                    <a16:rowId xmlns:a16="http://schemas.microsoft.com/office/drawing/2014/main" val="3163649072"/>
                  </a:ext>
                </a:extLst>
              </a:tr>
              <a:tr h="376189">
                <a:tc>
                  <a:txBody>
                    <a:bodyPr/>
                    <a:lstStyle/>
                    <a:p>
                      <a:pPr algn="ctr" fontAlgn="t"/>
                      <a:r>
                        <a:rPr lang="en-US" sz="2400" dirty="0">
                          <a:effectLst/>
                          <a:latin typeface="Tenorite" panose="00000500000000000000" pitchFamily="2" charset="0"/>
                        </a:rPr>
                        <a:t>U.S. Environmental Protection Agency (EPA)</a:t>
                      </a:r>
                    </a:p>
                  </a:txBody>
                  <a:tcPr marL="15304" marR="15304" marT="7652" marB="76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74320" indent="-182880" fontAlgn="t">
                        <a:buFont typeface="Arial" panose="020B0604020202020204" pitchFamily="34" charset="0"/>
                        <a:buChar char="•"/>
                      </a:pPr>
                      <a:r>
                        <a:rPr lang="en-US" sz="2400" b="0" dirty="0">
                          <a:effectLst/>
                          <a:latin typeface="Tenorite" panose="00000500000000000000" pitchFamily="2" charset="0"/>
                        </a:rPr>
                        <a:t>5 µg/ft</a:t>
                      </a:r>
                      <a:r>
                        <a:rPr lang="en-US" sz="2400" b="0" baseline="30000" dirty="0">
                          <a:effectLst/>
                          <a:latin typeface="Tenorite" panose="00000500000000000000" pitchFamily="2" charset="0"/>
                        </a:rPr>
                        <a:t>2</a:t>
                      </a:r>
                      <a:r>
                        <a:rPr lang="en-US" sz="2400" b="0" dirty="0">
                          <a:effectLst/>
                          <a:latin typeface="Tenorite" panose="00000500000000000000" pitchFamily="2" charset="0"/>
                        </a:rPr>
                        <a:t> for floors (micrograms lead/Pb per square foot)</a:t>
                      </a:r>
                    </a:p>
                    <a:p>
                      <a:pPr marL="274320" indent="-182880" fontAlgn="t">
                        <a:buFont typeface="Arial" panose="020B0604020202020204" pitchFamily="34" charset="0"/>
                        <a:buChar char="•"/>
                      </a:pPr>
                      <a:r>
                        <a:rPr lang="en-US" sz="2400" b="0" dirty="0">
                          <a:effectLst/>
                          <a:latin typeface="Tenorite" panose="00000500000000000000" pitchFamily="2" charset="0"/>
                        </a:rPr>
                        <a:t>40 µg/ft</a:t>
                      </a:r>
                      <a:r>
                        <a:rPr lang="en-US" sz="2400" b="0" baseline="30000" dirty="0">
                          <a:effectLst/>
                          <a:latin typeface="Tenorite" panose="00000500000000000000" pitchFamily="2" charset="0"/>
                        </a:rPr>
                        <a:t>2</a:t>
                      </a:r>
                      <a:r>
                        <a:rPr lang="en-US" sz="2400" b="0" dirty="0">
                          <a:effectLst/>
                          <a:latin typeface="Tenorite" panose="00000500000000000000" pitchFamily="2" charset="0"/>
                        </a:rPr>
                        <a:t> for windowsills</a:t>
                      </a:r>
                    </a:p>
                    <a:p>
                      <a:pPr marL="274320" indent="-182880" fontAlgn="t">
                        <a:buFont typeface="Arial" panose="020B0604020202020204" pitchFamily="34" charset="0"/>
                        <a:buChar char="•"/>
                      </a:pPr>
                      <a:r>
                        <a:rPr lang="en-US" sz="2400" b="0" dirty="0">
                          <a:effectLst/>
                          <a:latin typeface="Tenorite" panose="00000500000000000000" pitchFamily="2" charset="0"/>
                        </a:rPr>
                        <a:t>100 µg/ft</a:t>
                      </a:r>
                      <a:r>
                        <a:rPr lang="en-US" sz="2400" b="0" baseline="30000" dirty="0">
                          <a:effectLst/>
                          <a:latin typeface="Tenorite" panose="00000500000000000000" pitchFamily="2" charset="0"/>
                        </a:rPr>
                        <a:t>2</a:t>
                      </a:r>
                      <a:r>
                        <a:rPr lang="en-US" sz="2400" b="0" dirty="0">
                          <a:effectLst/>
                          <a:latin typeface="Tenorite" panose="00000500000000000000" pitchFamily="2" charset="0"/>
                        </a:rPr>
                        <a:t> for window trough</a:t>
                      </a:r>
                    </a:p>
                  </a:txBody>
                  <a:tcPr marL="15304" marR="15304" marT="7652" marB="765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83898496"/>
                  </a:ext>
                </a:extLst>
              </a:tr>
              <a:tr h="320532">
                <a:tc>
                  <a:txBody>
                    <a:bodyPr/>
                    <a:lstStyle/>
                    <a:p>
                      <a:pPr algn="ctr" fontAlgn="t"/>
                      <a:r>
                        <a:rPr lang="en-US" sz="2400" dirty="0">
                          <a:effectLst/>
                          <a:latin typeface="Tenorite" panose="00000500000000000000" pitchFamily="2" charset="0"/>
                        </a:rPr>
                        <a:t>California Department of Public Health</a:t>
                      </a:r>
                    </a:p>
                  </a:txBody>
                  <a:tcPr marL="22446" marR="22446" marT="11223" marB="112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74320" indent="-182880" fontAlgn="t">
                        <a:buFont typeface="Arial" panose="020B0604020202020204" pitchFamily="34" charset="0"/>
                        <a:buChar char="•"/>
                      </a:pPr>
                      <a:r>
                        <a:rPr lang="en-US" sz="2400" b="0" dirty="0">
                          <a:effectLst/>
                          <a:latin typeface="Tenorite" panose="00000500000000000000" pitchFamily="2" charset="0"/>
                        </a:rPr>
                        <a:t>10 µg/ft</a:t>
                      </a:r>
                      <a:r>
                        <a:rPr lang="en-US" sz="2400" b="0" baseline="30000" dirty="0">
                          <a:effectLst/>
                          <a:latin typeface="Tenorite" panose="00000500000000000000" pitchFamily="2" charset="0"/>
                        </a:rPr>
                        <a:t>2</a:t>
                      </a:r>
                      <a:r>
                        <a:rPr lang="en-US" sz="2400" b="0" dirty="0">
                          <a:effectLst/>
                          <a:latin typeface="Tenorite" panose="00000500000000000000" pitchFamily="2" charset="0"/>
                        </a:rPr>
                        <a:t> for floors (micrograms lead/Pb per square foot)*</a:t>
                      </a:r>
                    </a:p>
                    <a:p>
                      <a:pPr marL="274320" indent="-182880" fontAlgn="t">
                        <a:buFont typeface="Arial" panose="020B0604020202020204" pitchFamily="34" charset="0"/>
                        <a:buChar char="•"/>
                      </a:pPr>
                      <a:r>
                        <a:rPr lang="en-US" sz="2400" b="0" dirty="0">
                          <a:effectLst/>
                          <a:latin typeface="Tenorite" panose="00000500000000000000" pitchFamily="2" charset="0"/>
                        </a:rPr>
                        <a:t>100 µg/ft</a:t>
                      </a:r>
                      <a:r>
                        <a:rPr lang="en-US" sz="2400" b="0" baseline="30000" dirty="0">
                          <a:effectLst/>
                          <a:latin typeface="Tenorite" panose="00000500000000000000" pitchFamily="2" charset="0"/>
                        </a:rPr>
                        <a:t>2</a:t>
                      </a:r>
                      <a:r>
                        <a:rPr lang="en-US" sz="2400" b="0" dirty="0">
                          <a:effectLst/>
                          <a:latin typeface="Tenorite" panose="00000500000000000000" pitchFamily="2" charset="0"/>
                        </a:rPr>
                        <a:t> for horizontal surfaces*</a:t>
                      </a:r>
                    </a:p>
                    <a:p>
                      <a:pPr marL="91440" indent="0" fontAlgn="t">
                        <a:buFont typeface="Arial" panose="020B0604020202020204" pitchFamily="34" charset="0"/>
                        <a:buNone/>
                      </a:pPr>
                      <a:r>
                        <a:rPr lang="en-US" sz="2400" b="0" dirty="0">
                          <a:effectLst/>
                          <a:latin typeface="Tenorite" panose="00000500000000000000" pitchFamily="2" charset="0"/>
                        </a:rPr>
                        <a:t>*Effective until July 2027</a:t>
                      </a:r>
                    </a:p>
                  </a:txBody>
                  <a:tcPr marL="22446" marR="22446" marT="11223" marB="1122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99080373"/>
                  </a:ext>
                </a:extLst>
              </a:tr>
            </a:tbl>
          </a:graphicData>
        </a:graphic>
      </p:graphicFrame>
      <p:grpSp>
        <p:nvGrpSpPr>
          <p:cNvPr id="3" name="Group 2">
            <a:extLst>
              <a:ext uri="{FF2B5EF4-FFF2-40B4-BE49-F238E27FC236}">
                <a16:creationId xmlns:a16="http://schemas.microsoft.com/office/drawing/2014/main" id="{3E61D257-8CC1-3303-57DE-774871AD61B0}"/>
              </a:ext>
            </a:extLst>
          </p:cNvPr>
          <p:cNvGrpSpPr/>
          <p:nvPr/>
        </p:nvGrpSpPr>
        <p:grpSpPr>
          <a:xfrm>
            <a:off x="12801351" y="1664359"/>
            <a:ext cx="4884349" cy="7794130"/>
            <a:chOff x="9922436" y="1456611"/>
            <a:chExt cx="2529974" cy="3625075"/>
          </a:xfrm>
        </p:grpSpPr>
        <p:pic>
          <p:nvPicPr>
            <p:cNvPr id="1027" name="Picture 3">
              <a:extLst>
                <a:ext uri="{FF2B5EF4-FFF2-40B4-BE49-F238E27FC236}">
                  <a16:creationId xmlns:a16="http://schemas.microsoft.com/office/drawing/2014/main" id="{1A4F3D3D-1F53-0137-476C-723B7443439E}"/>
                </a:ext>
                <a:ext uri="{C183D7F6-B498-43B3-948B-1728B52AA6E4}">
                  <adec:decorative xmlns:adec="http://schemas.microsoft.com/office/drawing/2017/decorative" val="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2436" t="22434" r="41158" b="52398"/>
            <a:stretch>
              <a:fillRect/>
            </a:stretch>
          </p:blipFill>
          <p:spPr bwMode="auto">
            <a:xfrm>
              <a:off x="10478819" y="1913360"/>
              <a:ext cx="1431303" cy="102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E59A44BB-A434-4CE2-D2D9-923286C2373B}"/>
                </a:ext>
              </a:extLst>
            </p:cNvPr>
            <p:cNvSpPr txBox="1"/>
            <p:nvPr/>
          </p:nvSpPr>
          <p:spPr>
            <a:xfrm>
              <a:off x="9922436" y="2938289"/>
              <a:ext cx="2520349" cy="386499"/>
            </a:xfrm>
            <a:prstGeom prst="rect">
              <a:avLst/>
            </a:prstGeom>
            <a:noFill/>
          </p:spPr>
          <p:txBody>
            <a:bodyPr wrap="square" rtlCol="0">
              <a:spAutoFit/>
            </a:bodyPr>
            <a:lstStyle/>
            <a:p>
              <a:pPr algn="ctr"/>
              <a:r>
                <a:rPr lang="en-US" sz="2400" dirty="0">
                  <a:latin typeface="Tenorite" panose="00000500000000000000" pitchFamily="2" charset="0"/>
                </a:rPr>
                <a:t>One microgram </a:t>
              </a:r>
              <a:r>
                <a:rPr lang="en-US" altLang="en-US" sz="2400" dirty="0">
                  <a:latin typeface="Tenorite" panose="00000500000000000000" pitchFamily="2" charset="0"/>
                </a:rPr>
                <a:t>(µg) </a:t>
              </a:r>
              <a:r>
                <a:rPr lang="en-US" sz="2400" dirty="0">
                  <a:latin typeface="Tenorite" panose="00000500000000000000" pitchFamily="2" charset="0"/>
                </a:rPr>
                <a:t>= a single grain of sugar </a:t>
              </a:r>
              <a:r>
                <a:rPr lang="en-US" sz="2400" i="1" dirty="0">
                  <a:latin typeface="Tenorite" panose="00000500000000000000" pitchFamily="2" charset="0"/>
                </a:rPr>
                <a:t>cut into 1,000 pieces</a:t>
              </a:r>
            </a:p>
          </p:txBody>
        </p:sp>
        <p:cxnSp>
          <p:nvCxnSpPr>
            <p:cNvPr id="12" name="Straight Arrow Connector 11" descr="Arrow pointing to one grain of sugar on tip of finger">
              <a:extLst>
                <a:ext uri="{FF2B5EF4-FFF2-40B4-BE49-F238E27FC236}">
                  <a16:creationId xmlns:a16="http://schemas.microsoft.com/office/drawing/2014/main" id="{CD35C4E0-717A-5A46-4835-433048D30218}"/>
                </a:ext>
              </a:extLst>
            </p:cNvPr>
            <p:cNvCxnSpPr>
              <a:cxnSpLocks/>
            </p:cNvCxnSpPr>
            <p:nvPr/>
          </p:nvCxnSpPr>
          <p:spPr>
            <a:xfrm flipV="1">
              <a:off x="10830140" y="2706487"/>
              <a:ext cx="357343" cy="22461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E54E201E-103F-804C-A62F-5588C0A91F44}"/>
                </a:ext>
              </a:extLst>
            </p:cNvPr>
            <p:cNvSpPr txBox="1"/>
            <p:nvPr/>
          </p:nvSpPr>
          <p:spPr>
            <a:xfrm>
              <a:off x="9922436" y="1456611"/>
              <a:ext cx="2520349" cy="425290"/>
            </a:xfrm>
            <a:prstGeom prst="rect">
              <a:avLst/>
            </a:prstGeom>
            <a:solidFill>
              <a:schemeClr val="tx2">
                <a:lumMod val="20000"/>
                <a:lumOff val="80000"/>
              </a:schemeClr>
            </a:solidFill>
          </p:spPr>
          <p:txBody>
            <a:bodyPr wrap="square" rtlCol="0">
              <a:spAutoFit/>
            </a:bodyPr>
            <a:lstStyle/>
            <a:p>
              <a:pPr algn="ctr"/>
              <a:r>
                <a:rPr lang="en-US" sz="2400" b="1" dirty="0">
                  <a:latin typeface="Tenorite" panose="00000500000000000000" pitchFamily="2" charset="0"/>
                </a:rPr>
                <a:t>Visualizing </a:t>
              </a:r>
              <a:r>
                <a:rPr lang="en-US" altLang="en-US" sz="2400" b="1" dirty="0">
                  <a:latin typeface="Tenorite" panose="00000500000000000000" pitchFamily="2" charset="0"/>
                </a:rPr>
                <a:t>micrograms (µg) of lead per square foot (</a:t>
              </a:r>
              <a:r>
                <a:rPr lang="en-US" sz="2400" b="1" dirty="0">
                  <a:latin typeface="Tenorite" panose="00000500000000000000" pitchFamily="2" charset="0"/>
                </a:rPr>
                <a:t>ft</a:t>
              </a:r>
              <a:r>
                <a:rPr lang="en-US" sz="2400" b="1" baseline="30000" dirty="0">
                  <a:latin typeface="Tenorite" panose="00000500000000000000" pitchFamily="2" charset="0"/>
                </a:rPr>
                <a:t>2</a:t>
              </a:r>
              <a:r>
                <a:rPr lang="en-US" altLang="en-US" sz="2400" b="1" dirty="0">
                  <a:latin typeface="Tenorite" panose="00000500000000000000" pitchFamily="2" charset="0"/>
                </a:rPr>
                <a:t>)</a:t>
              </a:r>
              <a:endParaRPr lang="en-US" sz="2400" b="1" dirty="0">
                <a:latin typeface="Tenorite" panose="00000500000000000000" pitchFamily="2" charset="0"/>
              </a:endParaRPr>
            </a:p>
          </p:txBody>
        </p:sp>
        <p:pic>
          <p:nvPicPr>
            <p:cNvPr id="22" name="Graphic 21" descr="Scissors with solid fill">
              <a:extLst>
                <a:ext uri="{FF2B5EF4-FFF2-40B4-BE49-F238E27FC236}">
                  <a16:creationId xmlns:a16="http://schemas.microsoft.com/office/drawing/2014/main" id="{1993CE26-7DE2-4DDD-3773-CD7B7FD19FDA}"/>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992935">
              <a:off x="11283693" y="1960018"/>
              <a:ext cx="914400" cy="914400"/>
            </a:xfrm>
            <a:prstGeom prst="rect">
              <a:avLst/>
            </a:prstGeom>
          </p:spPr>
        </p:pic>
        <p:sp>
          <p:nvSpPr>
            <p:cNvPr id="23" name="TextBox 22">
              <a:extLst>
                <a:ext uri="{FF2B5EF4-FFF2-40B4-BE49-F238E27FC236}">
                  <a16:creationId xmlns:a16="http://schemas.microsoft.com/office/drawing/2014/main" id="{5FE02DA9-B3BE-B454-68F3-AA2ADF9F89CB}"/>
                </a:ext>
              </a:extLst>
            </p:cNvPr>
            <p:cNvSpPr txBox="1"/>
            <p:nvPr/>
          </p:nvSpPr>
          <p:spPr>
            <a:xfrm>
              <a:off x="11723581" y="2493046"/>
              <a:ext cx="728829" cy="253638"/>
            </a:xfrm>
            <a:prstGeom prst="rect">
              <a:avLst/>
            </a:prstGeom>
            <a:solidFill>
              <a:schemeClr val="bg1">
                <a:alpha val="57000"/>
              </a:schemeClr>
            </a:solidFill>
          </p:spPr>
          <p:txBody>
            <a:bodyPr wrap="none" rtlCol="0">
              <a:spAutoFit/>
            </a:bodyPr>
            <a:lstStyle/>
            <a:p>
              <a:r>
                <a:rPr lang="en-US" sz="2400" b="1" dirty="0">
                  <a:latin typeface="Tenorite" panose="00000500000000000000" pitchFamily="2" charset="0"/>
                </a:rPr>
                <a:t>x1000</a:t>
              </a:r>
            </a:p>
          </p:txBody>
        </p:sp>
        <p:sp>
          <p:nvSpPr>
            <p:cNvPr id="24" name="Rectangle 23">
              <a:extLst>
                <a:ext uri="{FF2B5EF4-FFF2-40B4-BE49-F238E27FC236}">
                  <a16:creationId xmlns:a16="http://schemas.microsoft.com/office/drawing/2014/main" id="{9B8E4294-5898-5EBB-CE77-C6392F2C6D73}"/>
                </a:ext>
                <a:ext uri="{C183D7F6-B498-43B3-948B-1728B52AA6E4}">
                  <adec:decorative xmlns:adec="http://schemas.microsoft.com/office/drawing/2017/decorative" val="1"/>
                </a:ext>
              </a:extLst>
            </p:cNvPr>
            <p:cNvSpPr/>
            <p:nvPr/>
          </p:nvSpPr>
          <p:spPr>
            <a:xfrm>
              <a:off x="9922436" y="1457315"/>
              <a:ext cx="2520349" cy="362437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7" name="TextBox 26">
              <a:extLst>
                <a:ext uri="{FF2B5EF4-FFF2-40B4-BE49-F238E27FC236}">
                  <a16:creationId xmlns:a16="http://schemas.microsoft.com/office/drawing/2014/main" id="{C315C797-7766-0BC9-CC87-26425C078FBB}"/>
                </a:ext>
              </a:extLst>
            </p:cNvPr>
            <p:cNvSpPr txBox="1"/>
            <p:nvPr/>
          </p:nvSpPr>
          <p:spPr>
            <a:xfrm>
              <a:off x="9922436" y="4620021"/>
              <a:ext cx="2520349" cy="386499"/>
            </a:xfrm>
            <a:prstGeom prst="rect">
              <a:avLst/>
            </a:prstGeom>
            <a:noFill/>
          </p:spPr>
          <p:txBody>
            <a:bodyPr wrap="square" rtlCol="0">
              <a:spAutoFit/>
            </a:bodyPr>
            <a:lstStyle/>
            <a:p>
              <a:pPr algn="ctr"/>
              <a:r>
                <a:rPr lang="en-US" sz="2400" dirty="0">
                  <a:latin typeface="Tenorite" panose="00000500000000000000" pitchFamily="2" charset="0"/>
                </a:rPr>
                <a:t>One square foot </a:t>
              </a:r>
              <a:r>
                <a:rPr lang="en-US" altLang="en-US" sz="2400" dirty="0">
                  <a:latin typeface="Tenorite" panose="00000500000000000000" pitchFamily="2" charset="0"/>
                </a:rPr>
                <a:t>(</a:t>
              </a:r>
              <a:r>
                <a:rPr lang="en-US" sz="2400" dirty="0">
                  <a:latin typeface="Tenorite" panose="00000500000000000000" pitchFamily="2" charset="0"/>
                </a:rPr>
                <a:t>ft</a:t>
              </a:r>
              <a:r>
                <a:rPr lang="en-US" sz="2400" baseline="30000" dirty="0">
                  <a:latin typeface="Tenorite" panose="00000500000000000000" pitchFamily="2" charset="0"/>
                </a:rPr>
                <a:t>2</a:t>
              </a:r>
              <a:r>
                <a:rPr lang="en-US" altLang="en-US" sz="2400" dirty="0">
                  <a:latin typeface="Tenorite" panose="00000500000000000000" pitchFamily="2" charset="0"/>
                </a:rPr>
                <a:t>) </a:t>
              </a:r>
              <a:r>
                <a:rPr lang="en-US" sz="2400" dirty="0">
                  <a:latin typeface="Tenorite" panose="00000500000000000000" pitchFamily="2" charset="0"/>
                </a:rPr>
                <a:t>= 12 x 12 inches for each dust wipe sample</a:t>
              </a:r>
              <a:endParaRPr lang="en-US" sz="2400" i="1" dirty="0">
                <a:latin typeface="Tenorite" panose="00000500000000000000" pitchFamily="2" charset="0"/>
              </a:endParaRPr>
            </a:p>
          </p:txBody>
        </p:sp>
        <p:pic>
          <p:nvPicPr>
            <p:cNvPr id="1026" name="Picture 2" descr="A picture of a square foot taped on the floor marked as a sample area for house dust">
              <a:extLst>
                <a:ext uri="{FF2B5EF4-FFF2-40B4-BE49-F238E27FC236}">
                  <a16:creationId xmlns:a16="http://schemas.microsoft.com/office/drawing/2014/main" id="{546549CB-0DD1-2500-2564-03C7C3362B6F}"/>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3837" b="12353"/>
            <a:stretch>
              <a:fillRect/>
            </a:stretch>
          </p:blipFill>
          <p:spPr bwMode="auto">
            <a:xfrm>
              <a:off x="10446101" y="3399954"/>
              <a:ext cx="1464020" cy="1245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TextBox 5">
            <a:extLst>
              <a:ext uri="{FF2B5EF4-FFF2-40B4-BE49-F238E27FC236}">
                <a16:creationId xmlns:a16="http://schemas.microsoft.com/office/drawing/2014/main" id="{09A7C999-7650-1902-5B36-783EF1615CA2}"/>
              </a:ext>
            </a:extLst>
          </p:cNvPr>
          <p:cNvSpPr txBox="1"/>
          <p:nvPr/>
        </p:nvSpPr>
        <p:spPr>
          <a:xfrm>
            <a:off x="254000" y="9682480"/>
            <a:ext cx="11811000" cy="230832"/>
          </a:xfrm>
          <a:prstGeom prst="rect">
            <a:avLst/>
          </a:prstGeom>
          <a:noFill/>
        </p:spPr>
        <p:txBody>
          <a:bodyPr wrap="square" rtlCol="0">
            <a:spAutoFit/>
          </a:bodyPr>
          <a:lstStyle/>
          <a:p>
            <a:pPr marL="228600" indent="-228600">
              <a:buFont typeface="+mj-lt"/>
              <a:buAutoNum type="arabicPeriod"/>
            </a:pPr>
            <a:r>
              <a:rPr lang="en-US" sz="900" dirty="0">
                <a:solidFill>
                  <a:schemeClr val="tx1">
                    <a:lumMod val="65000"/>
                    <a:lumOff val="35000"/>
                  </a:schemeClr>
                </a:solidFill>
                <a:latin typeface="Tenorite Display" panose="00000500000000000000" pitchFamily="2" charset="0"/>
              </a:rPr>
              <a:t>California Department of Public Health Definition of "Lead-Contaminated Dust“ https://www.cdph.ca.gov/Programs/CCDPHP/DEODC/CLPPB/Pages/lead_contaminated_dust.aspx</a:t>
            </a:r>
            <a:endParaRPr lang="en-US" sz="900" dirty="0">
              <a:solidFill>
                <a:srgbClr val="0000FF"/>
              </a:solidFill>
              <a:latin typeface="Tenorite Display" panose="00000500000000000000" pitchFamily="2" charset="0"/>
            </a:endParaRPr>
          </a:p>
        </p:txBody>
      </p:sp>
      <p:sp>
        <p:nvSpPr>
          <p:cNvPr id="11" name="Content Placeholder 2">
            <a:extLst>
              <a:ext uri="{FF2B5EF4-FFF2-40B4-BE49-F238E27FC236}">
                <a16:creationId xmlns:a16="http://schemas.microsoft.com/office/drawing/2014/main" id="{42373E27-71B7-C19A-A581-C1581FC3ED89}"/>
              </a:ext>
            </a:extLst>
          </p:cNvPr>
          <p:cNvSpPr txBox="1">
            <a:spLocks/>
          </p:cNvSpPr>
          <p:nvPr/>
        </p:nvSpPr>
        <p:spPr>
          <a:xfrm>
            <a:off x="5498346" y="5247223"/>
            <a:ext cx="6946821" cy="440029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US" sz="1600" dirty="0">
              <a:solidFill>
                <a:prstClr val="black"/>
              </a:solidFill>
              <a:latin typeface="Tenorite" panose="00000500000000000000" pitchFamily="2" charset="0"/>
            </a:endParaRPr>
          </a:p>
        </p:txBody>
      </p:sp>
    </p:spTree>
    <p:extLst>
      <p:ext uri="{BB962C8B-B14F-4D97-AF65-F5344CB8AC3E}">
        <p14:creationId xmlns:p14="http://schemas.microsoft.com/office/powerpoint/2010/main" val="3463627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435CE630-9C36-AF14-FDB7-58545ED04DFE}"/>
              </a:ext>
            </a:extLst>
          </p:cNvPr>
          <p:cNvSpPr>
            <a:spLocks noGrp="1"/>
          </p:cNvSpPr>
          <p:nvPr>
            <p:ph type="sldNum" sz="quarter" idx="12"/>
          </p:nvPr>
        </p:nvSpPr>
        <p:spPr/>
        <p:txBody>
          <a:bodyPr/>
          <a:lstStyle/>
          <a:p>
            <a:fld id="{6D22F896-40B5-4ADD-8801-0D06FADFA095}" type="slidenum">
              <a:rPr lang="en-US" sz="1600" smtClean="0"/>
              <a:t>7</a:t>
            </a:fld>
            <a:endParaRPr lang="en-US" sz="1600" dirty="0"/>
          </a:p>
        </p:txBody>
      </p:sp>
      <p:sp>
        <p:nvSpPr>
          <p:cNvPr id="6" name="TextBox 5">
            <a:extLst>
              <a:ext uri="{FF2B5EF4-FFF2-40B4-BE49-F238E27FC236}">
                <a16:creationId xmlns:a16="http://schemas.microsoft.com/office/drawing/2014/main" id="{AEF4DD7D-1139-D2D4-BEBF-D182D7F67FF0}"/>
              </a:ext>
            </a:extLst>
          </p:cNvPr>
          <p:cNvSpPr txBox="1"/>
          <p:nvPr/>
        </p:nvSpPr>
        <p:spPr>
          <a:xfrm>
            <a:off x="366775" y="9219613"/>
            <a:ext cx="16611600" cy="577081"/>
          </a:xfrm>
          <a:prstGeom prst="rect">
            <a:avLst/>
          </a:prstGeom>
          <a:noFill/>
        </p:spPr>
        <p:txBody>
          <a:bodyPr wrap="square" rtlCol="0">
            <a:spAutoFit/>
          </a:bodyPr>
          <a:lstStyle/>
          <a:p>
            <a:pPr marL="228600" indent="-228600">
              <a:buFont typeface="+mj-lt"/>
              <a:buAutoNum type="arabicPeriod"/>
            </a:pPr>
            <a:r>
              <a:rPr lang="en-US" sz="1050" dirty="0">
                <a:solidFill>
                  <a:schemeClr val="tx1">
                    <a:lumMod val="65000"/>
                    <a:lumOff val="35000"/>
                  </a:schemeClr>
                </a:solidFill>
                <a:latin typeface="Tenorite Display" panose="00000500000000000000" pitchFamily="2" charset="0"/>
              </a:rPr>
              <a:t>California Department of Public Health Definition of "Lead-Contaminated Dust“ https://www.cdph.ca.gov/Programs/CCDPHP/DEODC/CLPPB/Pages/lead_contaminated_dust.aspx</a:t>
            </a:r>
            <a:endParaRPr lang="en-US" sz="1050" dirty="0">
              <a:solidFill>
                <a:srgbClr val="0000FF"/>
              </a:solidFill>
              <a:latin typeface="Tenorite Display" panose="00000500000000000000" pitchFamily="2" charset="0"/>
            </a:endParaRPr>
          </a:p>
          <a:p>
            <a:pPr marL="228600" indent="-228600">
              <a:buFont typeface="+mj-lt"/>
              <a:buAutoNum type="arabicPeriod"/>
            </a:pPr>
            <a:r>
              <a:rPr lang="en-US" sz="1050" dirty="0" err="1">
                <a:solidFill>
                  <a:schemeClr val="tx1">
                    <a:lumMod val="65000"/>
                    <a:lumOff val="35000"/>
                  </a:schemeClr>
                </a:solidFill>
                <a:latin typeface="Tenorite Display" panose="00000500000000000000" pitchFamily="2" charset="0"/>
              </a:rPr>
              <a:t>CalTech</a:t>
            </a:r>
            <a:r>
              <a:rPr lang="en-US" sz="1050" dirty="0">
                <a:solidFill>
                  <a:schemeClr val="tx1">
                    <a:lumMod val="65000"/>
                    <a:lumOff val="35000"/>
                  </a:schemeClr>
                </a:solidFill>
                <a:latin typeface="Tenorite Display" panose="00000500000000000000" pitchFamily="2" charset="0"/>
              </a:rPr>
              <a:t> Science Exchange: How Much Lead and Other Toxic Metals are Present after the Eaton Fire?  https://scienceexchange.caltech.edu/topics/sustainability/ask-expert-sustainability/ask-expert-fires/francois-tissot-lead-water-soil-ash-eaton-fire</a:t>
            </a:r>
          </a:p>
          <a:p>
            <a:pPr marL="228600" indent="-228600">
              <a:buFont typeface="+mj-lt"/>
              <a:buAutoNum type="arabicPeriod"/>
            </a:pPr>
            <a:r>
              <a:rPr lang="en-US" sz="1050" dirty="0">
                <a:solidFill>
                  <a:schemeClr val="tx1">
                    <a:lumMod val="65000"/>
                    <a:lumOff val="35000"/>
                  </a:schemeClr>
                </a:solidFill>
                <a:latin typeface="Tenorite Display" panose="00000500000000000000" pitchFamily="2" charset="0"/>
              </a:rPr>
              <a:t>Eaton Fire Residents United Indoor Dust Post-Fire Lead Testing https://www.efru.la/</a:t>
            </a:r>
          </a:p>
        </p:txBody>
      </p:sp>
      <p:sp>
        <p:nvSpPr>
          <p:cNvPr id="7" name="TextBox 6">
            <a:extLst>
              <a:ext uri="{FF2B5EF4-FFF2-40B4-BE49-F238E27FC236}">
                <a16:creationId xmlns:a16="http://schemas.microsoft.com/office/drawing/2014/main" id="{807C1EFD-BFD7-9BDA-CE0A-9410BEE197AB}"/>
              </a:ext>
            </a:extLst>
          </p:cNvPr>
          <p:cNvSpPr txBox="1"/>
          <p:nvPr/>
        </p:nvSpPr>
        <p:spPr>
          <a:xfrm>
            <a:off x="711200" y="2057400"/>
            <a:ext cx="16459198" cy="2554545"/>
          </a:xfrm>
          <a:prstGeom prst="rect">
            <a:avLst/>
          </a:prstGeom>
          <a:noFill/>
        </p:spPr>
        <p:txBody>
          <a:bodyPr wrap="square">
            <a:spAutoFit/>
          </a:bodyPr>
          <a:lstStyle/>
          <a:p>
            <a:pPr defTabSz="291465">
              <a:defRPr/>
            </a:pPr>
            <a:r>
              <a:rPr lang="en-US" sz="3200" b="1" dirty="0">
                <a:solidFill>
                  <a:prstClr val="black"/>
                </a:solidFill>
                <a:latin typeface="Tenorite" panose="00000500000000000000" pitchFamily="2" charset="0"/>
              </a:rPr>
              <a:t>Yes. After the 2025 LA Fires:</a:t>
            </a:r>
          </a:p>
          <a:p>
            <a:pPr marL="285750" indent="-285750" defTabSz="291465">
              <a:buFont typeface="Arial" panose="020B0604020202020204" pitchFamily="34" charset="0"/>
              <a:buChar char="•"/>
              <a:defRPr/>
            </a:pPr>
            <a:r>
              <a:rPr lang="en-US" sz="3200" dirty="0">
                <a:solidFill>
                  <a:prstClr val="black"/>
                </a:solidFill>
                <a:latin typeface="Tenorite" panose="00000500000000000000" pitchFamily="2" charset="0"/>
              </a:rPr>
              <a:t>Lead was found in house dust even miles away following the fires.</a:t>
            </a:r>
            <a:r>
              <a:rPr lang="en-US" sz="3200" baseline="30000" dirty="0">
                <a:solidFill>
                  <a:prstClr val="black"/>
                </a:solidFill>
                <a:latin typeface="Tenorite" panose="00000500000000000000" pitchFamily="2" charset="0"/>
              </a:rPr>
              <a:t>2-3</a:t>
            </a:r>
            <a:endParaRPr lang="en-US" sz="3200" dirty="0">
              <a:solidFill>
                <a:prstClr val="black"/>
              </a:solidFill>
              <a:latin typeface="Tenorite" panose="00000500000000000000" pitchFamily="2" charset="0"/>
            </a:endParaRPr>
          </a:p>
          <a:p>
            <a:pPr marL="285750" indent="-285750" defTabSz="291465">
              <a:buFont typeface="Arial" panose="020B0604020202020204" pitchFamily="34" charset="0"/>
              <a:buChar char="•"/>
              <a:defRPr/>
            </a:pPr>
            <a:r>
              <a:rPr lang="en-US" sz="3200" dirty="0">
                <a:solidFill>
                  <a:prstClr val="black"/>
                </a:solidFill>
                <a:latin typeface="Tenorite" panose="00000500000000000000" pitchFamily="2" charset="0"/>
              </a:rPr>
              <a:t>Soap-and-water cleaning and wet wiping often reduced lead levels. However, appropriate PPE and careful work practices (see pages 7 and 8) are recommended for any post-fire cleaning if professional remediation is unavailable to you. </a:t>
            </a:r>
          </a:p>
        </p:txBody>
      </p:sp>
      <p:grpSp>
        <p:nvGrpSpPr>
          <p:cNvPr id="8" name="Group 7">
            <a:extLst>
              <a:ext uri="{FF2B5EF4-FFF2-40B4-BE49-F238E27FC236}">
                <a16:creationId xmlns:a16="http://schemas.microsoft.com/office/drawing/2014/main" id="{9804142B-7E07-D417-ED03-A5254B4CFA93}"/>
              </a:ext>
              <a:ext uri="{C183D7F6-B498-43B3-948B-1728B52AA6E4}">
                <adec:decorative xmlns:adec="http://schemas.microsoft.com/office/drawing/2017/decorative" val="1"/>
              </a:ext>
            </a:extLst>
          </p:cNvPr>
          <p:cNvGrpSpPr/>
          <p:nvPr/>
        </p:nvGrpSpPr>
        <p:grpSpPr>
          <a:xfrm>
            <a:off x="15366289" y="457899"/>
            <a:ext cx="2097734" cy="2009023"/>
            <a:chOff x="6613586" y="201210"/>
            <a:chExt cx="892400" cy="892400"/>
          </a:xfrm>
        </p:grpSpPr>
        <p:sp>
          <p:nvSpPr>
            <p:cNvPr id="9" name="TextBox 8">
              <a:extLst>
                <a:ext uri="{FF2B5EF4-FFF2-40B4-BE49-F238E27FC236}">
                  <a16:creationId xmlns:a16="http://schemas.microsoft.com/office/drawing/2014/main" id="{8E97C80E-4A2A-159E-8708-28A6D946BA6D}"/>
                </a:ext>
              </a:extLst>
            </p:cNvPr>
            <p:cNvSpPr txBox="1"/>
            <p:nvPr/>
          </p:nvSpPr>
          <p:spPr>
            <a:xfrm>
              <a:off x="6613586" y="263884"/>
              <a:ext cx="685800" cy="369126"/>
            </a:xfrm>
            <a:prstGeom prst="rect">
              <a:avLst/>
            </a:prstGeom>
            <a:noFill/>
          </p:spPr>
          <p:txBody>
            <a:bodyPr wrap="square" rtlCol="0">
              <a:spAutoFit/>
            </a:bodyPr>
            <a:lstStyle/>
            <a:p>
              <a:pPr algn="ctr"/>
              <a:r>
                <a:rPr lang="en-US" sz="2400" b="1">
                  <a:solidFill>
                    <a:srgbClr val="6591A7"/>
                  </a:solidFill>
                  <a:latin typeface="Tenorite" panose="00000500000000000000" pitchFamily="2" charset="0"/>
                </a:rPr>
                <a:t>2025 </a:t>
              </a:r>
            </a:p>
            <a:p>
              <a:pPr algn="ctr"/>
              <a:r>
                <a:rPr lang="en-US" sz="2400" b="1">
                  <a:solidFill>
                    <a:srgbClr val="6591A7"/>
                  </a:solidFill>
                  <a:latin typeface="Tenorite" panose="00000500000000000000" pitchFamily="2" charset="0"/>
                </a:rPr>
                <a:t>LA Fires</a:t>
              </a:r>
            </a:p>
          </p:txBody>
        </p:sp>
        <p:pic>
          <p:nvPicPr>
            <p:cNvPr id="10" name="Picture 9">
              <a:extLst>
                <a:ext uri="{FF2B5EF4-FFF2-40B4-BE49-F238E27FC236}">
                  <a16:creationId xmlns:a16="http://schemas.microsoft.com/office/drawing/2014/main" id="{21B69162-38F8-4F9C-AC34-BBB337B8F753}"/>
                </a:ext>
              </a:extLst>
            </p:cNvPr>
            <p:cNvPicPr>
              <a:picLocks noChangeAspect="1"/>
            </p:cNvPicPr>
            <p:nvPr/>
          </p:nvPicPr>
          <p:blipFill>
            <a:blip r:embed="rId3"/>
            <a:stretch>
              <a:fillRect/>
            </a:stretch>
          </p:blipFill>
          <p:spPr>
            <a:xfrm>
              <a:off x="6613586" y="201210"/>
              <a:ext cx="892400" cy="892400"/>
            </a:xfrm>
            <a:prstGeom prst="rect">
              <a:avLst/>
            </a:prstGeom>
          </p:spPr>
        </p:pic>
      </p:grpSp>
      <p:sp>
        <p:nvSpPr>
          <p:cNvPr id="11" name="TextBox 5">
            <a:extLst>
              <a:ext uri="{FF2B5EF4-FFF2-40B4-BE49-F238E27FC236}">
                <a16:creationId xmlns:a16="http://schemas.microsoft.com/office/drawing/2014/main" id="{CCA0452C-884D-3A91-455B-5B41B58EBCBA}"/>
              </a:ext>
            </a:extLst>
          </p:cNvPr>
          <p:cNvSpPr txBox="1">
            <a:spLocks/>
          </p:cNvSpPr>
          <p:nvPr/>
        </p:nvSpPr>
        <p:spPr>
          <a:xfrm>
            <a:off x="558800" y="457899"/>
            <a:ext cx="16916399" cy="4345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ts val="3200"/>
              </a:lnSpc>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Was lead found in homes after the 2025 LA fires?</a:t>
            </a:r>
          </a:p>
        </p:txBody>
      </p:sp>
      <p:sp>
        <p:nvSpPr>
          <p:cNvPr id="12" name="TextBox 11">
            <a:extLst>
              <a:ext uri="{FF2B5EF4-FFF2-40B4-BE49-F238E27FC236}">
                <a16:creationId xmlns:a16="http://schemas.microsoft.com/office/drawing/2014/main" id="{8C09C369-2FB7-44A8-C1F7-E8694F65024C}"/>
              </a:ext>
            </a:extLst>
          </p:cNvPr>
          <p:cNvSpPr txBox="1"/>
          <p:nvPr/>
        </p:nvSpPr>
        <p:spPr>
          <a:xfrm>
            <a:off x="558800" y="8057406"/>
            <a:ext cx="16611598" cy="1077218"/>
          </a:xfrm>
          <a:prstGeom prst="rect">
            <a:avLst/>
          </a:prstGeom>
          <a:solidFill>
            <a:schemeClr val="bg2"/>
          </a:solidFill>
        </p:spPr>
        <p:txBody>
          <a:bodyPr wrap="square">
            <a:spAutoFit/>
          </a:bodyPr>
          <a:lstStyle/>
          <a:p>
            <a:pPr algn="ctr"/>
            <a:r>
              <a:rPr lang="en-US" sz="3200" dirty="0">
                <a:solidFill>
                  <a:srgbClr val="0070C0"/>
                </a:solidFill>
                <a:latin typeface="Tenorite" panose="00000500000000000000" pitchFamily="2" charset="0"/>
              </a:rPr>
              <a:t>Discussion: </a:t>
            </a:r>
            <a:r>
              <a:rPr lang="en-US" sz="3200" dirty="0">
                <a:solidFill>
                  <a:schemeClr val="tx1"/>
                </a:solidFill>
                <a:latin typeface="Tenorite" panose="00000500000000000000" pitchFamily="2" charset="0"/>
              </a:rPr>
              <a:t>Do you remember more dust, ash, or soot in your home after the LA fires, or other fires? </a:t>
            </a:r>
            <a:r>
              <a:rPr lang="en-US" sz="3200" dirty="0">
                <a:latin typeface="Tenorite" panose="00000500000000000000" pitchFamily="2" charset="0"/>
              </a:rPr>
              <a:t>Did you conduct any clean up?</a:t>
            </a:r>
            <a:endParaRPr lang="en-US" sz="3200" dirty="0"/>
          </a:p>
        </p:txBody>
      </p:sp>
    </p:spTree>
    <p:extLst>
      <p:ext uri="{BB962C8B-B14F-4D97-AF65-F5344CB8AC3E}">
        <p14:creationId xmlns:p14="http://schemas.microsoft.com/office/powerpoint/2010/main" val="1180400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0CE62D8D-F435-AF97-7502-B2B0CAEB4170}"/>
              </a:ext>
            </a:extLst>
          </p:cNvPr>
          <p:cNvGraphicFramePr>
            <a:graphicFrameLocks noGrp="1"/>
          </p:cNvGraphicFramePr>
          <p:nvPr>
            <p:ph idx="1"/>
            <p:extLst>
              <p:ext uri="{D42A27DB-BD31-4B8C-83A1-F6EECF244321}">
                <p14:modId xmlns:p14="http://schemas.microsoft.com/office/powerpoint/2010/main" val="3749866516"/>
              </p:ext>
            </p:extLst>
          </p:nvPr>
        </p:nvGraphicFramePr>
        <p:xfrm>
          <a:off x="543153" y="1871927"/>
          <a:ext cx="16504576" cy="4160086"/>
        </p:xfrm>
        <a:graphic>
          <a:graphicData uri="http://schemas.openxmlformats.org/drawingml/2006/table">
            <a:tbl>
              <a:tblPr firstRow="1" firstCol="1" bandRow="1"/>
              <a:tblGrid>
                <a:gridCol w="3722098">
                  <a:extLst>
                    <a:ext uri="{9D8B030D-6E8A-4147-A177-3AD203B41FA5}">
                      <a16:colId xmlns:a16="http://schemas.microsoft.com/office/drawing/2014/main" val="3015670291"/>
                    </a:ext>
                  </a:extLst>
                </a:gridCol>
                <a:gridCol w="2130413">
                  <a:extLst>
                    <a:ext uri="{9D8B030D-6E8A-4147-A177-3AD203B41FA5}">
                      <a16:colId xmlns:a16="http://schemas.microsoft.com/office/drawing/2014/main" val="2054795861"/>
                    </a:ext>
                  </a:extLst>
                </a:gridCol>
                <a:gridCol w="2130413">
                  <a:extLst>
                    <a:ext uri="{9D8B030D-6E8A-4147-A177-3AD203B41FA5}">
                      <a16:colId xmlns:a16="http://schemas.microsoft.com/office/drawing/2014/main" val="3167588367"/>
                    </a:ext>
                  </a:extLst>
                </a:gridCol>
                <a:gridCol w="2130413">
                  <a:extLst>
                    <a:ext uri="{9D8B030D-6E8A-4147-A177-3AD203B41FA5}">
                      <a16:colId xmlns:a16="http://schemas.microsoft.com/office/drawing/2014/main" val="3885562555"/>
                    </a:ext>
                  </a:extLst>
                </a:gridCol>
                <a:gridCol w="2130413">
                  <a:extLst>
                    <a:ext uri="{9D8B030D-6E8A-4147-A177-3AD203B41FA5}">
                      <a16:colId xmlns:a16="http://schemas.microsoft.com/office/drawing/2014/main" val="4265378254"/>
                    </a:ext>
                  </a:extLst>
                </a:gridCol>
                <a:gridCol w="2130413">
                  <a:extLst>
                    <a:ext uri="{9D8B030D-6E8A-4147-A177-3AD203B41FA5}">
                      <a16:colId xmlns:a16="http://schemas.microsoft.com/office/drawing/2014/main" val="174245399"/>
                    </a:ext>
                  </a:extLst>
                </a:gridCol>
                <a:gridCol w="2130413">
                  <a:extLst>
                    <a:ext uri="{9D8B030D-6E8A-4147-A177-3AD203B41FA5}">
                      <a16:colId xmlns:a16="http://schemas.microsoft.com/office/drawing/2014/main" val="3451034214"/>
                    </a:ext>
                  </a:extLst>
                </a:gridCol>
              </a:tblGrid>
              <a:tr h="434123">
                <a:tc>
                  <a:txBody>
                    <a:bodyPr/>
                    <a:lstStyle/>
                    <a:p>
                      <a:pPr marL="0" marR="0" algn="ctr">
                        <a:buNone/>
                      </a:pPr>
                      <a:r>
                        <a:rPr lang="en-US" sz="2400" b="1" dirty="0">
                          <a:effectLst/>
                          <a:latin typeface="Tenorite" panose="00000500000000000000" pitchFamily="2" charset="0"/>
                          <a:ea typeface="Times New Roman" panose="02020603050405020304" pitchFamily="18" charset="0"/>
                          <a:cs typeface="Aptos" panose="020B0004020202020204" pitchFamily="34" charset="0"/>
                        </a:rPr>
                        <a:t>Distance from the window</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algn="ctr">
                        <a:buNone/>
                      </a:pPr>
                      <a:r>
                        <a:rPr lang="en-US" sz="2400" b="1">
                          <a:solidFill>
                            <a:srgbClr val="000000"/>
                          </a:solidFill>
                          <a:effectLst/>
                          <a:latin typeface="Tenorite" panose="00000500000000000000" pitchFamily="2" charset="0"/>
                          <a:ea typeface="Times New Roman" panose="02020603050405020304" pitchFamily="18" charset="0"/>
                          <a:cs typeface="Aptos" panose="020B0004020202020204" pitchFamily="34" charset="0"/>
                        </a:rPr>
                        <a:t>At window</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F8F00"/>
                    </a:solidFill>
                  </a:tcPr>
                </a:tc>
                <a:tc hMerge="1">
                  <a:txBody>
                    <a:bodyPr/>
                    <a:lstStyle/>
                    <a:p>
                      <a:endParaRPr lang="en-US"/>
                    </a:p>
                  </a:txBody>
                  <a:tcPr/>
                </a:tc>
                <a:tc gridSpan="2">
                  <a:txBody>
                    <a:bodyPr/>
                    <a:lstStyle/>
                    <a:p>
                      <a:pPr marL="0" marR="0" algn="ctr">
                        <a:buNone/>
                      </a:pPr>
                      <a:r>
                        <a:rPr lang="en-US" sz="2400" b="1" dirty="0">
                          <a:solidFill>
                            <a:srgbClr val="000000"/>
                          </a:solidFill>
                          <a:effectLst/>
                          <a:latin typeface="Tenorite" panose="00000500000000000000" pitchFamily="2" charset="0"/>
                          <a:ea typeface="Times New Roman" panose="02020603050405020304" pitchFamily="18" charset="0"/>
                          <a:cs typeface="Aptos" panose="020B0004020202020204" pitchFamily="34" charset="0"/>
                        </a:rPr>
                        <a:t>Less than 3 feet</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D966"/>
                    </a:solidFill>
                  </a:tcPr>
                </a:tc>
                <a:tc hMerge="1">
                  <a:txBody>
                    <a:bodyPr/>
                    <a:lstStyle/>
                    <a:p>
                      <a:endParaRPr lang="en-US"/>
                    </a:p>
                  </a:txBody>
                  <a:tcPr/>
                </a:tc>
                <a:tc gridSpan="2">
                  <a:txBody>
                    <a:bodyPr/>
                    <a:lstStyle/>
                    <a:p>
                      <a:pPr marL="0" marR="0" algn="ctr">
                        <a:buNone/>
                      </a:pPr>
                      <a:r>
                        <a:rPr lang="en-US" sz="2400" b="1" dirty="0">
                          <a:solidFill>
                            <a:srgbClr val="000000"/>
                          </a:solidFill>
                          <a:effectLst/>
                          <a:latin typeface="Tenorite" panose="00000500000000000000" pitchFamily="2" charset="0"/>
                          <a:ea typeface="Times New Roman" panose="02020603050405020304" pitchFamily="18" charset="0"/>
                          <a:cs typeface="Aptos" panose="020B0004020202020204" pitchFamily="34" charset="0"/>
                        </a:rPr>
                        <a:t>More than 3 feet</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599"/>
                    </a:solidFill>
                  </a:tcPr>
                </a:tc>
                <a:tc hMerge="1">
                  <a:txBody>
                    <a:bodyPr/>
                    <a:lstStyle/>
                    <a:p>
                      <a:endParaRPr lang="en-US"/>
                    </a:p>
                  </a:txBody>
                  <a:tcPr/>
                </a:tc>
                <a:extLst>
                  <a:ext uri="{0D108BD9-81ED-4DB2-BD59-A6C34878D82A}">
                    <a16:rowId xmlns:a16="http://schemas.microsoft.com/office/drawing/2014/main" val="930457606"/>
                  </a:ext>
                </a:extLst>
              </a:tr>
              <a:tr h="434123">
                <a:tc>
                  <a:txBody>
                    <a:bodyPr/>
                    <a:lstStyle/>
                    <a:p>
                      <a:pPr marL="0" marR="0" algn="ctr">
                        <a:buNone/>
                      </a:pPr>
                      <a:r>
                        <a:rPr lang="en-US" sz="2400" b="1" dirty="0">
                          <a:effectLst/>
                          <a:latin typeface="Tenorite" panose="00000500000000000000" pitchFamily="2" charset="0"/>
                          <a:ea typeface="Times New Roman" panose="02020603050405020304" pitchFamily="18" charset="0"/>
                          <a:cs typeface="Aptos" panose="020B0004020202020204" pitchFamily="34" charset="0"/>
                        </a:rPr>
                        <a:t>Where sample taken</a:t>
                      </a: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algn="ctr">
                        <a:buNone/>
                      </a:pPr>
                      <a:r>
                        <a:rPr lang="en-US" sz="2400" dirty="0">
                          <a:effectLst/>
                          <a:latin typeface="Tenorite" panose="00000500000000000000" pitchFamily="2" charset="0"/>
                          <a:ea typeface="Times New Roman" panose="02020603050405020304" pitchFamily="18" charset="0"/>
                          <a:cs typeface="Aptos" panose="020B0004020202020204" pitchFamily="34" charset="0"/>
                        </a:rPr>
                        <a:t>Windowsills</a:t>
                      </a: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gridSpan="4">
                  <a:txBody>
                    <a:bodyPr/>
                    <a:lstStyle/>
                    <a:p>
                      <a:pPr marL="0" marR="0" algn="ctr">
                        <a:buNone/>
                      </a:pPr>
                      <a:r>
                        <a:rPr lang="en-US" sz="2400" dirty="0">
                          <a:effectLst/>
                          <a:latin typeface="Tenorite" panose="00000500000000000000" pitchFamily="2" charset="0"/>
                          <a:ea typeface="Times New Roman" panose="02020603050405020304" pitchFamily="18" charset="0"/>
                          <a:cs typeface="Aptos" panose="020B0004020202020204" pitchFamily="34" charset="0"/>
                        </a:rPr>
                        <a:t>Flat surface (table, counter, floor, etc.)</a:t>
                      </a: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pPr marL="0" marR="0" algn="ctr">
                        <a:buNone/>
                      </a:pPr>
                      <a:endParaRPr lang="en-US" sz="900" dirty="0">
                        <a:effectLst/>
                        <a:latin typeface="Aptos" panose="020B0004020202020204" pitchFamily="34" charset="0"/>
                        <a:ea typeface="Times New Roman" panose="02020603050405020304" pitchFamily="18" charset="0"/>
                        <a:cs typeface="Aptos" panose="020B0004020202020204" pitchFamily="34" charset="0"/>
                      </a:endParaRPr>
                    </a:p>
                  </a:txBody>
                  <a:tcPr marL="61475" marR="61475" marT="0" marB="0" anchor="ctr">
                    <a:lnL w="12700" cap="flat" cmpd="sng" algn="ctr">
                      <a:solidFill>
                        <a:srgbClr val="000000"/>
                      </a:solidFill>
                      <a:prstDash val="dot"/>
                      <a:round/>
                      <a:headEnd type="none" w="med" len="med"/>
                      <a:tailEnd type="none" w="med" len="med"/>
                    </a:lnL>
                    <a:lnR w="12700" cap="flat" cmpd="sng" algn="ctr">
                      <a:solidFill>
                        <a:srgbClr val="000000"/>
                      </a:solidFill>
                      <a:prstDash val="dot"/>
                      <a:round/>
                      <a:headEnd type="none" w="med" len="med"/>
                      <a:tailEnd type="none" w="med" len="med"/>
                    </a:lnR>
                    <a:lnT w="12700" cap="flat" cmpd="sng" algn="ctr">
                      <a:solidFill>
                        <a:srgbClr val="000000"/>
                      </a:solidFill>
                      <a:prstDash val="dot"/>
                      <a:round/>
                      <a:headEnd type="none" w="med" len="med"/>
                      <a:tailEnd type="none" w="med" len="med"/>
                    </a:lnT>
                    <a:lnB w="12700" cap="flat" cmpd="sng" algn="ctr">
                      <a:solidFill>
                        <a:srgbClr val="000000"/>
                      </a:solidFill>
                      <a:prstDash val="dot"/>
                      <a:round/>
                      <a:headEnd type="none" w="med" len="med"/>
                      <a:tailEnd type="none" w="med" len="med"/>
                    </a:lnB>
                    <a:solidFill>
                      <a:srgbClr val="FFE599"/>
                    </a:solidFill>
                  </a:tcPr>
                </a:tc>
                <a:tc hMerge="1">
                  <a:txBody>
                    <a:bodyPr/>
                    <a:lstStyle/>
                    <a:p>
                      <a:endParaRPr lang="en-US"/>
                    </a:p>
                  </a:txBody>
                  <a:tcPr/>
                </a:tc>
                <a:extLst>
                  <a:ext uri="{0D108BD9-81ED-4DB2-BD59-A6C34878D82A}">
                    <a16:rowId xmlns:a16="http://schemas.microsoft.com/office/drawing/2014/main" val="2823268441"/>
                  </a:ext>
                </a:extLst>
              </a:tr>
              <a:tr h="625856">
                <a:tc>
                  <a:txBody>
                    <a:bodyPr/>
                    <a:lstStyle/>
                    <a:p>
                      <a:pPr marL="0" marR="0" algn="ctr">
                        <a:buNone/>
                      </a:pPr>
                      <a:r>
                        <a:rPr lang="en-US" sz="2400" b="1">
                          <a:effectLst/>
                          <a:latin typeface="Tenorite" panose="00000500000000000000" pitchFamily="2" charset="0"/>
                          <a:ea typeface="Times New Roman" panose="02020603050405020304" pitchFamily="18" charset="0"/>
                          <a:cs typeface="Aptos" panose="020B0004020202020204" pitchFamily="34" charset="0"/>
                        </a:rPr>
                        <a:t>Lead Level (µg/ft</a:t>
                      </a:r>
                      <a:r>
                        <a:rPr lang="en-US" sz="2400" b="1" baseline="30000">
                          <a:effectLst/>
                          <a:latin typeface="Tenorite" panose="00000500000000000000" pitchFamily="2" charset="0"/>
                          <a:ea typeface="Times New Roman" panose="02020603050405020304" pitchFamily="18" charset="0"/>
                          <a:cs typeface="Aptos" panose="020B0004020202020204" pitchFamily="34" charset="0"/>
                        </a:rPr>
                        <a:t>2</a:t>
                      </a:r>
                      <a:r>
                        <a:rPr lang="en-US" sz="2400" b="1">
                          <a:effectLst/>
                          <a:latin typeface="Tenorite" panose="00000500000000000000" pitchFamily="2" charset="0"/>
                          <a:ea typeface="Times New Roman" panose="02020603050405020304" pitchFamily="18" charset="0"/>
                          <a:cs typeface="Aptos" panose="020B0004020202020204" pitchFamily="34" charset="0"/>
                        </a:rPr>
                        <a:t>)*</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buNone/>
                      </a:pPr>
                      <a:r>
                        <a:rPr lang="en-US" sz="2400" b="1">
                          <a:solidFill>
                            <a:srgbClr val="548235"/>
                          </a:solidFill>
                          <a:effectLst/>
                          <a:latin typeface="Tenorite" panose="00000500000000000000" pitchFamily="2" charset="0"/>
                          <a:ea typeface="Times New Roman" panose="02020603050405020304" pitchFamily="18" charset="0"/>
                          <a:cs typeface="Aptos" panose="020B0004020202020204" pitchFamily="34" charset="0"/>
                        </a:rPr>
                        <a:t>Below EPA Level</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buNone/>
                      </a:pPr>
                      <a:r>
                        <a:rPr lang="en-US" sz="2400" b="1">
                          <a:solidFill>
                            <a:srgbClr val="843C0C"/>
                          </a:solidFill>
                          <a:effectLst/>
                          <a:latin typeface="Tenorite" panose="00000500000000000000" pitchFamily="2" charset="0"/>
                          <a:ea typeface="Times New Roman" panose="02020603050405020304" pitchFamily="18" charset="0"/>
                          <a:cs typeface="Aptos" panose="020B0004020202020204" pitchFamily="34" charset="0"/>
                        </a:rPr>
                        <a:t>Above EPA Level</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buNone/>
                      </a:pPr>
                      <a:r>
                        <a:rPr lang="en-US" sz="2400" b="1">
                          <a:solidFill>
                            <a:srgbClr val="548235"/>
                          </a:solidFill>
                          <a:effectLst/>
                          <a:latin typeface="Tenorite" panose="00000500000000000000" pitchFamily="2" charset="0"/>
                          <a:ea typeface="Times New Roman" panose="02020603050405020304" pitchFamily="18" charset="0"/>
                          <a:cs typeface="Aptos" panose="020B0004020202020204" pitchFamily="34" charset="0"/>
                        </a:rPr>
                        <a:t>Below EPA Level</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buNone/>
                      </a:pPr>
                      <a:r>
                        <a:rPr lang="en-US" sz="2400" b="1">
                          <a:solidFill>
                            <a:srgbClr val="843C0C"/>
                          </a:solidFill>
                          <a:effectLst/>
                          <a:latin typeface="Tenorite" panose="00000500000000000000" pitchFamily="2" charset="0"/>
                          <a:ea typeface="Times New Roman" panose="02020603050405020304" pitchFamily="18" charset="0"/>
                          <a:cs typeface="Aptos" panose="020B0004020202020204" pitchFamily="34" charset="0"/>
                        </a:rPr>
                        <a:t>Above EPA Level</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buNone/>
                      </a:pPr>
                      <a:r>
                        <a:rPr lang="en-US" sz="2400" b="1">
                          <a:solidFill>
                            <a:srgbClr val="548235"/>
                          </a:solidFill>
                          <a:effectLst/>
                          <a:latin typeface="Tenorite" panose="00000500000000000000" pitchFamily="2" charset="0"/>
                          <a:ea typeface="Times New Roman" panose="02020603050405020304" pitchFamily="18" charset="0"/>
                          <a:cs typeface="Aptos" panose="020B0004020202020204" pitchFamily="34" charset="0"/>
                        </a:rPr>
                        <a:t>Below EPA Level</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buNone/>
                      </a:pPr>
                      <a:r>
                        <a:rPr lang="en-US" sz="2400" b="1">
                          <a:solidFill>
                            <a:srgbClr val="843C0C"/>
                          </a:solidFill>
                          <a:effectLst/>
                          <a:latin typeface="Tenorite" panose="00000500000000000000" pitchFamily="2" charset="0"/>
                          <a:ea typeface="Times New Roman" panose="02020603050405020304" pitchFamily="18" charset="0"/>
                          <a:cs typeface="Aptos" panose="020B0004020202020204" pitchFamily="34" charset="0"/>
                        </a:rPr>
                        <a:t>Above EPA Level</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3367660"/>
                  </a:ext>
                </a:extLst>
              </a:tr>
              <a:tr h="412660">
                <a:tc>
                  <a:txBody>
                    <a:bodyPr/>
                    <a:lstStyle/>
                    <a:p>
                      <a:pPr marL="0" marR="0" algn="ctr">
                        <a:buNone/>
                      </a:pPr>
                      <a:r>
                        <a:rPr lang="en-US" sz="2400" b="1">
                          <a:solidFill>
                            <a:srgbClr val="000000"/>
                          </a:solidFill>
                          <a:effectLst/>
                          <a:latin typeface="Tenorite" panose="00000500000000000000" pitchFamily="2" charset="0"/>
                          <a:ea typeface="Times New Roman" panose="02020603050405020304" pitchFamily="18" charset="0"/>
                          <a:cs typeface="Aptos" panose="020B0004020202020204" pitchFamily="34" charset="0"/>
                        </a:rPr>
                        <a:t>Not Cleaned (# of samples)</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E4D5"/>
                    </a:solidFill>
                  </a:tcPr>
                </a:tc>
                <a:tc>
                  <a:txBody>
                    <a:bodyPr/>
                    <a:lstStyle/>
                    <a:p>
                      <a:pPr marL="0" marR="0" algn="ctr">
                        <a:buNone/>
                      </a:pPr>
                      <a:r>
                        <a:rPr lang="en-US" sz="2400" dirty="0">
                          <a:solidFill>
                            <a:srgbClr val="548235"/>
                          </a:solidFill>
                          <a:effectLst/>
                          <a:latin typeface="Tenorite" panose="00000500000000000000" pitchFamily="2" charset="0"/>
                          <a:ea typeface="Times New Roman" panose="02020603050405020304" pitchFamily="18" charset="0"/>
                          <a:cs typeface="Aptos" panose="020B0004020202020204" pitchFamily="34" charset="0"/>
                        </a:rPr>
                        <a:t>39</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E4D5"/>
                    </a:solidFill>
                  </a:tcPr>
                </a:tc>
                <a:tc>
                  <a:txBody>
                    <a:bodyPr/>
                    <a:lstStyle/>
                    <a:p>
                      <a:pPr marL="0" marR="0" algn="ctr">
                        <a:buNone/>
                      </a:pPr>
                      <a:r>
                        <a:rPr lang="en-US" sz="2400" dirty="0">
                          <a:solidFill>
                            <a:srgbClr val="843C0C"/>
                          </a:solidFill>
                          <a:effectLst/>
                          <a:latin typeface="Tenorite" panose="00000500000000000000" pitchFamily="2" charset="0"/>
                          <a:ea typeface="Times New Roman" panose="02020603050405020304" pitchFamily="18" charset="0"/>
                          <a:cs typeface="Aptos" panose="020B0004020202020204" pitchFamily="34" charset="0"/>
                        </a:rPr>
                        <a:t>21</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E4D5"/>
                    </a:solidFill>
                  </a:tcPr>
                </a:tc>
                <a:tc>
                  <a:txBody>
                    <a:bodyPr/>
                    <a:lstStyle/>
                    <a:p>
                      <a:pPr marL="0" marR="0" algn="ctr">
                        <a:buNone/>
                      </a:pPr>
                      <a:r>
                        <a:rPr lang="en-US" sz="2400" dirty="0">
                          <a:solidFill>
                            <a:srgbClr val="3C7D22"/>
                          </a:solidFill>
                          <a:effectLst/>
                          <a:latin typeface="Tenorite" panose="00000500000000000000" pitchFamily="2" charset="0"/>
                          <a:ea typeface="Times New Roman" panose="02020603050405020304" pitchFamily="18" charset="0"/>
                          <a:cs typeface="Aptos" panose="020B0004020202020204" pitchFamily="34" charset="0"/>
                        </a:rPr>
                        <a:t>10</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E4D5"/>
                    </a:solidFill>
                  </a:tcPr>
                </a:tc>
                <a:tc>
                  <a:txBody>
                    <a:bodyPr/>
                    <a:lstStyle/>
                    <a:p>
                      <a:pPr marL="0" marR="0" algn="ctr">
                        <a:buNone/>
                      </a:pPr>
                      <a:r>
                        <a:rPr lang="en-US" sz="2400" dirty="0">
                          <a:solidFill>
                            <a:srgbClr val="843C0C"/>
                          </a:solidFill>
                          <a:effectLst/>
                          <a:latin typeface="Tenorite" panose="00000500000000000000" pitchFamily="2" charset="0"/>
                          <a:ea typeface="Times New Roman" panose="02020603050405020304" pitchFamily="18" charset="0"/>
                          <a:cs typeface="Aptos" panose="020B0004020202020204" pitchFamily="34" charset="0"/>
                        </a:rPr>
                        <a:t>24</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E4D5"/>
                    </a:solidFill>
                  </a:tcPr>
                </a:tc>
                <a:tc>
                  <a:txBody>
                    <a:bodyPr/>
                    <a:lstStyle/>
                    <a:p>
                      <a:pPr marL="0" marR="0" algn="ctr">
                        <a:buNone/>
                      </a:pPr>
                      <a:r>
                        <a:rPr lang="en-US" sz="2400" dirty="0">
                          <a:solidFill>
                            <a:srgbClr val="385723"/>
                          </a:solidFill>
                          <a:effectLst/>
                          <a:latin typeface="Tenorite" panose="00000500000000000000" pitchFamily="2" charset="0"/>
                          <a:ea typeface="Times New Roman" panose="02020603050405020304" pitchFamily="18" charset="0"/>
                          <a:cs typeface="Aptos" panose="020B0004020202020204" pitchFamily="34" charset="0"/>
                        </a:rPr>
                        <a:t>29</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E4D5"/>
                    </a:solidFill>
                  </a:tcPr>
                </a:tc>
                <a:tc>
                  <a:txBody>
                    <a:bodyPr/>
                    <a:lstStyle/>
                    <a:p>
                      <a:pPr marL="0" marR="0" algn="ctr">
                        <a:buNone/>
                      </a:pPr>
                      <a:r>
                        <a:rPr lang="en-US" sz="2400" dirty="0">
                          <a:solidFill>
                            <a:srgbClr val="843C0C"/>
                          </a:solidFill>
                          <a:effectLst/>
                          <a:latin typeface="Tenorite" panose="00000500000000000000" pitchFamily="2" charset="0"/>
                          <a:ea typeface="Times New Roman" panose="02020603050405020304" pitchFamily="18" charset="0"/>
                          <a:cs typeface="Aptos" panose="020B0004020202020204" pitchFamily="34" charset="0"/>
                        </a:rPr>
                        <a:t>18</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BE4D5"/>
                    </a:solidFill>
                  </a:tcPr>
                </a:tc>
                <a:extLst>
                  <a:ext uri="{0D108BD9-81ED-4DB2-BD59-A6C34878D82A}">
                    <a16:rowId xmlns:a16="http://schemas.microsoft.com/office/drawing/2014/main" val="2453429424"/>
                  </a:ext>
                </a:extLst>
              </a:tr>
              <a:tr h="312928">
                <a:tc>
                  <a:txBody>
                    <a:bodyPr/>
                    <a:lstStyle/>
                    <a:p>
                      <a:pPr marL="0" marR="0" algn="ctr">
                        <a:buNone/>
                      </a:pPr>
                      <a:r>
                        <a:rPr lang="en-US" sz="2400" b="1">
                          <a:solidFill>
                            <a:srgbClr val="000000"/>
                          </a:solidFill>
                          <a:effectLst/>
                          <a:latin typeface="Tenorite" panose="00000500000000000000" pitchFamily="2" charset="0"/>
                          <a:ea typeface="Times New Roman" panose="02020603050405020304" pitchFamily="18" charset="0"/>
                          <a:cs typeface="Aptos" panose="020B0004020202020204" pitchFamily="34" charset="0"/>
                        </a:rPr>
                        <a:t>Cleaned (# of samples)</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2EFD9"/>
                    </a:solidFill>
                  </a:tcPr>
                </a:tc>
                <a:tc>
                  <a:txBody>
                    <a:bodyPr/>
                    <a:lstStyle/>
                    <a:p>
                      <a:pPr marL="0" marR="0" algn="ctr">
                        <a:buNone/>
                      </a:pPr>
                      <a:r>
                        <a:rPr lang="en-US" sz="2400">
                          <a:solidFill>
                            <a:srgbClr val="3C7D22"/>
                          </a:solidFill>
                          <a:effectLst/>
                          <a:latin typeface="Tenorite" panose="00000500000000000000" pitchFamily="2" charset="0"/>
                          <a:ea typeface="Times New Roman" panose="02020603050405020304" pitchFamily="18" charset="0"/>
                          <a:cs typeface="Aptos" panose="020B0004020202020204" pitchFamily="34" charset="0"/>
                        </a:rPr>
                        <a:t>24</a:t>
                      </a:r>
                      <a:endParaRPr lang="en-US" sz="240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2EFD9"/>
                    </a:solidFill>
                  </a:tcPr>
                </a:tc>
                <a:tc>
                  <a:txBody>
                    <a:bodyPr/>
                    <a:lstStyle/>
                    <a:p>
                      <a:pPr marL="0" marR="0" algn="ctr">
                        <a:buNone/>
                      </a:pPr>
                      <a:r>
                        <a:rPr lang="en-US" sz="2400" dirty="0">
                          <a:solidFill>
                            <a:srgbClr val="7E350E"/>
                          </a:solidFill>
                          <a:effectLst/>
                          <a:latin typeface="Tenorite" panose="00000500000000000000" pitchFamily="2" charset="0"/>
                          <a:ea typeface="Times New Roman" panose="02020603050405020304" pitchFamily="18" charset="0"/>
                          <a:cs typeface="Aptos" panose="020B0004020202020204" pitchFamily="34" charset="0"/>
                        </a:rPr>
                        <a:t>4</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2EFD9"/>
                    </a:solidFill>
                  </a:tcPr>
                </a:tc>
                <a:tc>
                  <a:txBody>
                    <a:bodyPr/>
                    <a:lstStyle/>
                    <a:p>
                      <a:pPr marL="0" marR="0" algn="ctr">
                        <a:buNone/>
                      </a:pPr>
                      <a:r>
                        <a:rPr lang="en-US" sz="2400" dirty="0">
                          <a:solidFill>
                            <a:srgbClr val="3C7D22"/>
                          </a:solidFill>
                          <a:effectLst/>
                          <a:latin typeface="Tenorite" panose="00000500000000000000" pitchFamily="2" charset="0"/>
                          <a:ea typeface="Times New Roman" panose="02020603050405020304" pitchFamily="18" charset="0"/>
                          <a:cs typeface="Aptos" panose="020B0004020202020204" pitchFamily="34" charset="0"/>
                        </a:rPr>
                        <a:t>10</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2EFD9"/>
                    </a:solidFill>
                  </a:tcPr>
                </a:tc>
                <a:tc>
                  <a:txBody>
                    <a:bodyPr/>
                    <a:lstStyle/>
                    <a:p>
                      <a:pPr marL="0" marR="0" algn="ctr">
                        <a:buNone/>
                      </a:pPr>
                      <a:r>
                        <a:rPr lang="en-US" sz="2400" dirty="0">
                          <a:solidFill>
                            <a:srgbClr val="7E350E"/>
                          </a:solidFill>
                          <a:effectLst/>
                          <a:latin typeface="Tenorite" panose="00000500000000000000" pitchFamily="2" charset="0"/>
                          <a:ea typeface="Times New Roman" panose="02020603050405020304" pitchFamily="18" charset="0"/>
                          <a:cs typeface="Aptos" panose="020B0004020202020204" pitchFamily="34" charset="0"/>
                        </a:rPr>
                        <a:t>5</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2EFD9"/>
                    </a:solidFill>
                  </a:tcPr>
                </a:tc>
                <a:tc>
                  <a:txBody>
                    <a:bodyPr/>
                    <a:lstStyle/>
                    <a:p>
                      <a:pPr marL="0" marR="0" algn="ctr">
                        <a:buNone/>
                      </a:pPr>
                      <a:r>
                        <a:rPr lang="en-US" sz="2400" dirty="0">
                          <a:solidFill>
                            <a:srgbClr val="385723"/>
                          </a:solidFill>
                          <a:effectLst/>
                          <a:latin typeface="Tenorite" panose="00000500000000000000" pitchFamily="2" charset="0"/>
                          <a:ea typeface="Times New Roman" panose="02020603050405020304" pitchFamily="18" charset="0"/>
                          <a:cs typeface="Aptos" panose="020B0004020202020204" pitchFamily="34" charset="0"/>
                        </a:rPr>
                        <a:t>43</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2EFD9"/>
                    </a:solidFill>
                  </a:tcPr>
                </a:tc>
                <a:tc>
                  <a:txBody>
                    <a:bodyPr/>
                    <a:lstStyle/>
                    <a:p>
                      <a:pPr marL="0" marR="0" algn="ctr">
                        <a:buNone/>
                      </a:pPr>
                      <a:r>
                        <a:rPr lang="en-US" sz="2400" dirty="0">
                          <a:solidFill>
                            <a:srgbClr val="843C0C"/>
                          </a:solidFill>
                          <a:effectLst/>
                          <a:latin typeface="Tenorite" panose="00000500000000000000" pitchFamily="2" charset="0"/>
                          <a:ea typeface="Times New Roman" panose="02020603050405020304" pitchFamily="18" charset="0"/>
                          <a:cs typeface="Aptos" panose="020B0004020202020204" pitchFamily="34" charset="0"/>
                        </a:rPr>
                        <a:t>4</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2EFD9"/>
                    </a:solidFill>
                  </a:tcPr>
                </a:tc>
                <a:extLst>
                  <a:ext uri="{0D108BD9-81ED-4DB2-BD59-A6C34878D82A}">
                    <a16:rowId xmlns:a16="http://schemas.microsoft.com/office/drawing/2014/main" val="3199196310"/>
                  </a:ext>
                </a:extLst>
              </a:tr>
              <a:tr h="625856">
                <a:tc>
                  <a:txBody>
                    <a:bodyPr/>
                    <a:lstStyle/>
                    <a:p>
                      <a:pPr marL="0" marR="0" algn="ctr">
                        <a:buNone/>
                      </a:pPr>
                      <a:r>
                        <a:rPr lang="en-US" sz="2400" b="1" dirty="0">
                          <a:solidFill>
                            <a:srgbClr val="000000"/>
                          </a:solidFill>
                          <a:effectLst/>
                          <a:latin typeface="Tenorite" panose="00000500000000000000" pitchFamily="2" charset="0"/>
                          <a:ea typeface="Times New Roman" panose="02020603050405020304" pitchFamily="18" charset="0"/>
                          <a:cs typeface="Aptos" panose="020B0004020202020204" pitchFamily="34" charset="0"/>
                        </a:rPr>
                        <a:t>% of uncleaned samples below EPA action level</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EEAF6"/>
                    </a:solidFill>
                  </a:tcPr>
                </a:tc>
                <a:tc gridSpan="2">
                  <a:txBody>
                    <a:bodyPr/>
                    <a:lstStyle/>
                    <a:p>
                      <a:pPr marL="0" marR="0" algn="ctr">
                        <a:buNone/>
                      </a:pPr>
                      <a:r>
                        <a:rPr lang="en-US" sz="2400" b="1" dirty="0">
                          <a:solidFill>
                            <a:srgbClr val="843C0C"/>
                          </a:solidFill>
                          <a:effectLst/>
                          <a:latin typeface="Tenorite" panose="00000500000000000000" pitchFamily="2" charset="0"/>
                          <a:ea typeface="Times New Roman" panose="02020603050405020304" pitchFamily="18" charset="0"/>
                          <a:cs typeface="Aptos" panose="020B0004020202020204" pitchFamily="34" charset="0"/>
                        </a:rPr>
                        <a:t>65%</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EEAF6"/>
                    </a:solidFill>
                  </a:tcPr>
                </a:tc>
                <a:tc hMerge="1">
                  <a:txBody>
                    <a:bodyPr/>
                    <a:lstStyle/>
                    <a:p>
                      <a:endParaRPr lang="en-US"/>
                    </a:p>
                  </a:txBody>
                  <a:tcPr/>
                </a:tc>
                <a:tc gridSpan="2">
                  <a:txBody>
                    <a:bodyPr/>
                    <a:lstStyle/>
                    <a:p>
                      <a:pPr marL="0" marR="0" algn="ctr">
                        <a:buNone/>
                      </a:pPr>
                      <a:r>
                        <a:rPr lang="en-US" sz="2400" b="1" dirty="0">
                          <a:solidFill>
                            <a:srgbClr val="843C0C"/>
                          </a:solidFill>
                          <a:effectLst/>
                          <a:latin typeface="Tenorite" panose="00000500000000000000" pitchFamily="2" charset="0"/>
                          <a:ea typeface="Times New Roman" panose="02020603050405020304" pitchFamily="18" charset="0"/>
                          <a:cs typeface="Aptos" panose="020B0004020202020204" pitchFamily="34" charset="0"/>
                        </a:rPr>
                        <a:t>29%</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EEAF6"/>
                    </a:solidFill>
                  </a:tcPr>
                </a:tc>
                <a:tc hMerge="1">
                  <a:txBody>
                    <a:bodyPr/>
                    <a:lstStyle/>
                    <a:p>
                      <a:endParaRPr lang="en-US"/>
                    </a:p>
                  </a:txBody>
                  <a:tcPr/>
                </a:tc>
                <a:tc gridSpan="2">
                  <a:txBody>
                    <a:bodyPr/>
                    <a:lstStyle/>
                    <a:p>
                      <a:pPr marL="0" marR="0" algn="ctr">
                        <a:buNone/>
                      </a:pPr>
                      <a:r>
                        <a:rPr lang="en-US" sz="2400" b="1" dirty="0">
                          <a:solidFill>
                            <a:srgbClr val="843C0C"/>
                          </a:solidFill>
                          <a:effectLst/>
                          <a:latin typeface="Tenorite" panose="00000500000000000000" pitchFamily="2" charset="0"/>
                          <a:ea typeface="Times New Roman" panose="02020603050405020304" pitchFamily="18" charset="0"/>
                          <a:cs typeface="Aptos" panose="020B0004020202020204" pitchFamily="34" charset="0"/>
                        </a:rPr>
                        <a:t>62%</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EEAF6"/>
                    </a:solidFill>
                  </a:tcPr>
                </a:tc>
                <a:tc hMerge="1">
                  <a:txBody>
                    <a:bodyPr/>
                    <a:lstStyle/>
                    <a:p>
                      <a:endParaRPr lang="en-US"/>
                    </a:p>
                  </a:txBody>
                  <a:tcPr/>
                </a:tc>
                <a:extLst>
                  <a:ext uri="{0D108BD9-81ED-4DB2-BD59-A6C34878D82A}">
                    <a16:rowId xmlns:a16="http://schemas.microsoft.com/office/drawing/2014/main" val="1744612273"/>
                  </a:ext>
                </a:extLst>
              </a:tr>
              <a:tr h="625856">
                <a:tc>
                  <a:txBody>
                    <a:bodyPr/>
                    <a:lstStyle/>
                    <a:p>
                      <a:pPr marL="0" marR="0" algn="ctr">
                        <a:buNone/>
                      </a:pPr>
                      <a:r>
                        <a:rPr lang="en-US" sz="2400" b="1" dirty="0">
                          <a:solidFill>
                            <a:srgbClr val="000000"/>
                          </a:solidFill>
                          <a:effectLst/>
                          <a:latin typeface="Tenorite" panose="00000500000000000000" pitchFamily="2" charset="0"/>
                          <a:ea typeface="Times New Roman" panose="02020603050405020304" pitchFamily="18" charset="0"/>
                          <a:cs typeface="Aptos" panose="020B0004020202020204" pitchFamily="34" charset="0"/>
                        </a:rPr>
                        <a:t>% of cleaned samples below EPA action level</a:t>
                      </a:r>
                      <a:endParaRPr lang="en-US" sz="2400" dirty="0">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EEAF6"/>
                    </a:solidFill>
                  </a:tcPr>
                </a:tc>
                <a:tc gridSpan="2">
                  <a:txBody>
                    <a:bodyPr/>
                    <a:lstStyle/>
                    <a:p>
                      <a:pPr marL="0" marR="0" algn="ctr">
                        <a:buNone/>
                      </a:pPr>
                      <a:r>
                        <a:rPr lang="en-US" sz="2400" b="1" dirty="0">
                          <a:solidFill>
                            <a:srgbClr val="00B050"/>
                          </a:solidFill>
                          <a:effectLst/>
                          <a:latin typeface="Tenorite" panose="00000500000000000000" pitchFamily="2" charset="0"/>
                          <a:ea typeface="Times New Roman" panose="02020603050405020304" pitchFamily="18" charset="0"/>
                          <a:cs typeface="Aptos" panose="020B0004020202020204" pitchFamily="34" charset="0"/>
                        </a:rPr>
                        <a:t>86%</a:t>
                      </a:r>
                      <a:endParaRPr lang="en-US" sz="2400" dirty="0">
                        <a:solidFill>
                          <a:srgbClr val="00B050"/>
                        </a:solidFill>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EEAF6"/>
                    </a:solidFill>
                  </a:tcPr>
                </a:tc>
                <a:tc hMerge="1">
                  <a:txBody>
                    <a:bodyPr/>
                    <a:lstStyle/>
                    <a:p>
                      <a:endParaRPr lang="en-US"/>
                    </a:p>
                  </a:txBody>
                  <a:tcPr/>
                </a:tc>
                <a:tc gridSpan="2">
                  <a:txBody>
                    <a:bodyPr/>
                    <a:lstStyle/>
                    <a:p>
                      <a:pPr marL="0" marR="0" algn="ctr">
                        <a:buNone/>
                      </a:pPr>
                      <a:r>
                        <a:rPr lang="en-US" sz="2400" b="1" dirty="0">
                          <a:solidFill>
                            <a:srgbClr val="00B050"/>
                          </a:solidFill>
                          <a:effectLst/>
                          <a:latin typeface="Tenorite" panose="00000500000000000000" pitchFamily="2" charset="0"/>
                          <a:ea typeface="Times New Roman" panose="02020603050405020304" pitchFamily="18" charset="0"/>
                          <a:cs typeface="Aptos" panose="020B0004020202020204" pitchFamily="34" charset="0"/>
                        </a:rPr>
                        <a:t>67%</a:t>
                      </a:r>
                      <a:endParaRPr lang="en-US" sz="2400" dirty="0">
                        <a:solidFill>
                          <a:srgbClr val="00B050"/>
                        </a:solidFill>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EEAF6"/>
                    </a:solidFill>
                  </a:tcPr>
                </a:tc>
                <a:tc hMerge="1">
                  <a:txBody>
                    <a:bodyPr/>
                    <a:lstStyle/>
                    <a:p>
                      <a:endParaRPr lang="en-US"/>
                    </a:p>
                  </a:txBody>
                  <a:tcPr/>
                </a:tc>
                <a:tc gridSpan="2">
                  <a:txBody>
                    <a:bodyPr/>
                    <a:lstStyle/>
                    <a:p>
                      <a:pPr marL="0" marR="0" algn="ctr">
                        <a:buNone/>
                      </a:pPr>
                      <a:r>
                        <a:rPr lang="en-US" sz="2400" b="1" dirty="0">
                          <a:solidFill>
                            <a:srgbClr val="00B050"/>
                          </a:solidFill>
                          <a:effectLst/>
                          <a:latin typeface="Tenorite" panose="00000500000000000000" pitchFamily="2" charset="0"/>
                          <a:ea typeface="Times New Roman" panose="02020603050405020304" pitchFamily="18" charset="0"/>
                          <a:cs typeface="Aptos" panose="020B0004020202020204" pitchFamily="34" charset="0"/>
                        </a:rPr>
                        <a:t>91%</a:t>
                      </a:r>
                      <a:endParaRPr lang="en-US" sz="2400" dirty="0">
                        <a:solidFill>
                          <a:srgbClr val="00B050"/>
                        </a:solidFill>
                        <a:effectLst/>
                        <a:latin typeface="Tenorite" panose="00000500000000000000" pitchFamily="2" charset="0"/>
                        <a:ea typeface="Times New Roman" panose="02020603050405020304" pitchFamily="18" charset="0"/>
                        <a:cs typeface="Aptos" panose="020B0004020202020204" pitchFamily="34" charset="0"/>
                      </a:endParaRPr>
                    </a:p>
                  </a:txBody>
                  <a:tcPr marL="90163" marR="9016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EEAF6"/>
                    </a:solidFill>
                  </a:tcPr>
                </a:tc>
                <a:tc hMerge="1">
                  <a:txBody>
                    <a:bodyPr/>
                    <a:lstStyle/>
                    <a:p>
                      <a:endParaRPr lang="en-US"/>
                    </a:p>
                  </a:txBody>
                  <a:tcPr/>
                </a:tc>
                <a:extLst>
                  <a:ext uri="{0D108BD9-81ED-4DB2-BD59-A6C34878D82A}">
                    <a16:rowId xmlns:a16="http://schemas.microsoft.com/office/drawing/2014/main" val="532202045"/>
                  </a:ext>
                </a:extLst>
              </a:tr>
            </a:tbl>
          </a:graphicData>
        </a:graphic>
      </p:graphicFrame>
      <p:sp>
        <p:nvSpPr>
          <p:cNvPr id="4" name="Slide Number Placeholder 3">
            <a:extLst>
              <a:ext uri="{FF2B5EF4-FFF2-40B4-BE49-F238E27FC236}">
                <a16:creationId xmlns:a16="http://schemas.microsoft.com/office/drawing/2014/main" id="{54227A81-2787-8567-9FC8-0FB69AF329BC}"/>
              </a:ext>
            </a:extLst>
          </p:cNvPr>
          <p:cNvSpPr>
            <a:spLocks noGrp="1"/>
          </p:cNvSpPr>
          <p:nvPr>
            <p:ph type="sldNum" sz="quarter" idx="12"/>
          </p:nvPr>
        </p:nvSpPr>
        <p:spPr>
          <a:xfrm>
            <a:off x="15957298" y="9515926"/>
            <a:ext cx="1924303" cy="535517"/>
          </a:xfrm>
        </p:spPr>
        <p:txBody>
          <a:bodyPr/>
          <a:lstStyle/>
          <a:p>
            <a:fld id="{6D22F896-40B5-4ADD-8801-0D06FADFA095}" type="slidenum">
              <a:rPr lang="en-US" smtClean="0"/>
              <a:t>8</a:t>
            </a:fld>
            <a:endParaRPr lang="en-US" dirty="0"/>
          </a:p>
        </p:txBody>
      </p:sp>
      <p:sp>
        <p:nvSpPr>
          <p:cNvPr id="8" name="Rectangle 2">
            <a:extLst>
              <a:ext uri="{FF2B5EF4-FFF2-40B4-BE49-F238E27FC236}">
                <a16:creationId xmlns:a16="http://schemas.microsoft.com/office/drawing/2014/main" id="{F4EB8B06-C487-1C70-2431-BB0A5EA189CD}"/>
              </a:ext>
            </a:extLst>
          </p:cNvPr>
          <p:cNvSpPr>
            <a:spLocks noChangeArrowheads="1"/>
          </p:cNvSpPr>
          <p:nvPr/>
        </p:nvSpPr>
        <p:spPr bwMode="auto">
          <a:xfrm>
            <a:off x="833865" y="6149087"/>
            <a:ext cx="4231671" cy="631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34112" tIns="67056" rIns="134112" bIns="67056" numCol="1" anchor="ctr" anchorCtr="0" compatLnSpc="1">
            <a:prstTxWarp prst="textNoShape">
              <a:avLst/>
            </a:prstTxWarp>
            <a:spAutoFit/>
          </a:bodyPr>
          <a:lstStyle/>
          <a:p>
            <a:pPr defTabSz="1341150" eaLnBrk="0" fontAlgn="base" hangingPunct="0">
              <a:spcBef>
                <a:spcPct val="0"/>
              </a:spcBef>
              <a:spcAft>
                <a:spcPct val="0"/>
              </a:spcAft>
            </a:pPr>
            <a:r>
              <a:rPr lang="en-US" altLang="en-US" sz="1613" i="1" dirty="0">
                <a:latin typeface="Tenorite" panose="00000500000000000000" pitchFamily="2" charset="0"/>
                <a:ea typeface="Times New Roman" panose="02020603050405020304" pitchFamily="18" charset="0"/>
                <a:cs typeface="Aptos" panose="020B0004020202020204" pitchFamily="34" charset="0"/>
              </a:rPr>
              <a:t>Windowsill EPA Dust Action Level = 40 µg/ft</a:t>
            </a:r>
            <a:r>
              <a:rPr lang="en-US" altLang="en-US" sz="1613" i="1" baseline="30000" dirty="0">
                <a:latin typeface="Tenorite" panose="00000500000000000000" pitchFamily="2" charset="0"/>
                <a:ea typeface="Times New Roman" panose="02020603050405020304" pitchFamily="18" charset="0"/>
                <a:cs typeface="Aptos" panose="020B0004020202020204" pitchFamily="34" charset="0"/>
              </a:rPr>
              <a:t>2</a:t>
            </a:r>
            <a:endParaRPr lang="en-US" altLang="en-US" sz="880" dirty="0">
              <a:latin typeface="Tenorite" panose="00000500000000000000" pitchFamily="2" charset="0"/>
            </a:endParaRPr>
          </a:p>
          <a:p>
            <a:pPr defTabSz="1341150" eaLnBrk="0" fontAlgn="base" hangingPunct="0">
              <a:spcBef>
                <a:spcPct val="0"/>
              </a:spcBef>
              <a:spcAft>
                <a:spcPct val="0"/>
              </a:spcAft>
            </a:pPr>
            <a:r>
              <a:rPr lang="en-US" altLang="en-US" sz="1613" i="1" dirty="0">
                <a:latin typeface="Tenorite" panose="00000500000000000000" pitchFamily="2" charset="0"/>
                <a:ea typeface="Times New Roman" panose="02020603050405020304" pitchFamily="18" charset="0"/>
                <a:cs typeface="Aptos" panose="020B0004020202020204" pitchFamily="34" charset="0"/>
              </a:rPr>
              <a:t>Floor EPA Dust Action Level = 5 µg/ft</a:t>
            </a:r>
            <a:r>
              <a:rPr lang="en-US" altLang="en-US" sz="1613" i="1" baseline="30000" dirty="0">
                <a:latin typeface="Tenorite" panose="00000500000000000000" pitchFamily="2" charset="0"/>
                <a:ea typeface="Times New Roman" panose="02020603050405020304" pitchFamily="18" charset="0"/>
                <a:cs typeface="Aptos" panose="020B0004020202020204" pitchFamily="34" charset="0"/>
              </a:rPr>
              <a:t>2</a:t>
            </a:r>
            <a:endParaRPr lang="en-US" altLang="en-US" sz="3520" dirty="0">
              <a:latin typeface="Tenorite" panose="00000500000000000000" pitchFamily="2" charset="0"/>
            </a:endParaRPr>
          </a:p>
        </p:txBody>
      </p:sp>
      <p:sp>
        <p:nvSpPr>
          <p:cNvPr id="9" name="Title 1">
            <a:extLst>
              <a:ext uri="{FF2B5EF4-FFF2-40B4-BE49-F238E27FC236}">
                <a16:creationId xmlns:a16="http://schemas.microsoft.com/office/drawing/2014/main" id="{26E2CB56-79F4-F7CC-0AFA-16ED0C5E1BCC}"/>
              </a:ext>
            </a:extLst>
          </p:cNvPr>
          <p:cNvSpPr txBox="1">
            <a:spLocks/>
          </p:cNvSpPr>
          <p:nvPr/>
        </p:nvSpPr>
        <p:spPr>
          <a:xfrm>
            <a:off x="2" y="0"/>
            <a:ext cx="17881599" cy="1349615"/>
          </a:xfrm>
          <a:prstGeom prst="rect">
            <a:avLst/>
          </a:prstGeom>
          <a:noFill/>
        </p:spPr>
        <p:txBody>
          <a:bodyPr vert="horz" lIns="134112" tIns="67056" rIns="134112" bIns="67056" rtlCol="0" anchor="b">
            <a:normAutofit fontScale="97500"/>
          </a:bodyPr>
          <a:lstStyle>
            <a:lvl1pPr marL="117475" indent="0" algn="l" defTabSz="914400" rtl="0" eaLnBrk="1" latinLnBrk="0" hangingPunct="1">
              <a:lnSpc>
                <a:spcPct val="85000"/>
              </a:lnSpc>
              <a:spcBef>
                <a:spcPct val="0"/>
              </a:spcBef>
              <a:buNone/>
              <a:defRPr sz="4800" b="1" kern="1200" spc="-50" baseline="0">
                <a:solidFill>
                  <a:schemeClr val="tx1"/>
                </a:solidFill>
                <a:latin typeface="Tenorite" panose="00000500000000000000" pitchFamily="2" charset="0"/>
                <a:ea typeface="+mj-ea"/>
                <a:cs typeface="+mj-cs"/>
              </a:defRPr>
            </a:lvl1pPr>
          </a:lstStyle>
          <a:p>
            <a:pPr algn="ctr"/>
            <a:r>
              <a:rPr lang="en-US" sz="4000" dirty="0">
                <a:solidFill>
                  <a:schemeClr val="bg2">
                    <a:lumMod val="50000"/>
                  </a:schemeClr>
                </a:solidFill>
              </a:rPr>
              <a:t>Los Angeles Fires 2025:</a:t>
            </a:r>
            <a:br>
              <a:rPr lang="en-US" sz="4000" dirty="0"/>
            </a:br>
            <a:r>
              <a:rPr lang="en-US" sz="4000" dirty="0" err="1">
                <a:solidFill>
                  <a:schemeClr val="accent6">
                    <a:lumMod val="75000"/>
                  </a:schemeClr>
                </a:solidFill>
              </a:rPr>
              <a:t>CalTech</a:t>
            </a:r>
            <a:r>
              <a:rPr lang="en-US" sz="4000" dirty="0">
                <a:solidFill>
                  <a:schemeClr val="accent6">
                    <a:lumMod val="75000"/>
                  </a:schemeClr>
                </a:solidFill>
              </a:rPr>
              <a:t>, ~300 indoor dust samples, February 2025: Eaton Area</a:t>
            </a:r>
          </a:p>
        </p:txBody>
      </p:sp>
      <p:pic>
        <p:nvPicPr>
          <p:cNvPr id="10" name="Picture 4" descr="Caltech | Drupal.org">
            <a:extLst>
              <a:ext uri="{FF2B5EF4-FFF2-40B4-BE49-F238E27FC236}">
                <a16:creationId xmlns:a16="http://schemas.microsoft.com/office/drawing/2014/main" id="{04A8D516-3A57-5084-8BD5-60F24678CC0D}"/>
              </a:ext>
            </a:extLst>
          </p:cNvPr>
          <p:cNvPicPr>
            <a:picLocks noChangeAspect="1" noChangeArrowheads="1"/>
          </p:cNvPicPr>
          <p:nvPr/>
        </p:nvPicPr>
        <p:blipFill>
          <a:blip r:embed="rId3" cstate="hqprint">
            <a:extLst>
              <a:ext uri="{28A0092B-C50C-407E-A947-70E740481C1C}">
                <a14:useLocalDpi xmlns:a14="http://schemas.microsoft.com/office/drawing/2010/main"/>
              </a:ext>
            </a:extLst>
          </a:blip>
          <a:srcRect/>
          <a:stretch>
            <a:fillRect/>
          </a:stretch>
        </p:blipFill>
        <p:spPr bwMode="auto">
          <a:xfrm>
            <a:off x="-1" y="9311512"/>
            <a:ext cx="2006058" cy="86119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93B43F1-D93D-2D73-3F10-7402C1417801}"/>
              </a:ext>
            </a:extLst>
          </p:cNvPr>
          <p:cNvSpPr txBox="1"/>
          <p:nvPr/>
        </p:nvSpPr>
        <p:spPr>
          <a:xfrm>
            <a:off x="3309343" y="9426125"/>
            <a:ext cx="14098395" cy="588751"/>
          </a:xfrm>
          <a:prstGeom prst="rect">
            <a:avLst/>
          </a:prstGeom>
          <a:noFill/>
        </p:spPr>
        <p:txBody>
          <a:bodyPr wrap="square" rtlCol="0">
            <a:spAutoFit/>
          </a:bodyPr>
          <a:lstStyle/>
          <a:p>
            <a:r>
              <a:rPr lang="en-US" sz="1613" dirty="0">
                <a:latin typeface="Tenorite" panose="00000500000000000000" pitchFamily="2" charset="0"/>
              </a:rPr>
              <a:t>https://scienceexchange.caltech.edu/topics/sustainability/ask-expert-sustainability/ask-expert-fires/francois-tissot-lead-water-soil-ash-eaton-fire/lead-dust-ash-water-eaton-fire-francois-tissot</a:t>
            </a:r>
          </a:p>
        </p:txBody>
      </p:sp>
      <p:pic>
        <p:nvPicPr>
          <p:cNvPr id="12" name="Picture 2" descr="National Science Foundation (NSF) | Research &amp; Project Administration">
            <a:extLst>
              <a:ext uri="{FF2B5EF4-FFF2-40B4-BE49-F238E27FC236}">
                <a16:creationId xmlns:a16="http://schemas.microsoft.com/office/drawing/2014/main" id="{C631D9FF-2BB6-644C-14C8-798C8F52CD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8808" y="8903907"/>
            <a:ext cx="1676400" cy="1676400"/>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169995D2-1267-6A42-F836-A06EFB70B211}"/>
              </a:ext>
            </a:extLst>
          </p:cNvPr>
          <p:cNvSpPr txBox="1"/>
          <p:nvPr/>
        </p:nvSpPr>
        <p:spPr>
          <a:xfrm>
            <a:off x="543153" y="7159222"/>
            <a:ext cx="16700068" cy="1897699"/>
          </a:xfrm>
          <a:prstGeom prst="rect">
            <a:avLst/>
          </a:prstGeom>
          <a:solidFill>
            <a:schemeClr val="accent4">
              <a:lumMod val="20000"/>
              <a:lumOff val="80000"/>
            </a:schemeClr>
          </a:solidFill>
        </p:spPr>
        <p:txBody>
          <a:bodyPr wrap="square" rtlCol="0">
            <a:spAutoFit/>
          </a:bodyPr>
          <a:lstStyle/>
          <a:p>
            <a:pPr marL="419110" indent="-419110">
              <a:buFont typeface="Wingdings" panose="05000000000000000000" pitchFamily="2" charset="2"/>
              <a:buChar char="ü"/>
            </a:pPr>
            <a:r>
              <a:rPr lang="en-US" sz="2933" dirty="0">
                <a:latin typeface="Tenorite" panose="00000500000000000000" pitchFamily="2" charset="0"/>
              </a:rPr>
              <a:t>Overall, average lead levels were higher near dust entry points (windows), data not shown.</a:t>
            </a:r>
          </a:p>
          <a:p>
            <a:pPr marL="419110" indent="-419110">
              <a:buFont typeface="Wingdings" panose="05000000000000000000" pitchFamily="2" charset="2"/>
              <a:buChar char="ü"/>
            </a:pPr>
            <a:r>
              <a:rPr lang="en-US" sz="2933" dirty="0">
                <a:latin typeface="Tenorite" panose="00000500000000000000" pitchFamily="2" charset="0"/>
              </a:rPr>
              <a:t>A majority of areas cleaned had lead levels below EPA action level (non-professional cleaning)</a:t>
            </a:r>
          </a:p>
          <a:p>
            <a:pPr marL="419110" indent="-419110">
              <a:buFont typeface="Wingdings" panose="05000000000000000000" pitchFamily="2" charset="2"/>
              <a:buChar char="ü"/>
            </a:pPr>
            <a:r>
              <a:rPr lang="en-US" sz="2933" dirty="0">
                <a:latin typeface="Tenorite" panose="00000500000000000000" pitchFamily="2" charset="0"/>
              </a:rPr>
              <a:t>However, some areas with elevated lead levels may require professional remediation or repeated cleanings</a:t>
            </a:r>
          </a:p>
        </p:txBody>
      </p:sp>
      <p:sp>
        <p:nvSpPr>
          <p:cNvPr id="14" name="Rectangle 13">
            <a:extLst>
              <a:ext uri="{FF2B5EF4-FFF2-40B4-BE49-F238E27FC236}">
                <a16:creationId xmlns:a16="http://schemas.microsoft.com/office/drawing/2014/main" id="{54E3F95F-73CF-F387-62CF-15296283DB55}"/>
              </a:ext>
            </a:extLst>
          </p:cNvPr>
          <p:cNvSpPr/>
          <p:nvPr/>
        </p:nvSpPr>
        <p:spPr>
          <a:xfrm>
            <a:off x="543152" y="4569801"/>
            <a:ext cx="16504575" cy="1484962"/>
          </a:xfrm>
          <a:prstGeom prst="rect">
            <a:avLst/>
          </a:prstGeom>
          <a:noFill/>
          <a:ln w="571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640"/>
          </a:p>
        </p:txBody>
      </p:sp>
      <p:grpSp>
        <p:nvGrpSpPr>
          <p:cNvPr id="2" name="Group 1">
            <a:extLst>
              <a:ext uri="{FF2B5EF4-FFF2-40B4-BE49-F238E27FC236}">
                <a16:creationId xmlns:a16="http://schemas.microsoft.com/office/drawing/2014/main" id="{1DC25C62-51AD-C151-9EDD-E7EF4A84EA67}"/>
              </a:ext>
              <a:ext uri="{C183D7F6-B498-43B3-948B-1728B52AA6E4}">
                <adec:decorative xmlns:adec="http://schemas.microsoft.com/office/drawing/2017/decorative" val="1"/>
              </a:ext>
            </a:extLst>
          </p:cNvPr>
          <p:cNvGrpSpPr/>
          <p:nvPr/>
        </p:nvGrpSpPr>
        <p:grpSpPr>
          <a:xfrm>
            <a:off x="15775736" y="122931"/>
            <a:ext cx="2097734" cy="2009023"/>
            <a:chOff x="6613586" y="201210"/>
            <a:chExt cx="892400" cy="892400"/>
          </a:xfrm>
        </p:grpSpPr>
        <p:sp>
          <p:nvSpPr>
            <p:cNvPr id="3" name="TextBox 2">
              <a:extLst>
                <a:ext uri="{FF2B5EF4-FFF2-40B4-BE49-F238E27FC236}">
                  <a16:creationId xmlns:a16="http://schemas.microsoft.com/office/drawing/2014/main" id="{089D7F87-DDB0-360F-1742-1CB638BA7F2A}"/>
                </a:ext>
              </a:extLst>
            </p:cNvPr>
            <p:cNvSpPr txBox="1"/>
            <p:nvPr/>
          </p:nvSpPr>
          <p:spPr>
            <a:xfrm>
              <a:off x="6613586" y="263884"/>
              <a:ext cx="685800" cy="369126"/>
            </a:xfrm>
            <a:prstGeom prst="rect">
              <a:avLst/>
            </a:prstGeom>
            <a:noFill/>
          </p:spPr>
          <p:txBody>
            <a:bodyPr wrap="square" rtlCol="0">
              <a:spAutoFit/>
            </a:bodyPr>
            <a:lstStyle/>
            <a:p>
              <a:pPr algn="ctr"/>
              <a:r>
                <a:rPr lang="en-US" sz="2400" b="1">
                  <a:solidFill>
                    <a:srgbClr val="6591A7"/>
                  </a:solidFill>
                  <a:latin typeface="Tenorite" panose="00000500000000000000" pitchFamily="2" charset="0"/>
                </a:rPr>
                <a:t>2025 </a:t>
              </a:r>
            </a:p>
            <a:p>
              <a:pPr algn="ctr"/>
              <a:r>
                <a:rPr lang="en-US" sz="2400" b="1">
                  <a:solidFill>
                    <a:srgbClr val="6591A7"/>
                  </a:solidFill>
                  <a:latin typeface="Tenorite" panose="00000500000000000000" pitchFamily="2" charset="0"/>
                </a:rPr>
                <a:t>LA Fires</a:t>
              </a:r>
            </a:p>
          </p:txBody>
        </p:sp>
        <p:pic>
          <p:nvPicPr>
            <p:cNvPr id="5" name="Picture 4">
              <a:extLst>
                <a:ext uri="{FF2B5EF4-FFF2-40B4-BE49-F238E27FC236}">
                  <a16:creationId xmlns:a16="http://schemas.microsoft.com/office/drawing/2014/main" id="{837798B8-2B2F-36BB-B1A7-009415023AE5}"/>
                </a:ext>
              </a:extLst>
            </p:cNvPr>
            <p:cNvPicPr>
              <a:picLocks noChangeAspect="1"/>
            </p:cNvPicPr>
            <p:nvPr/>
          </p:nvPicPr>
          <p:blipFill>
            <a:blip r:embed="rId5"/>
            <a:stretch>
              <a:fillRect/>
            </a:stretch>
          </p:blipFill>
          <p:spPr>
            <a:xfrm>
              <a:off x="6613586" y="201210"/>
              <a:ext cx="892400" cy="892400"/>
            </a:xfrm>
            <a:prstGeom prst="rect">
              <a:avLst/>
            </a:prstGeom>
          </p:spPr>
        </p:pic>
      </p:grpSp>
    </p:spTree>
    <p:extLst>
      <p:ext uri="{BB962C8B-B14F-4D97-AF65-F5344CB8AC3E}">
        <p14:creationId xmlns:p14="http://schemas.microsoft.com/office/powerpoint/2010/main" val="3848977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7A0B8-A99F-3D0F-C006-6A001580EDD1}"/>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F7897BE-7FC7-9380-F84B-D1B36B7C783F}"/>
              </a:ext>
            </a:extLst>
          </p:cNvPr>
          <p:cNvSpPr>
            <a:spLocks noGrp="1"/>
          </p:cNvSpPr>
          <p:nvPr>
            <p:ph type="sldNum" sz="quarter" idx="12"/>
          </p:nvPr>
        </p:nvSpPr>
        <p:spPr>
          <a:xfrm>
            <a:off x="15748000" y="9635831"/>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9</a:t>
            </a:fld>
            <a:endParaRPr lang="en-US" sz="1200">
              <a:solidFill>
                <a:srgbClr val="000000"/>
              </a:solidFill>
              <a:latin typeface="Calibri" panose="020F0502020204030204"/>
            </a:endParaRPr>
          </a:p>
        </p:txBody>
      </p:sp>
      <p:sp>
        <p:nvSpPr>
          <p:cNvPr id="1025" name="TextBox 5">
            <a:extLst>
              <a:ext uri="{FF2B5EF4-FFF2-40B4-BE49-F238E27FC236}">
                <a16:creationId xmlns:a16="http://schemas.microsoft.com/office/drawing/2014/main" id="{BD37637F-71E1-75C8-387E-21B81A173E2D}"/>
              </a:ext>
            </a:extLst>
          </p:cNvPr>
          <p:cNvSpPr txBox="1">
            <a:spLocks noGrp="1"/>
          </p:cNvSpPr>
          <p:nvPr>
            <p:ph type="title" idx="4294967295"/>
          </p:nvPr>
        </p:nvSpPr>
        <p:spPr>
          <a:xfrm>
            <a:off x="558800" y="422569"/>
            <a:ext cx="16840200" cy="61555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400">
              <a:lnSpc>
                <a:spcPct val="100000"/>
              </a:lnSpc>
              <a:defRPr/>
            </a:pPr>
            <a:r>
              <a:rPr lang="en-US" sz="4000" u="sng" spc="0" dirty="0">
                <a:solidFill>
                  <a:srgbClr val="1F497D">
                    <a:lumMod val="50000"/>
                  </a:srgbClr>
                </a:solidFill>
                <a:latin typeface="Tenorite" panose="00000500000000000000" pitchFamily="2" charset="0"/>
                <a:ea typeface="The Youngest Serif"/>
                <a:cs typeface="The Youngest Serif"/>
                <a:sym typeface="The Youngest Serif"/>
              </a:rPr>
              <a:t>In-Home</a:t>
            </a:r>
            <a:r>
              <a:rPr lang="en-US" sz="4000" spc="0" dirty="0">
                <a:solidFill>
                  <a:srgbClr val="1F497D">
                    <a:lumMod val="50000"/>
                  </a:srgbClr>
                </a:solidFill>
                <a:latin typeface="Tenorite" panose="00000500000000000000" pitchFamily="2" charset="0"/>
                <a:ea typeface="The Youngest Serif"/>
                <a:cs typeface="The Youngest Serif"/>
                <a:sym typeface="The Youngest Serif"/>
              </a:rPr>
              <a:t> Cleaning Tips to Reduce Dust Exposure After a Fire</a:t>
            </a:r>
          </a:p>
        </p:txBody>
      </p:sp>
      <p:sp>
        <p:nvSpPr>
          <p:cNvPr id="7" name="Slide Number Placeholder 2">
            <a:extLst>
              <a:ext uri="{FF2B5EF4-FFF2-40B4-BE49-F238E27FC236}">
                <a16:creationId xmlns:a16="http://schemas.microsoft.com/office/drawing/2014/main" id="{E040A434-0408-8BF9-59C1-00ACA474A3C6}"/>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defRPr/>
            </a:pPr>
            <a:fld id="{6D22F896-40B5-4ADD-8801-0D06FADFA095}" type="slidenum">
              <a:rPr lang="en-US" sz="1200">
                <a:solidFill>
                  <a:prstClr val="black"/>
                </a:solidFill>
                <a:latin typeface="Calibri"/>
              </a:rPr>
              <a:pPr algn="r">
                <a:defRPr/>
              </a:pPr>
              <a:t>9</a:t>
            </a:fld>
            <a:endParaRPr lang="en-US" sz="1200">
              <a:solidFill>
                <a:prstClr val="black"/>
              </a:solidFill>
              <a:latin typeface="Calibri"/>
            </a:endParaRPr>
          </a:p>
        </p:txBody>
      </p:sp>
      <p:sp>
        <p:nvSpPr>
          <p:cNvPr id="22" name="TextBox 21">
            <a:extLst>
              <a:ext uri="{FF2B5EF4-FFF2-40B4-BE49-F238E27FC236}">
                <a16:creationId xmlns:a16="http://schemas.microsoft.com/office/drawing/2014/main" id="{E5EA1420-8E32-CA9E-6372-1B17745594EE}"/>
              </a:ext>
            </a:extLst>
          </p:cNvPr>
          <p:cNvSpPr txBox="1"/>
          <p:nvPr/>
        </p:nvSpPr>
        <p:spPr>
          <a:xfrm>
            <a:off x="443757" y="1120705"/>
            <a:ext cx="16877245" cy="8217634"/>
          </a:xfrm>
          <a:prstGeom prst="rect">
            <a:avLst/>
          </a:prstGeom>
          <a:noFill/>
        </p:spPr>
        <p:txBody>
          <a:bodyPr wrap="square">
            <a:spAutoFit/>
          </a:bodyPr>
          <a:lstStyle/>
          <a:p>
            <a:pPr lvl="0">
              <a:defRPr/>
            </a:pPr>
            <a:r>
              <a:rPr lang="en-US" sz="2400" b="1" dirty="0">
                <a:solidFill>
                  <a:srgbClr val="6D7B5B"/>
                </a:solidFill>
                <a:latin typeface="Tenorite" panose="00000500000000000000" pitchFamily="2" charset="0"/>
              </a:rPr>
              <a:t>If your home was affected by a</a:t>
            </a:r>
            <a:r>
              <a:rPr lang="en-US" sz="2400" b="1" dirty="0" err="1">
                <a:solidFill>
                  <a:srgbClr val="6D7B5B"/>
                </a:solidFill>
                <a:latin typeface="Tenorite" panose="00000500000000000000" pitchFamily="2" charset="0"/>
              </a:rPr>
              <a:t>sh</a:t>
            </a:r>
            <a:r>
              <a:rPr lang="en-US" sz="2400" b="1" dirty="0">
                <a:solidFill>
                  <a:srgbClr val="6D7B5B"/>
                </a:solidFill>
                <a:latin typeface="Tenorite" panose="00000500000000000000" pitchFamily="2" charset="0"/>
              </a:rPr>
              <a:t>, soot, char, or dust from the fire, it is best to have professionals conduct post-fire cleaning, but if you are not getting professional remediation, follow these practices for safety:</a:t>
            </a:r>
          </a:p>
          <a:p>
            <a:pPr lvl="0">
              <a:defRPr/>
            </a:pPr>
            <a:endParaRPr lang="en-US" sz="1600" b="1" dirty="0">
              <a:solidFill>
                <a:srgbClr val="6D7B5B"/>
              </a:solidFill>
              <a:latin typeface="Tenorite" panose="00000500000000000000" pitchFamily="2" charset="0"/>
            </a:endParaRPr>
          </a:p>
          <a:p>
            <a:pPr marL="342900" indent="-342900">
              <a:buFont typeface="Wingdings" panose="05000000000000000000" pitchFamily="2" charset="2"/>
              <a:buChar char="ü"/>
              <a:defRPr/>
            </a:pPr>
            <a:r>
              <a:rPr lang="en-US" sz="2400" b="1" dirty="0">
                <a:solidFill>
                  <a:prstClr val="black"/>
                </a:solidFill>
                <a:latin typeface="Tenorite" panose="00000500000000000000" pitchFamily="2" charset="0"/>
              </a:rPr>
              <a:t>When cleaning, wear personal protective equipment (PPE). </a:t>
            </a:r>
            <a:r>
              <a:rPr lang="en-US" sz="2400" dirty="0">
                <a:solidFill>
                  <a:prstClr val="black"/>
                </a:solidFill>
                <a:latin typeface="Tenorite" panose="00000500000000000000" pitchFamily="2" charset="0"/>
              </a:rPr>
              <a:t>See page 11. </a:t>
            </a:r>
          </a:p>
          <a:p>
            <a:pPr marL="342900" indent="-342900">
              <a:buFont typeface="Wingdings" panose="05000000000000000000" pitchFamily="2" charset="2"/>
              <a:buChar char="ü"/>
              <a:defRPr/>
            </a:pPr>
            <a:r>
              <a:rPr lang="en-US" sz="2400" b="1" dirty="0">
                <a:solidFill>
                  <a:prstClr val="black"/>
                </a:solidFill>
                <a:latin typeface="Tenorite" panose="00000500000000000000" pitchFamily="2" charset="0"/>
              </a:rPr>
              <a:t>If you have central A/C or heat, or an HVAC, wait to turn it on, as it can stir up settled dust/ash. </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Consider turning on your HVAC system and running it for a period while the house is unoccupied, then cleaning the filters, and finally replacing them.</a:t>
            </a:r>
          </a:p>
          <a:p>
            <a:pPr marL="342900" indent="-342900">
              <a:buFont typeface="Wingdings" panose="05000000000000000000" pitchFamily="2" charset="2"/>
              <a:buChar char="ü"/>
              <a:defRPr/>
            </a:pPr>
            <a:r>
              <a:rPr lang="en-US" sz="2400" b="1" dirty="0">
                <a:solidFill>
                  <a:prstClr val="black"/>
                </a:solidFill>
                <a:latin typeface="Tenorite" panose="00000500000000000000" pitchFamily="2" charset="0"/>
              </a:rPr>
              <a:t>When cleaning, use </a:t>
            </a:r>
            <a:r>
              <a:rPr lang="en-US" sz="2400" b="1" u="sng" dirty="0">
                <a:solidFill>
                  <a:prstClr val="black"/>
                </a:solidFill>
                <a:latin typeface="Tenorite" panose="00000500000000000000" pitchFamily="2" charset="0"/>
              </a:rPr>
              <a:t>wet</a:t>
            </a:r>
            <a:r>
              <a:rPr lang="en-US" sz="2400" b="1" dirty="0">
                <a:solidFill>
                  <a:prstClr val="black"/>
                </a:solidFill>
                <a:latin typeface="Tenorite" panose="00000500000000000000" pitchFamily="2" charset="0"/>
              </a:rPr>
              <a:t> wiping and mopping with soap and water to reduce dust disturbance. </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Avoid dry sweeping (using a broom) and regular vacuuming, as they can release contaminated dust back into the air.</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Regularly clean entry points where dust can enter, such as floors near doors and chimneys and windowsills.</a:t>
            </a:r>
          </a:p>
          <a:p>
            <a:pPr marL="342900" indent="-342900">
              <a:buFont typeface="Wingdings" panose="05000000000000000000" pitchFamily="2" charset="2"/>
              <a:buChar char="ü"/>
              <a:defRPr/>
            </a:pPr>
            <a:r>
              <a:rPr lang="en-US" sz="2400" b="1" dirty="0">
                <a:solidFill>
                  <a:prstClr val="black"/>
                </a:solidFill>
                <a:latin typeface="Tenorite" panose="00000500000000000000" pitchFamily="2" charset="0"/>
              </a:rPr>
              <a:t>Carpets, rugs, and soft materials are harder to clean. </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Use or rent a HEPA-filtered vacuum. Carpet s</a:t>
            </a:r>
            <a:r>
              <a:rPr lang="en-US" sz="2400" dirty="0" err="1">
                <a:solidFill>
                  <a:prstClr val="black"/>
                </a:solidFill>
                <a:latin typeface="Tenorite" panose="00000500000000000000" pitchFamily="2" charset="0"/>
              </a:rPr>
              <a:t>hampooing</a:t>
            </a:r>
            <a:r>
              <a:rPr lang="en-US" sz="2400" dirty="0">
                <a:solidFill>
                  <a:prstClr val="black"/>
                </a:solidFill>
                <a:latin typeface="Tenorite" panose="00000500000000000000" pitchFamily="2" charset="0"/>
              </a:rPr>
              <a:t> and upholstery cleaning may be helpful.</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Alternatively, layer washable rugs or blankets for babies close to the ground until the carpets can be properly cleaned.</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Wash soft materials (bedding, curtains) when possible.</a:t>
            </a:r>
          </a:p>
          <a:p>
            <a:pPr marL="342900" indent="-342900">
              <a:buFont typeface="Wingdings" panose="05000000000000000000" pitchFamily="2" charset="2"/>
              <a:buChar char="ü"/>
              <a:defRPr/>
            </a:pPr>
            <a:r>
              <a:rPr lang="en-US" sz="2400" b="1" dirty="0">
                <a:solidFill>
                  <a:prstClr val="black"/>
                </a:solidFill>
                <a:latin typeface="Tenorite" panose="00000500000000000000" pitchFamily="2" charset="0"/>
              </a:rPr>
              <a:t>Reduce dust tracked into the home.</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Remove shoes and dirty clothes when entering after gardening. </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Wipe pets' paws before they come inside and limit pet access to contaminated areas.</a:t>
            </a:r>
          </a:p>
          <a:p>
            <a:pPr marL="342900" indent="-342900">
              <a:buFont typeface="Wingdings" panose="05000000000000000000" pitchFamily="2" charset="2"/>
              <a:buChar char="ü"/>
              <a:defRPr/>
            </a:pPr>
            <a:r>
              <a:rPr lang="en-US" sz="2400" b="1" dirty="0">
                <a:solidFill>
                  <a:prstClr val="black"/>
                </a:solidFill>
                <a:latin typeface="Tenorite" panose="00000500000000000000" pitchFamily="2" charset="0"/>
              </a:rPr>
              <a:t>Clean spaces for children/babies frequently. </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Lay down clean, washable blankets or create clean areas.</a:t>
            </a:r>
          </a:p>
          <a:p>
            <a:pPr marL="800100" lvl="1" indent="-342900">
              <a:buFont typeface="Arial" panose="020B0604020202020204" pitchFamily="34" charset="0"/>
              <a:buChar char="•"/>
              <a:defRPr/>
            </a:pPr>
            <a:r>
              <a:rPr lang="en-US" sz="2400" dirty="0">
                <a:solidFill>
                  <a:prstClr val="black"/>
                </a:solidFill>
                <a:latin typeface="Tenorite" panose="00000500000000000000" pitchFamily="2" charset="0"/>
              </a:rPr>
              <a:t>Focus on where babies may engage in hand-to-mouth activities (where they can reach). </a:t>
            </a:r>
          </a:p>
          <a:p>
            <a:pPr marL="342900" indent="-342900">
              <a:buFont typeface="Wingdings" pitchFamily="2" charset="2"/>
              <a:buChar char="ü"/>
              <a:defRPr/>
            </a:pPr>
            <a:r>
              <a:rPr lang="en-US" sz="2400" b="1" dirty="0">
                <a:solidFill>
                  <a:prstClr val="black"/>
                </a:solidFill>
                <a:latin typeface="Tenorite" panose="00000500000000000000" pitchFamily="2" charset="0"/>
              </a:rPr>
              <a:t>If smoke odors persist</a:t>
            </a:r>
            <a:r>
              <a:rPr lang="en-US" sz="2400" dirty="0">
                <a:solidFill>
                  <a:prstClr val="black"/>
                </a:solidFill>
                <a:latin typeface="Tenorite" panose="00000500000000000000" pitchFamily="2" charset="0"/>
              </a:rPr>
              <a:t>, you may want to consider an air purifier with a charcoal (activated carbon) filter. Note that these filters become saturated quickly (with dust and particulate matter) and are expensive to replace.</a:t>
            </a:r>
          </a:p>
        </p:txBody>
      </p:sp>
      <p:pic>
        <p:nvPicPr>
          <p:cNvPr id="2" name="Picture 1">
            <a:extLst>
              <a:ext uri="{FF2B5EF4-FFF2-40B4-BE49-F238E27FC236}">
                <a16:creationId xmlns:a16="http://schemas.microsoft.com/office/drawing/2014/main" id="{09323362-122B-216A-B7B0-A8616895090E}"/>
              </a:ext>
              <a:ext uri="{C183D7F6-B498-43B3-948B-1728B52AA6E4}">
                <adec:decorative xmlns:adec="http://schemas.microsoft.com/office/drawing/2017/decorative" val="1"/>
              </a:ext>
            </a:extLst>
          </p:cNvPr>
          <p:cNvPicPr>
            <a:picLocks noChangeAspect="1"/>
          </p:cNvPicPr>
          <p:nvPr/>
        </p:nvPicPr>
        <p:blipFill>
          <a:blip r:embed="rId3" cstate="hqprint">
            <a:clrChange>
              <a:clrFrom>
                <a:srgbClr val="000000">
                  <a:alpha val="0"/>
                </a:srgbClr>
              </a:clrFrom>
              <a:clrTo>
                <a:srgbClr val="000000">
                  <a:alpha val="0"/>
                </a:srgbClr>
              </a:clrTo>
            </a:clrChange>
            <a:extLst>
              <a:ext uri="{28A0092B-C50C-407E-A947-70E740481C1C}">
                <a14:useLocalDpi xmlns:a14="http://schemas.microsoft.com/office/drawing/2010/main"/>
              </a:ext>
            </a:extLst>
          </a:blip>
          <a:srcRect/>
          <a:stretch/>
        </p:blipFill>
        <p:spPr>
          <a:xfrm>
            <a:off x="14872419" y="6425171"/>
            <a:ext cx="1942381" cy="1627856"/>
          </a:xfrm>
          <a:prstGeom prst="rect">
            <a:avLst/>
          </a:prstGeom>
        </p:spPr>
      </p:pic>
      <p:sp>
        <p:nvSpPr>
          <p:cNvPr id="3" name="TextBox 2">
            <a:extLst>
              <a:ext uri="{FF2B5EF4-FFF2-40B4-BE49-F238E27FC236}">
                <a16:creationId xmlns:a16="http://schemas.microsoft.com/office/drawing/2014/main" id="{2BF9A84A-525E-EC0F-4E95-DCA9730CAF1A}"/>
              </a:ext>
            </a:extLst>
          </p:cNvPr>
          <p:cNvSpPr txBox="1"/>
          <p:nvPr/>
        </p:nvSpPr>
        <p:spPr>
          <a:xfrm>
            <a:off x="82385" y="9292395"/>
            <a:ext cx="17335138" cy="584775"/>
          </a:xfrm>
          <a:prstGeom prst="rect">
            <a:avLst/>
          </a:prstGeom>
          <a:noFill/>
        </p:spPr>
        <p:txBody>
          <a:bodyPr wrap="square" rtlCol="0">
            <a:spAutoFit/>
          </a:bodyPr>
          <a:lstStyle/>
          <a:p>
            <a:pPr>
              <a:defRPr/>
            </a:pPr>
            <a:r>
              <a:rPr lang="en-US" sz="800" dirty="0">
                <a:solidFill>
                  <a:schemeClr val="tx1">
                    <a:lumMod val="65000"/>
                    <a:lumOff val="35000"/>
                  </a:schemeClr>
                </a:solidFill>
                <a:latin typeface="Tenorite" panose="00000500000000000000" pitchFamily="2" charset="0"/>
              </a:rPr>
              <a:t>After the wildfire: Indoor smoke residues and cleaning considerations By Ryan D. Huff. National Collaborating Centre for Environmental Health </a:t>
            </a:r>
            <a:r>
              <a:rPr lang="en-US" sz="800" dirty="0">
                <a:solidFill>
                  <a:schemeClr val="tx1">
                    <a:lumMod val="65000"/>
                    <a:lumOff val="35000"/>
                  </a:schemeClr>
                </a:solidFill>
                <a:latin typeface="Tenorite" panose="00000500000000000000" pitchFamily="2" charset="0"/>
                <a:hlinkClick r:id="rId4">
                  <a:extLst>
                    <a:ext uri="{A12FA001-AC4F-418D-AE19-62706E023703}">
                      <ahyp:hlinkClr xmlns:ahyp="http://schemas.microsoft.com/office/drawing/2018/hyperlinkcolor" val="tx"/>
                    </a:ext>
                  </a:extLst>
                </a:hlinkClick>
              </a:rPr>
              <a:t>https://ncceh.ca/sites/default/files/2026-06/NCCEH%20-%20RHuff%20-%20Wildfire%20Smoke%20Cleaning%20Review%2020260623.pdf</a:t>
            </a:r>
            <a:r>
              <a:rPr lang="en-US" sz="800" dirty="0">
                <a:solidFill>
                  <a:schemeClr val="tx1">
                    <a:lumMod val="65000"/>
                    <a:lumOff val="35000"/>
                  </a:schemeClr>
                </a:solidFill>
                <a:latin typeface="Tenorite" panose="00000500000000000000" pitchFamily="2" charset="0"/>
              </a:rPr>
              <a:t> </a:t>
            </a:r>
          </a:p>
          <a:p>
            <a:pPr>
              <a:defRPr/>
            </a:pPr>
            <a:r>
              <a:rPr lang="en-US" sz="800" dirty="0">
                <a:solidFill>
                  <a:schemeClr val="tx1">
                    <a:lumMod val="65000"/>
                    <a:lumOff val="35000"/>
                  </a:schemeClr>
                </a:solidFill>
                <a:latin typeface="Tenorite" panose="00000500000000000000" pitchFamily="2" charset="0"/>
              </a:rPr>
              <a:t>More reading:   </a:t>
            </a:r>
            <a:r>
              <a:rPr lang="en-US" sz="800" dirty="0">
                <a:solidFill>
                  <a:schemeClr val="tx1">
                    <a:lumMod val="65000"/>
                    <a:lumOff val="35000"/>
                  </a:schemeClr>
                </a:solidFill>
                <a:latin typeface="Tenorite" panose="00000500000000000000" pitchFamily="2" charset="0"/>
                <a:hlinkClick r:id="rId5">
                  <a:extLst>
                    <a:ext uri="{A12FA001-AC4F-418D-AE19-62706E023703}">
                      <ahyp:hlinkClr xmlns:ahyp="http://schemas.microsoft.com/office/drawing/2018/hyperlinkcolor" val="tx"/>
                    </a:ext>
                  </a:extLst>
                </a:hlinkClick>
              </a:rPr>
              <a:t>https://dtsc.ca.gov/emergency-guidance-on-wildfires-1/</a:t>
            </a:r>
            <a:r>
              <a:rPr lang="en-US" sz="800" dirty="0">
                <a:solidFill>
                  <a:schemeClr val="tx1">
                    <a:lumMod val="65000"/>
                    <a:lumOff val="35000"/>
                  </a:schemeClr>
                </a:solidFill>
                <a:latin typeface="Tenorite" panose="00000500000000000000" pitchFamily="2" charset="0"/>
              </a:rPr>
              <a:t> and </a:t>
            </a:r>
            <a:r>
              <a:rPr lang="en-US" sz="800" dirty="0">
                <a:solidFill>
                  <a:schemeClr val="tx1">
                    <a:lumMod val="65000"/>
                    <a:lumOff val="35000"/>
                  </a:schemeClr>
                </a:solidFill>
                <a:latin typeface="Tenorite" panose="00000500000000000000" pitchFamily="2" charset="0"/>
                <a:hlinkClick r:id="rId6">
                  <a:extLst>
                    <a:ext uri="{A12FA001-AC4F-418D-AE19-62706E023703}">
                      <ahyp:hlinkClr xmlns:ahyp="http://schemas.microsoft.com/office/drawing/2018/hyperlinkcolor" val="tx"/>
                    </a:ext>
                  </a:extLst>
                </a:hlinkClick>
              </a:rPr>
              <a:t>https://dtsc.ca.gov/emergency-guidance-on-wildfires-2-2/</a:t>
            </a:r>
            <a:r>
              <a:rPr lang="en-US" sz="800" dirty="0">
                <a:solidFill>
                  <a:schemeClr val="tx1">
                    <a:lumMod val="65000"/>
                    <a:lumOff val="35000"/>
                  </a:schemeClr>
                </a:solidFill>
                <a:latin typeface="Tenorite" panose="00000500000000000000" pitchFamily="2" charset="0"/>
              </a:rPr>
              <a:t> </a:t>
            </a:r>
          </a:p>
          <a:p>
            <a:pPr>
              <a:defRPr/>
            </a:pPr>
            <a:r>
              <a:rPr lang="en-US" sz="800" dirty="0">
                <a:solidFill>
                  <a:schemeClr val="tx1">
                    <a:lumMod val="65000"/>
                    <a:lumOff val="35000"/>
                  </a:schemeClr>
                </a:solidFill>
                <a:latin typeface="Tenorite" panose="00000500000000000000" pitchFamily="2" charset="0"/>
                <a:hlinkClick r:id="rId7">
                  <a:extLst>
                    <a:ext uri="{A12FA001-AC4F-418D-AE19-62706E023703}">
                      <ahyp:hlinkClr xmlns:ahyp="http://schemas.microsoft.com/office/drawing/2018/hyperlinkcolor" val="tx"/>
                    </a:ext>
                  </a:extLst>
                </a:hlinkClick>
              </a:rPr>
              <a:t>https://scienceexchange.caltech.edu/topics/sustainability/ask-expert-sustainability/wildfire-california-hazards-of-smoke-paul-wennberg</a:t>
            </a:r>
            <a:endParaRPr lang="en-US" sz="800" dirty="0">
              <a:solidFill>
                <a:schemeClr val="tx1">
                  <a:lumMod val="65000"/>
                  <a:lumOff val="35000"/>
                </a:schemeClr>
              </a:solidFill>
              <a:latin typeface="Tenorite" panose="00000500000000000000" pitchFamily="2" charset="0"/>
            </a:endParaRPr>
          </a:p>
          <a:p>
            <a:pPr>
              <a:defRPr/>
            </a:pPr>
            <a:r>
              <a:rPr lang="en-US" sz="800" dirty="0">
                <a:solidFill>
                  <a:schemeClr val="tx1">
                    <a:lumMod val="65000"/>
                    <a:lumOff val="35000"/>
                  </a:schemeClr>
                </a:solidFill>
                <a:latin typeface="Tenorite" panose="00000500000000000000" pitchFamily="2" charset="0"/>
                <a:hlinkClick r:id="rId8">
                  <a:extLst>
                    <a:ext uri="{A12FA001-AC4F-418D-AE19-62706E023703}">
                      <ahyp:hlinkClr xmlns:ahyp="http://schemas.microsoft.com/office/drawing/2018/hyperlinkcolor" val="tx"/>
                    </a:ext>
                  </a:extLst>
                </a:hlinkClick>
              </a:rPr>
              <a:t>https://cires.colorado.edu/news/how-mitigate-post-fire-smoke-impacts-your-home</a:t>
            </a:r>
            <a:r>
              <a:rPr lang="en-US" sz="800" dirty="0">
                <a:solidFill>
                  <a:schemeClr val="tx1">
                    <a:lumMod val="65000"/>
                    <a:lumOff val="35000"/>
                  </a:schemeClr>
                </a:solidFill>
                <a:latin typeface="Tenorite" panose="00000500000000000000" pitchFamily="2" charset="0"/>
              </a:rPr>
              <a:t> </a:t>
            </a:r>
          </a:p>
        </p:txBody>
      </p:sp>
    </p:spTree>
    <p:extLst>
      <p:ext uri="{BB962C8B-B14F-4D97-AF65-F5344CB8AC3E}">
        <p14:creationId xmlns:p14="http://schemas.microsoft.com/office/powerpoint/2010/main" val="599876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49EC3-25BC-B8D7-7604-04AD2D1B4750}"/>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D9B5FA3-08AD-DC59-6EF3-443E131963F8}"/>
              </a:ext>
            </a:extLst>
          </p:cNvPr>
          <p:cNvSpPr>
            <a:spLocks noGrp="1"/>
          </p:cNvSpPr>
          <p:nvPr>
            <p:ph type="sldNum" sz="quarter" idx="12"/>
          </p:nvPr>
        </p:nvSpPr>
        <p:spPr>
          <a:xfrm>
            <a:off x="15748000" y="9683329"/>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10</a:t>
            </a:fld>
            <a:endParaRPr lang="en-US" sz="12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C7BC2D8F-D9C9-24FC-FFBD-7217FA50FDC4}"/>
              </a:ext>
            </a:extLst>
          </p:cNvPr>
          <p:cNvSpPr txBox="1">
            <a:spLocks noGrp="1"/>
          </p:cNvSpPr>
          <p:nvPr>
            <p:ph type="title" idx="4294967295"/>
          </p:nvPr>
        </p:nvSpPr>
        <p:spPr>
          <a:xfrm>
            <a:off x="482600" y="375071"/>
            <a:ext cx="16916399" cy="49225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defTabSz="914400">
              <a:lnSpc>
                <a:spcPts val="38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Choosing the right </a:t>
            </a:r>
            <a:r>
              <a:rPr lang="en-US" sz="4000" u="sng" spc="0" dirty="0">
                <a:solidFill>
                  <a:srgbClr val="1F497D">
                    <a:lumMod val="50000"/>
                  </a:srgbClr>
                </a:solidFill>
                <a:latin typeface="Tenorite" panose="00000500000000000000" pitchFamily="2" charset="0"/>
                <a:ea typeface="The Youngest Serif"/>
                <a:cs typeface="The Youngest Serif"/>
                <a:sym typeface="The Youngest Serif"/>
              </a:rPr>
              <a:t>PPE</a:t>
            </a:r>
            <a:r>
              <a:rPr lang="en-US" sz="4000" spc="0" dirty="0">
                <a:solidFill>
                  <a:srgbClr val="1F497D">
                    <a:lumMod val="50000"/>
                  </a:srgbClr>
                </a:solidFill>
                <a:latin typeface="Tenorite" panose="00000500000000000000" pitchFamily="2" charset="0"/>
                <a:ea typeface="The Youngest Serif"/>
                <a:cs typeface="The Youngest Serif"/>
                <a:sym typeface="The Youngest Serif"/>
              </a:rPr>
              <a:t> for post-fire </a:t>
            </a:r>
            <a:r>
              <a:rPr lang="en-US" sz="4000" dirty="0">
                <a:solidFill>
                  <a:srgbClr val="1F497D">
                    <a:lumMod val="50000"/>
                  </a:srgbClr>
                </a:solidFill>
                <a:latin typeface="Tenorite" panose="00000500000000000000" pitchFamily="2" charset="0"/>
                <a:ea typeface="The Youngest Serif"/>
                <a:cs typeface="The Youngest Serif"/>
                <a:sym typeface="The Youngest Serif"/>
              </a:rPr>
              <a:t>debris or </a:t>
            </a:r>
            <a:r>
              <a:rPr lang="en-US" sz="4000" spc="0" dirty="0">
                <a:solidFill>
                  <a:srgbClr val="1F497D">
                    <a:lumMod val="50000"/>
                  </a:srgbClr>
                </a:solidFill>
                <a:latin typeface="Tenorite" panose="00000500000000000000" pitchFamily="2" charset="0"/>
                <a:ea typeface="The Youngest Serif"/>
                <a:cs typeface="The Youngest Serif"/>
                <a:sym typeface="The Youngest Serif"/>
              </a:rPr>
              <a:t>clean-up activities</a:t>
            </a:r>
          </a:p>
        </p:txBody>
      </p:sp>
      <p:sp>
        <p:nvSpPr>
          <p:cNvPr id="7" name="Slide Number Placeholder 2">
            <a:extLst>
              <a:ext uri="{FF2B5EF4-FFF2-40B4-BE49-F238E27FC236}">
                <a16:creationId xmlns:a16="http://schemas.microsoft.com/office/drawing/2014/main" id="{165436BA-8B28-8B42-5248-051FF7F0235F}"/>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defRPr/>
            </a:pPr>
            <a:fld id="{6D22F896-40B5-4ADD-8801-0D06FADFA095}" type="slidenum">
              <a:rPr lang="en-US" sz="1200">
                <a:solidFill>
                  <a:prstClr val="black"/>
                </a:solidFill>
                <a:latin typeface="Calibri"/>
              </a:rPr>
              <a:pPr algn="r">
                <a:defRPr/>
              </a:pPr>
              <a:t>10</a:t>
            </a:fld>
            <a:endParaRPr lang="en-US" sz="1200">
              <a:solidFill>
                <a:prstClr val="black"/>
              </a:solidFill>
              <a:latin typeface="Calibri"/>
            </a:endParaRPr>
          </a:p>
        </p:txBody>
      </p:sp>
      <p:sp>
        <p:nvSpPr>
          <p:cNvPr id="6" name="TextBox 5">
            <a:extLst>
              <a:ext uri="{FF2B5EF4-FFF2-40B4-BE49-F238E27FC236}">
                <a16:creationId xmlns:a16="http://schemas.microsoft.com/office/drawing/2014/main" id="{3526B0D7-04F5-3D0E-96C9-8E033DEF49D9}"/>
              </a:ext>
            </a:extLst>
          </p:cNvPr>
          <p:cNvSpPr txBox="1"/>
          <p:nvPr/>
        </p:nvSpPr>
        <p:spPr>
          <a:xfrm>
            <a:off x="330200" y="9305512"/>
            <a:ext cx="12496800" cy="400110"/>
          </a:xfrm>
          <a:prstGeom prst="rect">
            <a:avLst/>
          </a:prstGeom>
          <a:noFill/>
        </p:spPr>
        <p:txBody>
          <a:bodyPr wrap="square">
            <a:spAutoFit/>
          </a:bodyPr>
          <a:lstStyle/>
          <a:p>
            <a:pPr>
              <a:defRPr/>
            </a:pPr>
            <a:r>
              <a:rPr lang="en-US" sz="1000" dirty="0">
                <a:solidFill>
                  <a:schemeClr val="tx1">
                    <a:lumMod val="50000"/>
                    <a:lumOff val="50000"/>
                  </a:schemeClr>
                </a:solidFill>
                <a:latin typeface="Tenorite" panose="00000500000000000000" pitchFamily="2" charset="0"/>
                <a:hlinkClick r:id="rId3">
                  <a:extLst>
                    <a:ext uri="{A12FA001-AC4F-418D-AE19-62706E023703}">
                      <ahyp:hlinkClr xmlns:ahyp="http://schemas.microsoft.com/office/drawing/2018/hyperlinkcolor" val="tx"/>
                    </a:ext>
                  </a:extLst>
                </a:hlinkClick>
              </a:rPr>
              <a:t>http://publichealth.lacounty.gov/eh/docs/safety/returning-home-after-fire.pdf</a:t>
            </a:r>
            <a:endParaRPr lang="en-US" sz="1000" dirty="0">
              <a:solidFill>
                <a:schemeClr val="tx1">
                  <a:lumMod val="50000"/>
                  <a:lumOff val="50000"/>
                </a:schemeClr>
              </a:solidFill>
              <a:latin typeface="Tenorite" panose="00000500000000000000" pitchFamily="2" charset="0"/>
            </a:endParaRPr>
          </a:p>
          <a:p>
            <a:pPr>
              <a:defRPr/>
            </a:pPr>
            <a:r>
              <a:rPr lang="en-US" sz="1000" dirty="0">
                <a:solidFill>
                  <a:schemeClr val="tx1">
                    <a:lumMod val="50000"/>
                    <a:lumOff val="50000"/>
                  </a:schemeClr>
                </a:solidFill>
                <a:latin typeface="Tenorite" panose="00000500000000000000" pitchFamily="2" charset="0"/>
                <a:hlinkClick r:id="rId4">
                  <a:extLst>
                    <a:ext uri="{A12FA001-AC4F-418D-AE19-62706E023703}">
                      <ahyp:hlinkClr xmlns:ahyp="http://schemas.microsoft.com/office/drawing/2018/hyperlinkcolor" val="tx"/>
                    </a:ext>
                  </a:extLst>
                </a:hlinkClick>
              </a:rPr>
              <a:t>http://publichealth.lacounty.gov/media/wildfire/docs/workershealthsafety/Workers'_Health_and_Safety_Rights_During_Fire_Tip_Sheet-English.pdf</a:t>
            </a:r>
            <a:r>
              <a:rPr lang="en-US" sz="1000" dirty="0">
                <a:solidFill>
                  <a:schemeClr val="tx1">
                    <a:lumMod val="50000"/>
                    <a:lumOff val="50000"/>
                  </a:schemeClr>
                </a:solidFill>
                <a:latin typeface="Tenorite" panose="00000500000000000000" pitchFamily="2" charset="0"/>
              </a:rPr>
              <a:t> </a:t>
            </a:r>
          </a:p>
        </p:txBody>
      </p:sp>
      <p:pic>
        <p:nvPicPr>
          <p:cNvPr id="23" name="Picture 22">
            <a:extLst>
              <a:ext uri="{FF2B5EF4-FFF2-40B4-BE49-F238E27FC236}">
                <a16:creationId xmlns:a16="http://schemas.microsoft.com/office/drawing/2014/main" id="{3FAD3A77-0709-07E5-5BBC-5ACBCEDB93C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5932196" y="1931040"/>
            <a:ext cx="5341191" cy="5341191"/>
          </a:xfrm>
          <a:prstGeom prst="rect">
            <a:avLst/>
          </a:prstGeom>
        </p:spPr>
      </p:pic>
      <p:pic>
        <p:nvPicPr>
          <p:cNvPr id="8" name="Picture 7">
            <a:extLst>
              <a:ext uri="{FF2B5EF4-FFF2-40B4-BE49-F238E27FC236}">
                <a16:creationId xmlns:a16="http://schemas.microsoft.com/office/drawing/2014/main" id="{D5BC9AA8-F107-D016-E016-A2A5FE0362BD}"/>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15254059" y="2489298"/>
            <a:ext cx="1408710" cy="1408710"/>
          </a:xfrm>
          <a:prstGeom prst="rect">
            <a:avLst/>
          </a:prstGeom>
        </p:spPr>
      </p:pic>
      <p:sp>
        <p:nvSpPr>
          <p:cNvPr id="9" name="TextBox 8">
            <a:extLst>
              <a:ext uri="{FF2B5EF4-FFF2-40B4-BE49-F238E27FC236}">
                <a16:creationId xmlns:a16="http://schemas.microsoft.com/office/drawing/2014/main" id="{8144A0E9-1BA2-0FA9-F049-224A4860545B}"/>
              </a:ext>
            </a:extLst>
          </p:cNvPr>
          <p:cNvSpPr txBox="1"/>
          <p:nvPr/>
        </p:nvSpPr>
        <p:spPr>
          <a:xfrm>
            <a:off x="6483649" y="6641261"/>
            <a:ext cx="4399397" cy="2308324"/>
          </a:xfrm>
          <a:prstGeom prst="rect">
            <a:avLst/>
          </a:prstGeom>
          <a:noFill/>
        </p:spPr>
        <p:txBody>
          <a:bodyPr wrap="square" rtlCol="0">
            <a:spAutoFit/>
          </a:bodyPr>
          <a:lstStyle/>
          <a:p>
            <a:r>
              <a:rPr lang="en-US" sz="2400" b="1" dirty="0">
                <a:latin typeface="Tenorite" panose="00000500000000000000" pitchFamily="2" charset="0"/>
              </a:rPr>
              <a:t>Wear a disposable coverall suit.</a:t>
            </a:r>
            <a:r>
              <a:rPr lang="en-US" sz="2400" dirty="0">
                <a:latin typeface="Tenorite" panose="00000500000000000000" pitchFamily="2" charset="0"/>
              </a:rPr>
              <a:t> Tyvek suits are available at local hardware stores. Remove before getting in your car, entering your home, or entering clean spaces.</a:t>
            </a:r>
          </a:p>
        </p:txBody>
      </p:sp>
      <p:pic>
        <p:nvPicPr>
          <p:cNvPr id="11" name="Picture 10">
            <a:extLst>
              <a:ext uri="{FF2B5EF4-FFF2-40B4-BE49-F238E27FC236}">
                <a16:creationId xmlns:a16="http://schemas.microsoft.com/office/drawing/2014/main" id="{38BFE65A-2B3C-EBA0-C4A8-87575B89AFDC}"/>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4140929" y="2575605"/>
            <a:ext cx="1592698" cy="1592698"/>
          </a:xfrm>
          <a:prstGeom prst="rect">
            <a:avLst/>
          </a:prstGeom>
        </p:spPr>
      </p:pic>
      <p:sp>
        <p:nvSpPr>
          <p:cNvPr id="12" name="TextBox 11">
            <a:extLst>
              <a:ext uri="{FF2B5EF4-FFF2-40B4-BE49-F238E27FC236}">
                <a16:creationId xmlns:a16="http://schemas.microsoft.com/office/drawing/2014/main" id="{8829E3AD-F0F5-0DBF-2CCE-97863B969EE0}"/>
              </a:ext>
            </a:extLst>
          </p:cNvPr>
          <p:cNvSpPr txBox="1"/>
          <p:nvPr/>
        </p:nvSpPr>
        <p:spPr>
          <a:xfrm>
            <a:off x="482600" y="1361681"/>
            <a:ext cx="16916399" cy="1200329"/>
          </a:xfrm>
          <a:prstGeom prst="rect">
            <a:avLst/>
          </a:prstGeom>
          <a:noFill/>
        </p:spPr>
        <p:txBody>
          <a:bodyPr wrap="square" rtlCol="0">
            <a:spAutoFit/>
          </a:bodyPr>
          <a:lstStyle/>
          <a:p>
            <a:r>
              <a:rPr lang="en-US" sz="2400" dirty="0">
                <a:latin typeface="Tenorite" panose="00000500000000000000" pitchFamily="2" charset="0"/>
              </a:rPr>
              <a:t>If you need to clean around your home after a fire and professional remediation is not</a:t>
            </a:r>
            <a:r>
              <a:rPr lang="en-US" sz="2400" strike="sngStrike" dirty="0">
                <a:latin typeface="Tenorite" panose="00000500000000000000" pitchFamily="2" charset="0"/>
              </a:rPr>
              <a:t> </a:t>
            </a:r>
            <a:r>
              <a:rPr lang="en-US" sz="2400" dirty="0">
                <a:latin typeface="Tenorite" panose="00000500000000000000" pitchFamily="2" charset="0"/>
              </a:rPr>
              <a:t>possible, wear protective gear, including the following. If you hire others to clean up your property after a fire, make sure they are provided with proper PPE to protect their health too. </a:t>
            </a:r>
          </a:p>
        </p:txBody>
      </p:sp>
      <p:sp>
        <p:nvSpPr>
          <p:cNvPr id="13" name="TextBox 12">
            <a:extLst>
              <a:ext uri="{FF2B5EF4-FFF2-40B4-BE49-F238E27FC236}">
                <a16:creationId xmlns:a16="http://schemas.microsoft.com/office/drawing/2014/main" id="{88F6394F-1DFC-CA57-E3C9-3B06148F4427}"/>
              </a:ext>
            </a:extLst>
          </p:cNvPr>
          <p:cNvSpPr txBox="1"/>
          <p:nvPr/>
        </p:nvSpPr>
        <p:spPr>
          <a:xfrm>
            <a:off x="699719" y="4238809"/>
            <a:ext cx="6266866" cy="1200329"/>
          </a:xfrm>
          <a:prstGeom prst="rect">
            <a:avLst/>
          </a:prstGeom>
          <a:noFill/>
        </p:spPr>
        <p:txBody>
          <a:bodyPr wrap="square" rtlCol="0">
            <a:spAutoFit/>
          </a:bodyPr>
          <a:lstStyle/>
          <a:p>
            <a:r>
              <a:rPr lang="en-US" sz="2400" b="1" dirty="0">
                <a:latin typeface="Tenorite" panose="00000500000000000000" pitchFamily="2" charset="0"/>
              </a:rPr>
              <a:t>Wear a respirator mask. </a:t>
            </a:r>
            <a:r>
              <a:rPr lang="en-US" sz="2400" dirty="0">
                <a:latin typeface="Tenorite" panose="00000500000000000000" pitchFamily="2" charset="0"/>
              </a:rPr>
              <a:t>P100 or N95: look for a NIOSH-approved respirator with two straps.</a:t>
            </a:r>
          </a:p>
          <a:p>
            <a:r>
              <a:rPr lang="en-US" sz="2400" i="1" dirty="0">
                <a:latin typeface="Tenorite" panose="00000500000000000000" pitchFamily="2" charset="0"/>
              </a:rPr>
              <a:t>(See Handout B, page 5 for a mask guide).</a:t>
            </a:r>
          </a:p>
        </p:txBody>
      </p:sp>
      <p:pic>
        <p:nvPicPr>
          <p:cNvPr id="15" name="Picture 14">
            <a:extLst>
              <a:ext uri="{FF2B5EF4-FFF2-40B4-BE49-F238E27FC236}">
                <a16:creationId xmlns:a16="http://schemas.microsoft.com/office/drawing/2014/main" id="{0B7F2226-766D-A435-DE8B-3DAD1AFF50D1}"/>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2681407" y="5656523"/>
            <a:ext cx="1509290" cy="1509290"/>
          </a:xfrm>
          <a:prstGeom prst="rect">
            <a:avLst/>
          </a:prstGeom>
        </p:spPr>
      </p:pic>
      <p:sp>
        <p:nvSpPr>
          <p:cNvPr id="16" name="TextBox 15">
            <a:extLst>
              <a:ext uri="{FF2B5EF4-FFF2-40B4-BE49-F238E27FC236}">
                <a16:creationId xmlns:a16="http://schemas.microsoft.com/office/drawing/2014/main" id="{2305B5AF-8987-6225-7AE4-F9DE28B9DD3B}"/>
              </a:ext>
            </a:extLst>
          </p:cNvPr>
          <p:cNvSpPr txBox="1"/>
          <p:nvPr/>
        </p:nvSpPr>
        <p:spPr>
          <a:xfrm>
            <a:off x="1334230" y="7180935"/>
            <a:ext cx="4399397" cy="1200329"/>
          </a:xfrm>
          <a:prstGeom prst="rect">
            <a:avLst/>
          </a:prstGeom>
          <a:noFill/>
        </p:spPr>
        <p:txBody>
          <a:bodyPr wrap="square" rtlCol="0">
            <a:spAutoFit/>
          </a:bodyPr>
          <a:lstStyle/>
          <a:p>
            <a:r>
              <a:rPr lang="en-US" sz="2400" b="1" dirty="0">
                <a:latin typeface="Tenorite" panose="00000500000000000000" pitchFamily="2" charset="0"/>
              </a:rPr>
              <a:t>Safety goggles.</a:t>
            </a:r>
            <a:r>
              <a:rPr lang="en-US" sz="2400" dirty="0">
                <a:latin typeface="Tenorite" panose="00000500000000000000" pitchFamily="2" charset="0"/>
              </a:rPr>
              <a:t> Safety goggles keep dust out of your eyes, but safety glasses do not.</a:t>
            </a:r>
          </a:p>
        </p:txBody>
      </p:sp>
      <p:sp>
        <p:nvSpPr>
          <p:cNvPr id="17" name="TextBox 16">
            <a:extLst>
              <a:ext uri="{FF2B5EF4-FFF2-40B4-BE49-F238E27FC236}">
                <a16:creationId xmlns:a16="http://schemas.microsoft.com/office/drawing/2014/main" id="{22DE026D-18EC-932F-A010-D08D190A1D79}"/>
              </a:ext>
            </a:extLst>
          </p:cNvPr>
          <p:cNvSpPr txBox="1"/>
          <p:nvPr/>
        </p:nvSpPr>
        <p:spPr>
          <a:xfrm>
            <a:off x="10560754" y="3418618"/>
            <a:ext cx="5866982" cy="2308324"/>
          </a:xfrm>
          <a:prstGeom prst="rect">
            <a:avLst/>
          </a:prstGeom>
          <a:noFill/>
        </p:spPr>
        <p:txBody>
          <a:bodyPr wrap="square" rtlCol="0">
            <a:spAutoFit/>
          </a:bodyPr>
          <a:lstStyle/>
          <a:p>
            <a:r>
              <a:rPr lang="en-US" sz="2400" b="1" dirty="0">
                <a:latin typeface="Tenorite" panose="00000500000000000000" pitchFamily="2" charset="0"/>
              </a:rPr>
              <a:t>Gloves.</a:t>
            </a:r>
            <a:r>
              <a:rPr lang="en-US" sz="2400" dirty="0">
                <a:latin typeface="Tenorite" panose="00000500000000000000" pitchFamily="2" charset="0"/>
              </a:rPr>
              <a:t> For indoor clean-up, use disposable latex and nitrile gloves. For outdoor debris clean up involving sharp or broken materials, consider wearing disposable gloves under leather or heavy-duty work gloves.</a:t>
            </a:r>
          </a:p>
        </p:txBody>
      </p:sp>
      <p:pic>
        <p:nvPicPr>
          <p:cNvPr id="19" name="Picture 18">
            <a:extLst>
              <a:ext uri="{FF2B5EF4-FFF2-40B4-BE49-F238E27FC236}">
                <a16:creationId xmlns:a16="http://schemas.microsoft.com/office/drawing/2014/main" id="{5D999DE0-CDC3-3A85-FBA5-1EF2FF3072C7}"/>
              </a:ext>
              <a:ext uri="{C183D7F6-B498-43B3-948B-1728B52AA6E4}">
                <adec:decorative xmlns:adec="http://schemas.microsoft.com/office/drawing/2017/decorative" val="1"/>
              </a:ext>
            </a:extLst>
          </p:cNvPr>
          <p:cNvPicPr>
            <a:picLocks noChangeAspect="1"/>
          </p:cNvPicPr>
          <p:nvPr/>
        </p:nvPicPr>
        <p:blipFill>
          <a:blip r:embed="rId9"/>
          <a:stretch>
            <a:fillRect/>
          </a:stretch>
        </p:blipFill>
        <p:spPr>
          <a:xfrm>
            <a:off x="14867556" y="5562165"/>
            <a:ext cx="1312244" cy="1312244"/>
          </a:xfrm>
          <a:prstGeom prst="rect">
            <a:avLst/>
          </a:prstGeom>
        </p:spPr>
      </p:pic>
      <p:sp>
        <p:nvSpPr>
          <p:cNvPr id="20" name="TextBox 19">
            <a:extLst>
              <a:ext uri="{FF2B5EF4-FFF2-40B4-BE49-F238E27FC236}">
                <a16:creationId xmlns:a16="http://schemas.microsoft.com/office/drawing/2014/main" id="{F17B094A-77D7-1418-202C-9B3B33501017}"/>
              </a:ext>
            </a:extLst>
          </p:cNvPr>
          <p:cNvSpPr txBox="1"/>
          <p:nvPr/>
        </p:nvSpPr>
        <p:spPr>
          <a:xfrm>
            <a:off x="11633069" y="7141555"/>
            <a:ext cx="5181731" cy="1938992"/>
          </a:xfrm>
          <a:prstGeom prst="rect">
            <a:avLst/>
          </a:prstGeom>
          <a:noFill/>
        </p:spPr>
        <p:txBody>
          <a:bodyPr wrap="square" rtlCol="0">
            <a:spAutoFit/>
          </a:bodyPr>
          <a:lstStyle/>
          <a:p>
            <a:r>
              <a:rPr lang="en-US" sz="2400" b="1" dirty="0">
                <a:latin typeface="Tenorite" panose="00000500000000000000" pitchFamily="2" charset="0"/>
              </a:rPr>
              <a:t>Boots (outdoor) or booties (indoor).</a:t>
            </a:r>
            <a:r>
              <a:rPr lang="en-US" sz="2400" dirty="0">
                <a:latin typeface="Tenorite" panose="00000500000000000000" pitchFamily="2" charset="0"/>
              </a:rPr>
              <a:t> Boots you can wash and remove before entering your home. Use disposable booties for indoor cleaning.</a:t>
            </a:r>
          </a:p>
        </p:txBody>
      </p:sp>
      <p:pic>
        <p:nvPicPr>
          <p:cNvPr id="2" name="Picture 1">
            <a:extLst>
              <a:ext uri="{FF2B5EF4-FFF2-40B4-BE49-F238E27FC236}">
                <a16:creationId xmlns:a16="http://schemas.microsoft.com/office/drawing/2014/main" id="{B1FC137E-F877-4A1A-0AE2-11583C5EC847}"/>
              </a:ext>
              <a:ext uri="{C183D7F6-B498-43B3-948B-1728B52AA6E4}">
                <adec:decorative xmlns:adec="http://schemas.microsoft.com/office/drawing/2017/decorative" val="1"/>
              </a:ext>
            </a:extLst>
          </p:cNvPr>
          <p:cNvPicPr>
            <a:picLocks noChangeAspect="1"/>
          </p:cNvPicPr>
          <p:nvPr/>
        </p:nvPicPr>
        <p:blipFill>
          <a:blip r:embed="rId10"/>
          <a:stretch>
            <a:fillRect/>
          </a:stretch>
        </p:blipFill>
        <p:spPr>
          <a:xfrm>
            <a:off x="2627541" y="2815813"/>
            <a:ext cx="1205611" cy="1205611"/>
          </a:xfrm>
          <a:prstGeom prst="rect">
            <a:avLst/>
          </a:prstGeom>
        </p:spPr>
      </p:pic>
    </p:spTree>
    <p:extLst>
      <p:ext uri="{BB962C8B-B14F-4D97-AF65-F5344CB8AC3E}">
        <p14:creationId xmlns:p14="http://schemas.microsoft.com/office/powerpoint/2010/main" val="5532523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868B2-7C0C-1D5D-38D3-3DE1F8FBE9EA}"/>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C53E743-BCFE-3166-943F-396E1B9E8F17}"/>
              </a:ext>
            </a:extLst>
          </p:cNvPr>
          <p:cNvSpPr>
            <a:spLocks noGrp="1"/>
          </p:cNvSpPr>
          <p:nvPr>
            <p:ph type="sldNum" sz="quarter" idx="12"/>
          </p:nvPr>
        </p:nvSpPr>
        <p:spPr>
          <a:xfrm>
            <a:off x="15745968" y="9693275"/>
            <a:ext cx="2133600" cy="365125"/>
          </a:xfrm>
        </p:spPr>
        <p:txBody>
          <a:bodyPr/>
          <a:lstStyle/>
          <a:p>
            <a:pPr defTabSz="291465">
              <a:defRPr/>
            </a:pPr>
            <a:fld id="{6D22F896-40B5-4ADD-8801-0D06FADFA095}" type="slidenum">
              <a:rPr lang="en-US" sz="1600">
                <a:solidFill>
                  <a:srgbClr val="000000"/>
                </a:solidFill>
                <a:latin typeface="Calibri" panose="020F0502020204030204"/>
              </a:rPr>
              <a:pPr defTabSz="291465">
                <a:defRPr/>
              </a:pPr>
              <a:t>11</a:t>
            </a:fld>
            <a:endParaRPr lang="en-US" sz="1600">
              <a:solidFill>
                <a:srgbClr val="000000"/>
              </a:solidFill>
              <a:latin typeface="Calibri" panose="020F0502020204030204"/>
            </a:endParaRPr>
          </a:p>
        </p:txBody>
      </p:sp>
      <p:sp>
        <p:nvSpPr>
          <p:cNvPr id="1025" name="TextBox 5">
            <a:extLst>
              <a:ext uri="{FF2B5EF4-FFF2-40B4-BE49-F238E27FC236}">
                <a16:creationId xmlns:a16="http://schemas.microsoft.com/office/drawing/2014/main" id="{A1F21DC5-0B10-3674-1BEA-E23BB636A8DF}"/>
              </a:ext>
            </a:extLst>
          </p:cNvPr>
          <p:cNvSpPr txBox="1">
            <a:spLocks noGrp="1"/>
          </p:cNvSpPr>
          <p:nvPr>
            <p:ph type="title" idx="4294967295"/>
          </p:nvPr>
        </p:nvSpPr>
        <p:spPr>
          <a:xfrm>
            <a:off x="939800" y="437424"/>
            <a:ext cx="16002000" cy="61555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a:lnSpc>
                <a:spcPct val="100000"/>
              </a:lnSpc>
              <a:defRPr/>
            </a:pPr>
            <a:r>
              <a:rPr lang="en-US" sz="4000" dirty="0">
                <a:solidFill>
                  <a:srgbClr val="1F497D">
                    <a:lumMod val="50000"/>
                  </a:srgbClr>
                </a:solidFill>
                <a:latin typeface="Tenorite" panose="00000500000000000000" pitchFamily="2" charset="0"/>
                <a:ea typeface="The Youngest Serif"/>
                <a:cs typeface="The Youngest Serif"/>
                <a:sym typeface="The Youngest Serif"/>
              </a:rPr>
              <a:t>Lead in soil after a fire: Is there lead in my soil? What to do?</a:t>
            </a: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6" name="Content Placeholder 2">
            <a:extLst>
              <a:ext uri="{FF2B5EF4-FFF2-40B4-BE49-F238E27FC236}">
                <a16:creationId xmlns:a16="http://schemas.microsoft.com/office/drawing/2014/main" id="{1C501EA8-D719-A062-5345-D9A11D79A4DE}"/>
              </a:ext>
            </a:extLst>
          </p:cNvPr>
          <p:cNvSpPr txBox="1">
            <a:spLocks/>
          </p:cNvSpPr>
          <p:nvPr/>
        </p:nvSpPr>
        <p:spPr>
          <a:xfrm>
            <a:off x="482600" y="1412749"/>
            <a:ext cx="8510109" cy="5259017"/>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solidFill>
                <a:latin typeface="Tenorite" panose="00000500000000000000" pitchFamily="2"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3200" kern="1200">
                <a:solidFill>
                  <a:schemeClr val="tx1"/>
                </a:solidFill>
                <a:latin typeface="Tenorite" panose="00000500000000000000" pitchFamily="2"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nSpc>
                <a:spcPct val="100000"/>
              </a:lnSpc>
              <a:spcBef>
                <a:spcPts val="0"/>
              </a:spcBef>
              <a:spcAft>
                <a:spcPts val="0"/>
              </a:spcAft>
              <a:buClr>
                <a:srgbClr val="E48312"/>
              </a:buClr>
              <a:defRPr/>
            </a:pPr>
            <a:r>
              <a:rPr lang="en-US" sz="2400" dirty="0">
                <a:solidFill>
                  <a:srgbClr val="000000"/>
                </a:solidFill>
              </a:rPr>
              <a:t>Soil near our homes can be tested to understand if there is any risk to our health. Soil screening levels help us assess if the amount of lead in soil is a health risk.</a:t>
            </a:r>
            <a:r>
              <a:rPr lang="en-US" sz="2400" dirty="0">
                <a:solidFill>
                  <a:prstClr val="black"/>
                </a:solidFill>
              </a:rPr>
              <a:t> Lead and other contaminants are common in soil in many areas before fires, but fires may add more lead to nearby soils.</a:t>
            </a:r>
            <a:endParaRPr lang="en-US" sz="2400" dirty="0">
              <a:solidFill>
                <a:srgbClr val="000000"/>
              </a:solidFill>
            </a:endParaRPr>
          </a:p>
          <a:p>
            <a:pPr marL="285750" indent="-165100" defTabSz="291465">
              <a:lnSpc>
                <a:spcPct val="100000"/>
              </a:lnSpc>
              <a:spcBef>
                <a:spcPts val="0"/>
              </a:spcBef>
              <a:spcAft>
                <a:spcPts val="0"/>
              </a:spcAft>
              <a:buFont typeface="Arial" panose="020B0604020202020204" pitchFamily="34" charset="0"/>
              <a:buChar char="•"/>
              <a:defRPr/>
            </a:pPr>
            <a:r>
              <a:rPr lang="en-US" sz="2400" b="1" dirty="0">
                <a:solidFill>
                  <a:prstClr val="black"/>
                </a:solidFill>
              </a:rPr>
              <a:t>Lead poisoning from soil is not likely, but reducing contact with contaminated soil is still a good idea</a:t>
            </a:r>
            <a:r>
              <a:rPr lang="en-US" sz="2400" dirty="0">
                <a:solidFill>
                  <a:prstClr val="black"/>
                </a:solidFill>
              </a:rPr>
              <a:t>. Exposure to lead in soil may occur while gardening, when children play outside, or when dirt gets carried indoors. </a:t>
            </a:r>
          </a:p>
          <a:p>
            <a:pPr>
              <a:lnSpc>
                <a:spcPct val="100000"/>
              </a:lnSpc>
              <a:spcBef>
                <a:spcPts val="0"/>
              </a:spcBef>
              <a:spcAft>
                <a:spcPts val="0"/>
              </a:spcAft>
              <a:buClr>
                <a:srgbClr val="E48312"/>
              </a:buClr>
              <a:defRPr/>
            </a:pPr>
            <a:endParaRPr lang="en-US" sz="2400" dirty="0">
              <a:solidFill>
                <a:srgbClr val="000000"/>
              </a:solidFill>
            </a:endParaRPr>
          </a:p>
          <a:p>
            <a:pPr>
              <a:lnSpc>
                <a:spcPct val="100000"/>
              </a:lnSpc>
              <a:spcBef>
                <a:spcPts val="0"/>
              </a:spcBef>
              <a:spcAft>
                <a:spcPts val="0"/>
              </a:spcAft>
              <a:buClr>
                <a:srgbClr val="E48312"/>
              </a:buClr>
              <a:defRPr/>
            </a:pPr>
            <a:endParaRPr lang="en-US" sz="2400" dirty="0">
              <a:solidFill>
                <a:srgbClr val="000000"/>
              </a:solidFill>
            </a:endParaRPr>
          </a:p>
        </p:txBody>
      </p:sp>
      <p:graphicFrame>
        <p:nvGraphicFramePr>
          <p:cNvPr id="10" name="Content Placeholder 3">
            <a:extLst>
              <a:ext uri="{FF2B5EF4-FFF2-40B4-BE49-F238E27FC236}">
                <a16:creationId xmlns:a16="http://schemas.microsoft.com/office/drawing/2014/main" id="{A6F5B48E-BA49-76F9-F7AB-63FF8F0FECC0}"/>
              </a:ext>
            </a:extLst>
          </p:cNvPr>
          <p:cNvGraphicFramePr>
            <a:graphicFrameLocks/>
          </p:cNvGraphicFramePr>
          <p:nvPr>
            <p:extLst>
              <p:ext uri="{D42A27DB-BD31-4B8C-83A1-F6EECF244321}">
                <p14:modId xmlns:p14="http://schemas.microsoft.com/office/powerpoint/2010/main" val="2625929579"/>
              </p:ext>
            </p:extLst>
          </p:nvPr>
        </p:nvGraphicFramePr>
        <p:xfrm>
          <a:off x="10407044" y="1258156"/>
          <a:ext cx="6746413" cy="3520632"/>
        </p:xfrm>
        <a:graphic>
          <a:graphicData uri="http://schemas.openxmlformats.org/drawingml/2006/table">
            <a:tbl>
              <a:tblPr firstRow="1"/>
              <a:tblGrid>
                <a:gridCol w="2420254">
                  <a:extLst>
                    <a:ext uri="{9D8B030D-6E8A-4147-A177-3AD203B41FA5}">
                      <a16:colId xmlns:a16="http://schemas.microsoft.com/office/drawing/2014/main" val="2712553791"/>
                    </a:ext>
                  </a:extLst>
                </a:gridCol>
                <a:gridCol w="4326159">
                  <a:extLst>
                    <a:ext uri="{9D8B030D-6E8A-4147-A177-3AD203B41FA5}">
                      <a16:colId xmlns:a16="http://schemas.microsoft.com/office/drawing/2014/main" val="2570628743"/>
                    </a:ext>
                  </a:extLst>
                </a:gridCol>
              </a:tblGrid>
              <a:tr h="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2400" b="1" dirty="0">
                          <a:solidFill>
                            <a:srgbClr val="6D7B5B"/>
                          </a:solidFill>
                          <a:effectLst/>
                          <a:latin typeface="Tenorite" panose="00000500000000000000" pitchFamily="2" charset="0"/>
                        </a:rPr>
                        <a:t>Agency</a:t>
                      </a:r>
                    </a:p>
                  </a:txBody>
                  <a:tcPr marL="15304" marR="15304" marT="7652" marB="765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2BC80">
                        <a:lumMod val="40000"/>
                        <a:lumOff val="60000"/>
                      </a:srgbClr>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2400" b="1" dirty="0">
                          <a:solidFill>
                            <a:srgbClr val="6D7B5B"/>
                          </a:solidFill>
                          <a:effectLst/>
                          <a:latin typeface="Tenorite" panose="00000500000000000000" pitchFamily="2" charset="0"/>
                        </a:rPr>
                        <a:t>Lead in Soil </a:t>
                      </a:r>
                    </a:p>
                    <a:p>
                      <a:pPr algn="ctr" fontAlgn="t"/>
                      <a:r>
                        <a:rPr lang="en-US" sz="2400" b="1" dirty="0">
                          <a:solidFill>
                            <a:srgbClr val="6D7B5B"/>
                          </a:solidFill>
                          <a:effectLst/>
                          <a:latin typeface="Tenorite" panose="00000500000000000000" pitchFamily="2" charset="0"/>
                        </a:rPr>
                        <a:t>Screening Level*</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800" b="0" i="1" dirty="0">
                          <a:solidFill>
                            <a:srgbClr val="6D7B5B"/>
                          </a:solidFill>
                          <a:effectLst/>
                          <a:latin typeface="Tenorite" panose="00000500000000000000" pitchFamily="2" charset="0"/>
                        </a:rPr>
                        <a:t>*If at this level or above, it can help decide if further investigation or cleanup is needed</a:t>
                      </a:r>
                    </a:p>
                  </a:txBody>
                  <a:tcPr marL="15304" marR="15304" marT="7652" marB="765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C2BC80">
                        <a:lumMod val="40000"/>
                        <a:lumOff val="60000"/>
                      </a:srgbClr>
                    </a:solidFill>
                  </a:tcPr>
                </a:tc>
                <a:extLst>
                  <a:ext uri="{0D108BD9-81ED-4DB2-BD59-A6C34878D82A}">
                    <a16:rowId xmlns:a16="http://schemas.microsoft.com/office/drawing/2014/main" val="3163649072"/>
                  </a:ext>
                </a:extLst>
              </a:tr>
              <a:tr h="108455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endParaRPr lang="en-US" sz="2400">
                        <a:effectLst/>
                        <a:latin typeface="Tenorite" panose="00000500000000000000" pitchFamily="2" charset="0"/>
                      </a:endParaRPr>
                    </a:p>
                    <a:p>
                      <a:pPr algn="ctr" fontAlgn="t"/>
                      <a:endParaRPr lang="en-US" sz="2400">
                        <a:effectLst/>
                        <a:latin typeface="Tenorite" panose="00000500000000000000" pitchFamily="2" charset="0"/>
                      </a:endParaRPr>
                    </a:p>
                  </a:txBody>
                  <a:tcPr marL="15304" marR="15304" marT="7652" marB="765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87338" indent="-185738" fontAlgn="t">
                        <a:buFont typeface="Arial" panose="020B0604020202020204" pitchFamily="34" charset="0"/>
                        <a:buChar char="•"/>
                      </a:pPr>
                      <a:r>
                        <a:rPr lang="en-US" sz="2400" b="0" dirty="0">
                          <a:effectLst/>
                          <a:latin typeface="Tenorite" panose="00000500000000000000" pitchFamily="2" charset="0"/>
                        </a:rPr>
                        <a:t>80 µg/kg or parts per million (ppm) residential</a:t>
                      </a:r>
                      <a:endParaRPr lang="en-US" sz="2400" b="0" i="1" dirty="0">
                        <a:solidFill>
                          <a:schemeClr val="accent1">
                            <a:lumMod val="75000"/>
                          </a:schemeClr>
                        </a:solidFill>
                        <a:effectLst/>
                        <a:latin typeface="Tenorite" panose="00000500000000000000" pitchFamily="2" charset="0"/>
                      </a:endParaRPr>
                    </a:p>
                    <a:p>
                      <a:pPr marL="285750" indent="-182880" fontAlgn="t">
                        <a:buFont typeface="Arial" panose="020B0604020202020204" pitchFamily="34" charset="0"/>
                        <a:buChar char="•"/>
                      </a:pPr>
                      <a:r>
                        <a:rPr lang="en-US" sz="2400" b="0" dirty="0">
                          <a:effectLst/>
                          <a:latin typeface="Tenorite" panose="00000500000000000000" pitchFamily="2" charset="0"/>
                        </a:rPr>
                        <a:t>320 ppm commercial</a:t>
                      </a:r>
                    </a:p>
                  </a:txBody>
                  <a:tcPr marL="15304" marR="15304" marT="7652" marB="765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650321310"/>
                  </a:ext>
                </a:extLst>
              </a:tr>
              <a:tr h="72554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fontAlgn="t"/>
                      <a:r>
                        <a:rPr lang="en-US" sz="2400" dirty="0">
                          <a:effectLst/>
                          <a:latin typeface="Tenorite" panose="00000500000000000000" pitchFamily="2" charset="0"/>
                        </a:rPr>
                        <a:t>U.S. EPA</a:t>
                      </a:r>
                    </a:p>
                    <a:p>
                      <a:pPr algn="ctr" fontAlgn="t"/>
                      <a:endParaRPr lang="en-US" sz="2400" dirty="0">
                        <a:effectLst/>
                        <a:latin typeface="Tenorite" panose="00000500000000000000" pitchFamily="2" charset="0"/>
                      </a:endParaRPr>
                    </a:p>
                    <a:p>
                      <a:pPr algn="ctr" fontAlgn="t"/>
                      <a:endParaRPr lang="en-US" sz="2400" dirty="0">
                        <a:effectLst/>
                        <a:latin typeface="Tenorite" panose="00000500000000000000" pitchFamily="2" charset="0"/>
                      </a:endParaRPr>
                    </a:p>
                  </a:txBody>
                  <a:tcPr marL="15304" marR="15304" marT="7652" marB="7652">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87338" indent="-185738" fontAlgn="t">
                        <a:buFont typeface="Arial" panose="020B0604020202020204" pitchFamily="34" charset="0"/>
                        <a:buChar char="•"/>
                      </a:pPr>
                      <a:r>
                        <a:rPr lang="en-US" sz="2400" b="0" dirty="0">
                          <a:effectLst/>
                          <a:latin typeface="Tenorite" panose="00000500000000000000" pitchFamily="2" charset="0"/>
                        </a:rPr>
                        <a:t>200 ppm residential</a:t>
                      </a:r>
                    </a:p>
                    <a:p>
                      <a:pPr marL="285750" indent="-182880" fontAlgn="t">
                        <a:buFont typeface="Arial" panose="020B0604020202020204" pitchFamily="34" charset="0"/>
                        <a:buChar char="•"/>
                      </a:pPr>
                      <a:r>
                        <a:rPr lang="en-US" sz="2400" b="0" dirty="0">
                          <a:effectLst/>
                          <a:latin typeface="Tenorite" panose="00000500000000000000" pitchFamily="2" charset="0"/>
                        </a:rPr>
                        <a:t>800 ppm commercial</a:t>
                      </a:r>
                    </a:p>
                  </a:txBody>
                  <a:tcPr marL="15304" marR="15304" marT="7652" marB="7652"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3383898496"/>
                  </a:ext>
                </a:extLst>
              </a:tr>
            </a:tbl>
          </a:graphicData>
        </a:graphic>
      </p:graphicFrame>
      <p:pic>
        <p:nvPicPr>
          <p:cNvPr id="11" name="Picture 6" descr="United States Environmental Protection Agency - Wikipedia">
            <a:extLst>
              <a:ext uri="{FF2B5EF4-FFF2-40B4-BE49-F238E27FC236}">
                <a16:creationId xmlns:a16="http://schemas.microsoft.com/office/drawing/2014/main" id="{7A63DEE9-F56E-5606-BA67-4945C03D6091}"/>
              </a:ext>
            </a:extLst>
          </p:cNvPr>
          <p:cNvPicPr>
            <a:picLocks noChangeAspect="1" noChangeArrowheads="1"/>
          </p:cNvPicPr>
          <p:nvPr/>
        </p:nvPicPr>
        <p:blipFill>
          <a:blip r:embed="rId3" cstate="hqprint">
            <a:extLst>
              <a:ext uri="{28A0092B-C50C-407E-A947-70E740481C1C}">
                <a14:useLocalDpi xmlns:a14="http://schemas.microsoft.com/office/drawing/2010/main"/>
              </a:ext>
            </a:extLst>
          </a:blip>
          <a:srcRect/>
          <a:stretch>
            <a:fillRect/>
          </a:stretch>
        </p:blipFill>
        <p:spPr bwMode="auto">
          <a:xfrm>
            <a:off x="11248052" y="4017906"/>
            <a:ext cx="684326" cy="68432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Contact DTSC | Department of Toxic Substances Control">
            <a:extLst>
              <a:ext uri="{FF2B5EF4-FFF2-40B4-BE49-F238E27FC236}">
                <a16:creationId xmlns:a16="http://schemas.microsoft.com/office/drawing/2014/main" id="{9F216339-2DE8-F07B-F5FA-F216F6FC8D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75003" y="3048007"/>
            <a:ext cx="1389624" cy="65451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ress Release: CalEPA Updates Groundbreaking Environmental Justice Tool |  CalEPA">
            <a:extLst>
              <a:ext uri="{FF2B5EF4-FFF2-40B4-BE49-F238E27FC236}">
                <a16:creationId xmlns:a16="http://schemas.microsoft.com/office/drawing/2014/main" id="{1ED7F619-6B8C-B164-39D2-AE886A5CF26B}"/>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978009" y="2374159"/>
            <a:ext cx="1400569" cy="87769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192664C2-1F83-D71E-784D-B266A1DEF1BF}"/>
              </a:ext>
            </a:extLst>
          </p:cNvPr>
          <p:cNvSpPr txBox="1"/>
          <p:nvPr/>
        </p:nvSpPr>
        <p:spPr>
          <a:xfrm>
            <a:off x="465153" y="4775561"/>
            <a:ext cx="11945513" cy="4154984"/>
          </a:xfrm>
          <a:prstGeom prst="rect">
            <a:avLst/>
          </a:prstGeom>
          <a:noFill/>
        </p:spPr>
        <p:txBody>
          <a:bodyPr wrap="square">
            <a:spAutoFit/>
          </a:bodyPr>
          <a:lstStyle/>
          <a:p>
            <a:pPr defTabSz="291465">
              <a:defRPr/>
            </a:pPr>
            <a:r>
              <a:rPr lang="en-US" sz="2400" b="1" dirty="0">
                <a:solidFill>
                  <a:prstClr val="black"/>
                </a:solidFill>
                <a:latin typeface="Tenorite" panose="00000500000000000000" pitchFamily="2" charset="0"/>
              </a:rPr>
              <a:t>If you have high lead levels in your soil, r</a:t>
            </a:r>
            <a:r>
              <a:rPr lang="en-US" sz="2400" b="1" dirty="0" err="1">
                <a:solidFill>
                  <a:prstClr val="black"/>
                </a:solidFill>
                <a:latin typeface="Tenorite" panose="00000500000000000000" pitchFamily="2" charset="0"/>
              </a:rPr>
              <a:t>emediation</a:t>
            </a:r>
            <a:r>
              <a:rPr lang="en-US" sz="2400" b="1" dirty="0">
                <a:solidFill>
                  <a:prstClr val="black"/>
                </a:solidFill>
                <a:latin typeface="Tenorite" panose="00000500000000000000" pitchFamily="2" charset="0"/>
              </a:rPr>
              <a:t> may include: </a:t>
            </a:r>
          </a:p>
          <a:p>
            <a:pPr marL="285750" indent="-285750" defTabSz="291465">
              <a:buFont typeface="Arial" panose="020B0604020202020204" pitchFamily="34" charset="0"/>
              <a:buChar char="•"/>
              <a:defRPr/>
            </a:pPr>
            <a:r>
              <a:rPr lang="en-US" sz="2400" dirty="0">
                <a:solidFill>
                  <a:prstClr val="black"/>
                </a:solidFill>
                <a:latin typeface="Tenorite" panose="00000500000000000000" pitchFamily="2" charset="0"/>
              </a:rPr>
              <a:t>Covering contaminated soil: This can be done by placing clean soil on top, planting vegetation (such as grass) to create a natural barrier, or using other barriers like pavers, decks, or sod.</a:t>
            </a:r>
          </a:p>
          <a:p>
            <a:pPr marL="285750" indent="-285750" defTabSz="291465">
              <a:buFont typeface="Arial" panose="020B0604020202020204" pitchFamily="34" charset="0"/>
              <a:buChar char="•"/>
              <a:defRPr/>
            </a:pPr>
            <a:r>
              <a:rPr lang="en-US" sz="2400" dirty="0">
                <a:solidFill>
                  <a:prstClr val="black"/>
                </a:solidFill>
                <a:latin typeface="Tenorite" panose="00000500000000000000" pitchFamily="2" charset="0"/>
              </a:rPr>
              <a:t>Professional soil clean-up: Professionals remove the top layer(s) of soil (about 6 inches). After removal, retest the remaining soil until it meets background or health screening levels before adding clean soil on top.</a:t>
            </a:r>
          </a:p>
          <a:p>
            <a:pPr marL="285750" indent="-285750" defTabSz="291465">
              <a:buFont typeface="Arial" panose="020B0604020202020204" pitchFamily="34" charset="0"/>
              <a:buChar char="•"/>
              <a:defRPr/>
            </a:pPr>
            <a:r>
              <a:rPr lang="en-US" sz="2400" dirty="0">
                <a:solidFill>
                  <a:prstClr val="black"/>
                </a:solidFill>
                <a:latin typeface="Tenorite" panose="00000500000000000000" pitchFamily="2" charset="0"/>
              </a:rPr>
              <a:t>If you are concerned about lead levels in soil, or if your household may be more vulnerable to lead exposure (including pregnant people and young children), consider also getting a blood lead test.</a:t>
            </a:r>
          </a:p>
          <a:p>
            <a:pPr defTabSz="291465">
              <a:defRPr/>
            </a:pPr>
            <a:endParaRPr lang="en-US" sz="2400" b="1" dirty="0">
              <a:solidFill>
                <a:prstClr val="black"/>
              </a:solidFill>
              <a:latin typeface="Tenorite" panose="00000500000000000000" pitchFamily="2" charset="0"/>
            </a:endParaRPr>
          </a:p>
        </p:txBody>
      </p:sp>
      <p:sp>
        <p:nvSpPr>
          <p:cNvPr id="3" name="TextBox 2">
            <a:extLst>
              <a:ext uri="{FF2B5EF4-FFF2-40B4-BE49-F238E27FC236}">
                <a16:creationId xmlns:a16="http://schemas.microsoft.com/office/drawing/2014/main" id="{A5F7D0C7-E4FD-BFBC-D80B-4C137990057E}"/>
              </a:ext>
            </a:extLst>
          </p:cNvPr>
          <p:cNvSpPr txBox="1"/>
          <p:nvPr/>
        </p:nvSpPr>
        <p:spPr>
          <a:xfrm>
            <a:off x="254000" y="9497865"/>
            <a:ext cx="6962613" cy="246221"/>
          </a:xfrm>
          <a:prstGeom prst="rect">
            <a:avLst/>
          </a:prstGeom>
          <a:noFill/>
        </p:spPr>
        <p:txBody>
          <a:bodyPr wrap="square" rtlCol="0">
            <a:spAutoFit/>
          </a:bodyPr>
          <a:lstStyle/>
          <a:p>
            <a:r>
              <a:rPr lang="en-US" sz="1000" dirty="0">
                <a:solidFill>
                  <a:schemeClr val="tx1">
                    <a:lumMod val="65000"/>
                    <a:lumOff val="35000"/>
                  </a:schemeClr>
                </a:solidFill>
                <a:latin typeface="Tenorite" panose="00000500000000000000" pitchFamily="2" charset="0"/>
                <a:ea typeface="Times New Roman" panose="02020603050405020304" pitchFamily="18" charset="0"/>
                <a:cs typeface="Aptos" panose="020B0004020202020204" pitchFamily="34" charset="0"/>
              </a:rPr>
              <a:t>Soil screening levels and wildfire sampling guidance: </a:t>
            </a:r>
            <a:r>
              <a:rPr lang="en-US" sz="1000" dirty="0">
                <a:solidFill>
                  <a:schemeClr val="tx1">
                    <a:lumMod val="65000"/>
                    <a:lumOff val="35000"/>
                  </a:schemeClr>
                </a:solidFill>
                <a:latin typeface="Tenorite" panose="00000500000000000000" pitchFamily="2" charset="0"/>
                <a:ea typeface="Times New Roman" panose="02020603050405020304" pitchFamily="18" charset="0"/>
                <a:cs typeface="Aptos" panose="020B0004020202020204" pitchFamily="34" charset="0"/>
                <a:hlinkClick r:id="rId6"/>
              </a:rPr>
              <a:t>https://dtsc.ca.gov/emergency-wildfire-guidance/</a:t>
            </a:r>
            <a:endParaRPr lang="en-US" sz="1000" dirty="0">
              <a:solidFill>
                <a:schemeClr val="tx1">
                  <a:lumMod val="65000"/>
                  <a:lumOff val="35000"/>
                </a:schemeClr>
              </a:solidFill>
              <a:latin typeface="Tenorite" panose="00000500000000000000" pitchFamily="2" charset="0"/>
              <a:ea typeface="Times New Roman" panose="02020603050405020304" pitchFamily="18" charset="0"/>
              <a:cs typeface="Aptos" panose="020B0004020202020204" pitchFamily="34" charset="0"/>
            </a:endParaRPr>
          </a:p>
        </p:txBody>
      </p:sp>
    </p:spTree>
    <p:extLst>
      <p:ext uri="{BB962C8B-B14F-4D97-AF65-F5344CB8AC3E}">
        <p14:creationId xmlns:p14="http://schemas.microsoft.com/office/powerpoint/2010/main" val="3498917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FC8A18-60CC-45E5-AA92-76438FB1164F}"/>
              </a:ext>
            </a:extLst>
          </p:cNvPr>
          <p:cNvSpPr>
            <a:spLocks noGrp="1"/>
          </p:cNvSpPr>
          <p:nvPr>
            <p:ph type="sldNum" sz="quarter" idx="12"/>
          </p:nvPr>
        </p:nvSpPr>
        <p:spPr/>
        <p:txBody>
          <a:bodyPr/>
          <a:lstStyle/>
          <a:p>
            <a:fld id="{6D22F896-40B5-4ADD-8801-0D06FADFA095}" type="slidenum">
              <a:rPr lang="en-US" sz="1000" smtClean="0"/>
              <a:t>12</a:t>
            </a:fld>
            <a:endParaRPr lang="en-US" sz="1000" dirty="0"/>
          </a:p>
        </p:txBody>
      </p:sp>
      <p:sp>
        <p:nvSpPr>
          <p:cNvPr id="28" name="TextBox 27">
            <a:extLst>
              <a:ext uri="{FF2B5EF4-FFF2-40B4-BE49-F238E27FC236}">
                <a16:creationId xmlns:a16="http://schemas.microsoft.com/office/drawing/2014/main" id="{53CFE448-4040-3896-68CE-6CA951D06D01}"/>
              </a:ext>
            </a:extLst>
          </p:cNvPr>
          <p:cNvSpPr txBox="1"/>
          <p:nvPr/>
        </p:nvSpPr>
        <p:spPr>
          <a:xfrm>
            <a:off x="133171" y="9400446"/>
            <a:ext cx="17046446" cy="400110"/>
          </a:xfrm>
          <a:prstGeom prst="rect">
            <a:avLst/>
          </a:prstGeom>
          <a:noFill/>
        </p:spPr>
        <p:txBody>
          <a:bodyPr wrap="square" rtlCol="0">
            <a:spAutoFit/>
          </a:bodyPr>
          <a:lstStyle/>
          <a:p>
            <a:r>
              <a:rPr lang="en-US" sz="1000" dirty="0">
                <a:solidFill>
                  <a:schemeClr val="tx1">
                    <a:lumMod val="65000"/>
                    <a:lumOff val="35000"/>
                  </a:schemeClr>
                </a:solidFill>
                <a:latin typeface="Tenorite" panose="00000500000000000000" pitchFamily="2" charset="0"/>
                <a:ea typeface="Times New Roman" panose="02020603050405020304" pitchFamily="18" charset="0"/>
                <a:cs typeface="Aptos" panose="020B0004020202020204" pitchFamily="34" charset="0"/>
              </a:rPr>
              <a:t>1. LAC DPH Post-Fire Lead Soil Testing Results (data dashboard of many soil studies) </a:t>
            </a:r>
            <a:r>
              <a:rPr lang="en-US" sz="1000" dirty="0">
                <a:solidFill>
                  <a:schemeClr val="tx1">
                    <a:lumMod val="65000"/>
                    <a:lumOff val="35000"/>
                  </a:schemeClr>
                </a:solidFill>
                <a:latin typeface="Tenorite" panose="00000500000000000000" pitchFamily="2" charset="0"/>
                <a:hlinkClick r:id="rId3">
                  <a:extLst>
                    <a:ext uri="{A12FA001-AC4F-418D-AE19-62706E023703}">
                      <ahyp:hlinkClr xmlns:ahyp="http://schemas.microsoft.com/office/drawing/2018/hyperlinkcolor" val="tx"/>
                    </a:ext>
                  </a:extLst>
                </a:hlinkClick>
              </a:rPr>
              <a:t>https://storymaps.arcgis.com/stories/667412ef37ee4392bddb5c90da3480f1?cover=false</a:t>
            </a:r>
            <a:r>
              <a:rPr lang="en-US" sz="1000" dirty="0">
                <a:solidFill>
                  <a:schemeClr val="tx1">
                    <a:lumMod val="65000"/>
                    <a:lumOff val="35000"/>
                  </a:schemeClr>
                </a:solidFill>
                <a:latin typeface="Tenorite" panose="00000500000000000000" pitchFamily="2" charset="0"/>
              </a:rPr>
              <a:t> </a:t>
            </a:r>
          </a:p>
          <a:p>
            <a:r>
              <a:rPr lang="en-US" sz="1000" dirty="0">
                <a:solidFill>
                  <a:schemeClr val="tx1">
                    <a:lumMod val="65000"/>
                    <a:lumOff val="35000"/>
                  </a:schemeClr>
                </a:solidFill>
              </a:rPr>
              <a:t>2. </a:t>
            </a:r>
            <a:r>
              <a:rPr lang="en-US" sz="1000" dirty="0">
                <a:solidFill>
                  <a:schemeClr val="tx1">
                    <a:lumMod val="65000"/>
                    <a:lumOff val="35000"/>
                  </a:schemeClr>
                </a:solidFill>
                <a:latin typeface="Tenorite" panose="00000500000000000000" pitchFamily="2" charset="0"/>
                <a:ea typeface="Aptos" panose="020B0004020202020204" pitchFamily="34" charset="0"/>
                <a:cs typeface="Aptos" panose="020B0004020202020204" pitchFamily="34" charset="0"/>
              </a:rPr>
              <a:t>The USC CLEAN Project: Findings from One Year of Sampling and Analysis. August 2026. https://public-exchange.org/usc/project/soil-testing/clean-issue-brief-aug-26/</a:t>
            </a:r>
          </a:p>
        </p:txBody>
      </p:sp>
      <p:sp>
        <p:nvSpPr>
          <p:cNvPr id="8" name="TextBox 5">
            <a:extLst>
              <a:ext uri="{FF2B5EF4-FFF2-40B4-BE49-F238E27FC236}">
                <a16:creationId xmlns:a16="http://schemas.microsoft.com/office/drawing/2014/main" id="{1C46450D-D4E8-1BD0-FFD6-1EBCA9FFFE16}"/>
              </a:ext>
            </a:extLst>
          </p:cNvPr>
          <p:cNvSpPr txBox="1">
            <a:spLocks/>
          </p:cNvSpPr>
          <p:nvPr/>
        </p:nvSpPr>
        <p:spPr>
          <a:xfrm>
            <a:off x="417577" y="614234"/>
            <a:ext cx="17046446" cy="43454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nSpc>
                <a:spcPts val="3200"/>
              </a:lnSpc>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Was lead found in soils after the 2025 LA fires?</a:t>
            </a:r>
          </a:p>
        </p:txBody>
      </p:sp>
      <p:sp>
        <p:nvSpPr>
          <p:cNvPr id="12" name="TextBox 11">
            <a:extLst>
              <a:ext uri="{FF2B5EF4-FFF2-40B4-BE49-F238E27FC236}">
                <a16:creationId xmlns:a16="http://schemas.microsoft.com/office/drawing/2014/main" id="{B6125387-3B0B-A473-B113-3E7243B4858B}"/>
              </a:ext>
            </a:extLst>
          </p:cNvPr>
          <p:cNvSpPr txBox="1"/>
          <p:nvPr/>
        </p:nvSpPr>
        <p:spPr>
          <a:xfrm>
            <a:off x="1777999" y="1727555"/>
            <a:ext cx="13588289" cy="1384995"/>
          </a:xfrm>
          <a:prstGeom prst="rect">
            <a:avLst/>
          </a:prstGeom>
          <a:noFill/>
        </p:spPr>
        <p:txBody>
          <a:bodyPr wrap="square">
            <a:spAutoFit/>
          </a:bodyPr>
          <a:lstStyle/>
          <a:p>
            <a:pPr defTabSz="291465">
              <a:defRPr/>
            </a:pPr>
            <a:r>
              <a:rPr lang="en-US" sz="2800" b="1" dirty="0">
                <a:solidFill>
                  <a:prstClr val="black"/>
                </a:solidFill>
                <a:latin typeface="Tenorite" panose="00000500000000000000" pitchFamily="2" charset="0"/>
              </a:rPr>
              <a:t>Yes. After the 2025 LA fires</a:t>
            </a:r>
            <a:r>
              <a:rPr lang="en-US" sz="2800" dirty="0">
                <a:solidFill>
                  <a:prstClr val="black"/>
                </a:solidFill>
                <a:latin typeface="Tenorite" panose="00000500000000000000" pitchFamily="2" charset="0"/>
              </a:rPr>
              <a:t>:</a:t>
            </a:r>
          </a:p>
          <a:p>
            <a:pPr marL="339725" lvl="1" indent="-285750" defTabSz="291465">
              <a:buFont typeface="Arial" panose="020B0604020202020204" pitchFamily="34" charset="0"/>
              <a:buChar char="•"/>
              <a:defRPr/>
            </a:pPr>
            <a:r>
              <a:rPr lang="en-US" sz="2800" dirty="0">
                <a:solidFill>
                  <a:prstClr val="black"/>
                </a:solidFill>
                <a:latin typeface="Tenorite" panose="00000500000000000000" pitchFamily="2" charset="0"/>
              </a:rPr>
              <a:t>Higher levels of lead in soil were found near the Eaton fire than the Palisades fire, likely due to more older homes with lead paint, or more cars being burned.</a:t>
            </a:r>
            <a:r>
              <a:rPr lang="en-US" sz="2800" baseline="30000" dirty="0">
                <a:solidFill>
                  <a:prstClr val="black"/>
                </a:solidFill>
                <a:latin typeface="Tenorite" panose="00000500000000000000" pitchFamily="2" charset="0"/>
              </a:rPr>
              <a:t>1, 2</a:t>
            </a:r>
          </a:p>
        </p:txBody>
      </p:sp>
      <p:sp>
        <p:nvSpPr>
          <p:cNvPr id="25" name="TextBox 24">
            <a:extLst>
              <a:ext uri="{FF2B5EF4-FFF2-40B4-BE49-F238E27FC236}">
                <a16:creationId xmlns:a16="http://schemas.microsoft.com/office/drawing/2014/main" id="{07117B6C-4557-226C-7E3E-EF7D22437E4B}"/>
              </a:ext>
            </a:extLst>
          </p:cNvPr>
          <p:cNvSpPr txBox="1"/>
          <p:nvPr/>
        </p:nvSpPr>
        <p:spPr>
          <a:xfrm>
            <a:off x="1777999" y="3112550"/>
            <a:ext cx="13588289" cy="2677656"/>
          </a:xfrm>
          <a:prstGeom prst="rect">
            <a:avLst/>
          </a:prstGeom>
          <a:noFill/>
        </p:spPr>
        <p:txBody>
          <a:bodyPr wrap="square">
            <a:spAutoFit/>
          </a:bodyPr>
          <a:lstStyle/>
          <a:p>
            <a:pPr marL="339725" lvl="1" indent="-285750" defTabSz="291465">
              <a:buFont typeface="Arial" panose="020B0604020202020204" pitchFamily="34" charset="0"/>
              <a:buChar char="•"/>
              <a:defRPr/>
            </a:pPr>
            <a:r>
              <a:rPr lang="en-US" sz="2800" dirty="0">
                <a:solidFill>
                  <a:prstClr val="black"/>
                </a:solidFill>
                <a:latin typeface="Tenorite" panose="00000500000000000000" pitchFamily="2" charset="0"/>
              </a:rPr>
              <a:t>Most soil lead levels were below the CalEPA screening level; however, some homes and areas had higher lead levels. Overall, very few tests were at the “hazardous waste” level which is over 1,000 ppm for residential areas.</a:t>
            </a:r>
            <a:r>
              <a:rPr lang="en-US" sz="2800" baseline="30000" dirty="0">
                <a:solidFill>
                  <a:prstClr val="black"/>
                </a:solidFill>
                <a:latin typeface="Tenorite" panose="00000500000000000000" pitchFamily="2" charset="0"/>
              </a:rPr>
              <a:t>1,2</a:t>
            </a:r>
          </a:p>
          <a:p>
            <a:pPr marL="339725" lvl="1" indent="-285750" defTabSz="291465">
              <a:buFont typeface="Arial" panose="020B0604020202020204" pitchFamily="34" charset="0"/>
              <a:buChar char="•"/>
              <a:defRPr/>
            </a:pPr>
            <a:r>
              <a:rPr lang="en-US" sz="2800" dirty="0">
                <a:solidFill>
                  <a:prstClr val="black"/>
                </a:solidFill>
                <a:latin typeface="Tenorite" panose="00000500000000000000" pitchFamily="2" charset="0"/>
              </a:rPr>
              <a:t>A larger study of over 6,000 soil tests was unable to find a link between fire-related contamination and increased lead levels in soils, likely due to the amount of historical lead in soil.</a:t>
            </a:r>
            <a:r>
              <a:rPr lang="en-US" sz="2800" baseline="30000" dirty="0">
                <a:solidFill>
                  <a:prstClr val="black"/>
                </a:solidFill>
                <a:latin typeface="Tenorite" panose="00000500000000000000" pitchFamily="2" charset="0"/>
              </a:rPr>
              <a:t>2</a:t>
            </a:r>
          </a:p>
        </p:txBody>
      </p:sp>
      <p:grpSp>
        <p:nvGrpSpPr>
          <p:cNvPr id="5" name="Group 4">
            <a:extLst>
              <a:ext uri="{FF2B5EF4-FFF2-40B4-BE49-F238E27FC236}">
                <a16:creationId xmlns:a16="http://schemas.microsoft.com/office/drawing/2014/main" id="{299D607D-4F72-5683-F40B-9106C04A9820}"/>
              </a:ext>
              <a:ext uri="{C183D7F6-B498-43B3-948B-1728B52AA6E4}">
                <adec:decorative xmlns:adec="http://schemas.microsoft.com/office/drawing/2017/decorative" val="1"/>
              </a:ext>
            </a:extLst>
          </p:cNvPr>
          <p:cNvGrpSpPr/>
          <p:nvPr/>
        </p:nvGrpSpPr>
        <p:grpSpPr>
          <a:xfrm>
            <a:off x="15366289" y="457899"/>
            <a:ext cx="2097734" cy="2009023"/>
            <a:chOff x="6613586" y="201210"/>
            <a:chExt cx="892400" cy="892400"/>
          </a:xfrm>
        </p:grpSpPr>
        <p:sp>
          <p:nvSpPr>
            <p:cNvPr id="6" name="TextBox 5">
              <a:extLst>
                <a:ext uri="{FF2B5EF4-FFF2-40B4-BE49-F238E27FC236}">
                  <a16:creationId xmlns:a16="http://schemas.microsoft.com/office/drawing/2014/main" id="{7B303AE6-0F47-1CB8-11A2-5D594A1BA1A7}"/>
                </a:ext>
              </a:extLst>
            </p:cNvPr>
            <p:cNvSpPr txBox="1"/>
            <p:nvPr/>
          </p:nvSpPr>
          <p:spPr>
            <a:xfrm>
              <a:off x="6613586" y="263884"/>
              <a:ext cx="685800" cy="369126"/>
            </a:xfrm>
            <a:prstGeom prst="rect">
              <a:avLst/>
            </a:prstGeom>
            <a:noFill/>
          </p:spPr>
          <p:txBody>
            <a:bodyPr wrap="square" rtlCol="0">
              <a:spAutoFit/>
            </a:bodyPr>
            <a:lstStyle/>
            <a:p>
              <a:pPr algn="ctr"/>
              <a:r>
                <a:rPr lang="en-US" sz="2400" b="1">
                  <a:solidFill>
                    <a:srgbClr val="6591A7"/>
                  </a:solidFill>
                  <a:latin typeface="Tenorite" panose="00000500000000000000" pitchFamily="2" charset="0"/>
                </a:rPr>
                <a:t>2025 </a:t>
              </a:r>
            </a:p>
            <a:p>
              <a:pPr algn="ctr"/>
              <a:r>
                <a:rPr lang="en-US" sz="2400" b="1">
                  <a:solidFill>
                    <a:srgbClr val="6591A7"/>
                  </a:solidFill>
                  <a:latin typeface="Tenorite" panose="00000500000000000000" pitchFamily="2" charset="0"/>
                </a:rPr>
                <a:t>LA Fires</a:t>
              </a:r>
            </a:p>
          </p:txBody>
        </p:sp>
        <p:pic>
          <p:nvPicPr>
            <p:cNvPr id="7" name="Picture 6">
              <a:extLst>
                <a:ext uri="{FF2B5EF4-FFF2-40B4-BE49-F238E27FC236}">
                  <a16:creationId xmlns:a16="http://schemas.microsoft.com/office/drawing/2014/main" id="{3502E3CA-7441-4035-E4FA-6D51098D36D0}"/>
                </a:ext>
              </a:extLst>
            </p:cNvPr>
            <p:cNvPicPr>
              <a:picLocks noChangeAspect="1"/>
            </p:cNvPicPr>
            <p:nvPr/>
          </p:nvPicPr>
          <p:blipFill>
            <a:blip r:embed="rId4"/>
            <a:stretch>
              <a:fillRect/>
            </a:stretch>
          </p:blipFill>
          <p:spPr>
            <a:xfrm>
              <a:off x="6613586" y="201210"/>
              <a:ext cx="892400" cy="892400"/>
            </a:xfrm>
            <a:prstGeom prst="rect">
              <a:avLst/>
            </a:prstGeom>
          </p:spPr>
        </p:pic>
      </p:grpSp>
      <p:sp>
        <p:nvSpPr>
          <p:cNvPr id="9" name="TextBox 8">
            <a:extLst>
              <a:ext uri="{FF2B5EF4-FFF2-40B4-BE49-F238E27FC236}">
                <a16:creationId xmlns:a16="http://schemas.microsoft.com/office/drawing/2014/main" id="{2E81DD91-C465-2787-2F19-4F56E47A1E22}"/>
              </a:ext>
            </a:extLst>
          </p:cNvPr>
          <p:cNvSpPr txBox="1"/>
          <p:nvPr/>
        </p:nvSpPr>
        <p:spPr>
          <a:xfrm>
            <a:off x="568019" y="8118990"/>
            <a:ext cx="16611598" cy="1077218"/>
          </a:xfrm>
          <a:prstGeom prst="rect">
            <a:avLst/>
          </a:prstGeom>
          <a:solidFill>
            <a:schemeClr val="bg2"/>
          </a:solidFill>
        </p:spPr>
        <p:txBody>
          <a:bodyPr wrap="square">
            <a:spAutoFit/>
          </a:bodyPr>
          <a:lstStyle/>
          <a:p>
            <a:pPr algn="ctr"/>
            <a:r>
              <a:rPr lang="en-US" sz="3200" dirty="0">
                <a:solidFill>
                  <a:srgbClr val="0070C0"/>
                </a:solidFill>
                <a:latin typeface="Tenorite" panose="00000500000000000000" pitchFamily="2" charset="0"/>
              </a:rPr>
              <a:t>Discussion: </a:t>
            </a:r>
            <a:r>
              <a:rPr lang="en-US" sz="3200" dirty="0">
                <a:solidFill>
                  <a:schemeClr val="tx1"/>
                </a:solidFill>
                <a:latin typeface="Tenorite" panose="00000500000000000000" pitchFamily="2" charset="0"/>
              </a:rPr>
              <a:t>What are some easy ways to avoid exposures to soil for you, your family and in your home?</a:t>
            </a:r>
            <a:endParaRPr lang="en-US" sz="3200" dirty="0"/>
          </a:p>
        </p:txBody>
      </p:sp>
    </p:spTree>
    <p:extLst>
      <p:ext uri="{BB962C8B-B14F-4D97-AF65-F5344CB8AC3E}">
        <p14:creationId xmlns:p14="http://schemas.microsoft.com/office/powerpoint/2010/main" val="242476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2CF96-897B-A53E-2535-FB651B40435B}"/>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BF57BCB-A503-3BEE-51FF-C8753825D125}"/>
              </a:ext>
            </a:extLst>
          </p:cNvPr>
          <p:cNvSpPr>
            <a:spLocks noGrp="1"/>
          </p:cNvSpPr>
          <p:nvPr>
            <p:ph type="sldNum" sz="quarter" idx="12"/>
          </p:nvPr>
        </p:nvSpPr>
        <p:spPr>
          <a:xfrm>
            <a:off x="15570200" y="9689340"/>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13</a:t>
            </a:fld>
            <a:endParaRPr lang="en-US" sz="1200">
              <a:solidFill>
                <a:srgbClr val="000000"/>
              </a:solidFill>
              <a:latin typeface="Calibri" panose="020F0502020204030204"/>
            </a:endParaRPr>
          </a:p>
        </p:txBody>
      </p:sp>
      <p:sp>
        <p:nvSpPr>
          <p:cNvPr id="1025" name="TextBox 5">
            <a:extLst>
              <a:ext uri="{FF2B5EF4-FFF2-40B4-BE49-F238E27FC236}">
                <a16:creationId xmlns:a16="http://schemas.microsoft.com/office/drawing/2014/main" id="{274337C3-2C41-7159-A378-4C9830D30ADE}"/>
              </a:ext>
            </a:extLst>
          </p:cNvPr>
          <p:cNvSpPr txBox="1">
            <a:spLocks noGrp="1"/>
          </p:cNvSpPr>
          <p:nvPr>
            <p:ph type="title" idx="4294967295"/>
          </p:nvPr>
        </p:nvSpPr>
        <p:spPr>
          <a:xfrm>
            <a:off x="482600" y="411586"/>
            <a:ext cx="16916399" cy="49225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400">
              <a:lnSpc>
                <a:spcPts val="3800"/>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Soil lead results: When to worry, what to do? </a:t>
            </a:r>
          </a:p>
        </p:txBody>
      </p:sp>
      <p:graphicFrame>
        <p:nvGraphicFramePr>
          <p:cNvPr id="23" name="Content Placeholder 4">
            <a:extLst>
              <a:ext uri="{FF2B5EF4-FFF2-40B4-BE49-F238E27FC236}">
                <a16:creationId xmlns:a16="http://schemas.microsoft.com/office/drawing/2014/main" id="{DB56C60E-4EA7-2F46-EFB6-7C0D182716C6}"/>
              </a:ext>
            </a:extLst>
          </p:cNvPr>
          <p:cNvGraphicFramePr>
            <a:graphicFrameLocks/>
          </p:cNvGraphicFramePr>
          <p:nvPr>
            <p:extLst>
              <p:ext uri="{D42A27DB-BD31-4B8C-83A1-F6EECF244321}">
                <p14:modId xmlns:p14="http://schemas.microsoft.com/office/powerpoint/2010/main" val="258218936"/>
              </p:ext>
            </p:extLst>
          </p:nvPr>
        </p:nvGraphicFramePr>
        <p:xfrm>
          <a:off x="384505" y="960448"/>
          <a:ext cx="17076895" cy="6248400"/>
        </p:xfrm>
        <a:graphic>
          <a:graphicData uri="http://schemas.openxmlformats.org/drawingml/2006/table">
            <a:tbl>
              <a:tblPr firstRow="1"/>
              <a:tblGrid>
                <a:gridCol w="2003095">
                  <a:extLst>
                    <a:ext uri="{9D8B030D-6E8A-4147-A177-3AD203B41FA5}">
                      <a16:colId xmlns:a16="http://schemas.microsoft.com/office/drawing/2014/main" val="3428986003"/>
                    </a:ext>
                  </a:extLst>
                </a:gridCol>
                <a:gridCol w="2746676">
                  <a:extLst>
                    <a:ext uri="{9D8B030D-6E8A-4147-A177-3AD203B41FA5}">
                      <a16:colId xmlns:a16="http://schemas.microsoft.com/office/drawing/2014/main" val="2247104356"/>
                    </a:ext>
                  </a:extLst>
                </a:gridCol>
                <a:gridCol w="2354745">
                  <a:extLst>
                    <a:ext uri="{9D8B030D-6E8A-4147-A177-3AD203B41FA5}">
                      <a16:colId xmlns:a16="http://schemas.microsoft.com/office/drawing/2014/main" val="2821287310"/>
                    </a:ext>
                  </a:extLst>
                </a:gridCol>
                <a:gridCol w="3027330">
                  <a:extLst>
                    <a:ext uri="{9D8B030D-6E8A-4147-A177-3AD203B41FA5}">
                      <a16:colId xmlns:a16="http://schemas.microsoft.com/office/drawing/2014/main" val="144163224"/>
                    </a:ext>
                  </a:extLst>
                </a:gridCol>
                <a:gridCol w="3383488">
                  <a:extLst>
                    <a:ext uri="{9D8B030D-6E8A-4147-A177-3AD203B41FA5}">
                      <a16:colId xmlns:a16="http://schemas.microsoft.com/office/drawing/2014/main" val="3024298704"/>
                    </a:ext>
                  </a:extLst>
                </a:gridCol>
                <a:gridCol w="3561561">
                  <a:extLst>
                    <a:ext uri="{9D8B030D-6E8A-4147-A177-3AD203B41FA5}">
                      <a16:colId xmlns:a16="http://schemas.microsoft.com/office/drawing/2014/main" val="3945783578"/>
                    </a:ext>
                  </a:extLst>
                </a:gridCol>
              </a:tblGrid>
              <a:tr h="248348">
                <a:tc gridSpan="6">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tx1"/>
                          </a:solidFill>
                          <a:effectLst/>
                          <a:uLnTx/>
                          <a:uFillTx/>
                          <a:latin typeface="Tenorite" panose="00000500000000000000" pitchFamily="2" charset="0"/>
                          <a:ea typeface="The Youngest Serif"/>
                          <a:cs typeface="The Youngest Serif"/>
                          <a:sym typeface="The Youngest Serif"/>
                        </a:rPr>
                        <a:t>Potential actions to consider based on your soil lead test results:</a:t>
                      </a:r>
                      <a:endParaRPr lang="en-US" sz="2000" dirty="0">
                        <a:solidFill>
                          <a:schemeClr val="tx1"/>
                        </a:solidFill>
                      </a:endParaRPr>
                    </a:p>
                  </a:txBody>
                  <a:tcPr marL="45720" marR="45720" marB="0" anchor="ctr">
                    <a:lnL w="9525" cap="flat" cmpd="sng" algn="ctr">
                      <a:noFill/>
                      <a:prstDash val="sysDot"/>
                      <a:round/>
                      <a:headEnd type="none" w="med" len="med"/>
                      <a:tailEnd type="none" w="med" len="med"/>
                    </a:lnL>
                    <a:lnR w="3175" cap="flat" cmpd="sng" algn="ctr">
                      <a:noFill/>
                      <a:prstDash val="sysDot"/>
                      <a:round/>
                      <a:headEnd type="none" w="med" len="med"/>
                      <a:tailEnd type="none" w="med" len="med"/>
                    </a:lnR>
                    <a:lnT w="9525" cap="flat" cmpd="sng" algn="ctr">
                      <a:noFill/>
                      <a:prstDash val="sysDot"/>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endParaRPr lang="en-US" sz="1400" b="1" i="0" dirty="0">
                        <a:solidFill>
                          <a:srgbClr val="92D050"/>
                        </a:solidFill>
                        <a:effectLst/>
                        <a:latin typeface="Tenorite" panose="00000500000000000000" pitchFamily="2" charset="0"/>
                      </a:endParaRPr>
                    </a:p>
                  </a:txBody>
                  <a:tcPr marL="45720" marR="45720" marB="0">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hMerge="1">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endParaRPr lang="en-US" sz="1400" b="1" i="0" dirty="0">
                        <a:solidFill>
                          <a:srgbClr val="6D7B5B"/>
                        </a:solidFill>
                        <a:effectLst/>
                        <a:latin typeface="Tenorite" panose="00000500000000000000" pitchFamily="2" charset="0"/>
                      </a:endParaRPr>
                    </a:p>
                  </a:txBody>
                  <a:tcPr marL="45720" marR="45720" marB="0">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hMerge="1">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endParaRPr lang="en-US" sz="1400" b="1" i="0" dirty="0">
                        <a:solidFill>
                          <a:schemeClr val="accent2">
                            <a:lumMod val="75000"/>
                          </a:schemeClr>
                        </a:solidFill>
                        <a:effectLst/>
                        <a:latin typeface="Tenorite" panose="00000500000000000000" pitchFamily="2" charset="0"/>
                      </a:endParaRPr>
                    </a:p>
                  </a:txBody>
                  <a:tcPr marL="45720" marR="45720" marB="0">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hMerge="1">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endParaRPr lang="en-US" sz="1400" b="1" i="0" dirty="0">
                        <a:effectLst/>
                        <a:latin typeface="Tenorite" panose="00000500000000000000" pitchFamily="2" charset="0"/>
                      </a:endParaRPr>
                    </a:p>
                  </a:txBody>
                  <a:tcPr marL="45720" marR="45720" marB="0">
                    <a:lnL w="9525" cap="flat" cmpd="sng" algn="ctr">
                      <a:noFill/>
                      <a:prstDash val="sysDot"/>
                      <a:round/>
                      <a:headEnd type="none" w="med" len="med"/>
                      <a:tailEnd type="none" w="med" len="med"/>
                    </a:lnL>
                    <a:lnR w="3175" cap="flat" cmpd="sng" algn="ctr">
                      <a:noFill/>
                      <a:prstDash val="sysDot"/>
                      <a:round/>
                      <a:headEnd type="none" w="med" len="med"/>
                      <a:tailEnd type="none" w="med" len="med"/>
                    </a:lnR>
                    <a:lnT w="9525" cap="flat" cmpd="sng" algn="ctr">
                      <a:no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59092304"/>
                  </a:ext>
                </a:extLst>
              </a:tr>
              <a:tr h="0">
                <a:tc gridSpan="2">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endParaRPr lang="en-US" sz="2000" b="1" i="0">
                        <a:solidFill>
                          <a:schemeClr val="tx1"/>
                        </a:solidFill>
                        <a:effectLst/>
                        <a:latin typeface="Tenorite" panose="00000500000000000000" pitchFamily="2" charset="0"/>
                      </a:endParaRPr>
                    </a:p>
                  </a:txBody>
                  <a:tcPr marL="45720" marR="45720" marB="0"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dirty="0">
                          <a:solidFill>
                            <a:srgbClr val="92D050"/>
                          </a:solidFill>
                          <a:effectLst/>
                          <a:latin typeface="Tenorite" panose="00000500000000000000" pitchFamily="2" charset="0"/>
                        </a:rPr>
                        <a:t>Lowest risk</a:t>
                      </a:r>
                    </a:p>
                  </a:txBody>
                  <a:tcPr marL="45720" marR="45720" marB="0">
                    <a:lnL w="9525" cap="flat" cmpd="sng" algn="ctr">
                      <a:noFill/>
                      <a:prstDash val="sysDot"/>
                      <a:round/>
                      <a:headEnd type="none" w="med" len="med"/>
                      <a:tailEnd type="none" w="med" len="med"/>
                    </a:lnL>
                    <a:lnR w="9525" cap="flat" cmpd="sng" algn="ctr">
                      <a:noFill/>
                      <a:prstDash val="sys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dirty="0">
                          <a:solidFill>
                            <a:srgbClr val="6D7B5B"/>
                          </a:solidFill>
                          <a:effectLst/>
                          <a:latin typeface="Tenorite" panose="00000500000000000000" pitchFamily="2" charset="0"/>
                        </a:rPr>
                        <a:t>Lower risk </a:t>
                      </a:r>
                    </a:p>
                  </a:txBody>
                  <a:tcPr marL="45720" marR="45720" marB="0">
                    <a:lnL w="9525" cap="flat" cmpd="sng" algn="ctr">
                      <a:noFill/>
                      <a:prstDash val="sysDot"/>
                      <a:round/>
                      <a:headEnd type="none" w="med" len="med"/>
                      <a:tailEnd type="none" w="med" len="med"/>
                    </a:lnL>
                    <a:lnR w="9525" cap="flat" cmpd="sng" algn="ctr">
                      <a:noFill/>
                      <a:prstDash val="sys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dirty="0">
                          <a:solidFill>
                            <a:schemeClr val="accent2">
                              <a:lumMod val="75000"/>
                            </a:schemeClr>
                          </a:solidFill>
                          <a:effectLst/>
                          <a:latin typeface="Tenorite" panose="00000500000000000000" pitchFamily="2" charset="0"/>
                        </a:rPr>
                        <a:t>Moderate to higher risk</a:t>
                      </a:r>
                    </a:p>
                  </a:txBody>
                  <a:tcPr marL="45720" marR="45720" marB="0">
                    <a:lnL w="9525" cap="flat" cmpd="sng" algn="ctr">
                      <a:noFill/>
                      <a:prstDash val="sysDot"/>
                      <a:round/>
                      <a:headEnd type="none" w="med" len="med"/>
                      <a:tailEnd type="none" w="med" len="med"/>
                    </a:lnL>
                    <a:lnR w="9525" cap="flat" cmpd="sng" algn="ctr">
                      <a:noFill/>
                      <a:prstDash val="sys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dirty="0">
                          <a:solidFill>
                            <a:schemeClr val="accent2">
                              <a:lumMod val="50000"/>
                            </a:schemeClr>
                          </a:solidFill>
                          <a:effectLst/>
                          <a:latin typeface="Tenorite" panose="00000500000000000000" pitchFamily="2" charset="0"/>
                        </a:rPr>
                        <a:t>Hazardous waste</a:t>
                      </a:r>
                    </a:p>
                    <a:p>
                      <a:pPr marL="0" marR="0" lvl="0" indent="0" algn="ctr" defTabSz="914400" rtl="0" eaLnBrk="1" fontAlgn="t" latinLnBrk="0" hangingPunct="1">
                        <a:lnSpc>
                          <a:spcPct val="100000"/>
                        </a:lnSpc>
                        <a:spcBef>
                          <a:spcPts val="0"/>
                        </a:spcBef>
                        <a:spcAft>
                          <a:spcPts val="0"/>
                        </a:spcAft>
                        <a:buClrTx/>
                        <a:buSzTx/>
                        <a:buFontTx/>
                        <a:buNone/>
                        <a:tabLst/>
                        <a:defRPr/>
                      </a:pPr>
                      <a:endParaRPr lang="en-US" sz="1200" b="1" i="0" dirty="0">
                        <a:effectLst/>
                        <a:latin typeface="Tenorite" panose="00000500000000000000" pitchFamily="2" charset="0"/>
                      </a:endParaRPr>
                    </a:p>
                  </a:txBody>
                  <a:tcPr marL="45720" marR="45720" marB="0">
                    <a:lnL w="9525" cap="flat" cmpd="sng" algn="ctr">
                      <a:noFill/>
                      <a:prstDash val="sysDot"/>
                      <a:round/>
                      <a:headEnd type="none" w="med" len="med"/>
                      <a:tailEnd type="none" w="med" len="med"/>
                    </a:lnL>
                    <a:lnR w="3175" cap="flat" cmpd="sng" algn="ctr">
                      <a:noFill/>
                      <a:prstDash val="sysDot"/>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96599234"/>
                  </a:ext>
                </a:extLst>
              </a:tr>
              <a:tr h="680257">
                <a:tc gridSpan="2">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dirty="0">
                          <a:solidFill>
                            <a:srgbClr val="6D7B5B"/>
                          </a:solidFill>
                          <a:effectLst/>
                          <a:latin typeface="Tenorite" panose="00000500000000000000" pitchFamily="2" charset="0"/>
                        </a:rPr>
                        <a:t>Where was the soil tested?</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dirty="0">
                          <a:solidFill>
                            <a:schemeClr val="tx1"/>
                          </a:solidFill>
                          <a:effectLst/>
                          <a:latin typeface="Tenorite" panose="00000500000000000000" pitchFamily="2" charset="0"/>
                        </a:rPr>
                        <a:t>Likelihood of human and soil contact:</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hMerge="1">
                  <a:txBody>
                    <a:bodyPr/>
                    <a:lstStyle/>
                    <a:p>
                      <a:endParaRPr/>
                    </a:p>
                  </a:txBody>
                  <a:tcPr anchor="ctr">
                    <a:lnL w="9525" cap="flat" cmpd="sng" algn="ctr">
                      <a:solidFill>
                        <a:schemeClr val="tx1"/>
                      </a:solidFill>
                      <a:prstDash val="sysDot"/>
                      <a:round/>
                      <a:headEnd type="none" w="med" len="med"/>
                      <a:tailEnd type="none" w="med" len="med"/>
                    </a:lnL>
                    <a:lnR w="9525" cap="flat" cmpd="sng" algn="ctr">
                      <a:solidFill>
                        <a:schemeClr val="tx1"/>
                      </a:solidFill>
                      <a:prstDash val="sysDot"/>
                      <a:round/>
                      <a:headEnd type="none" w="med" len="med"/>
                      <a:tailEnd type="none" w="med" len="med"/>
                    </a:lnR>
                    <a:lnT w="9525" cap="flat" cmpd="sng" algn="ctr">
                      <a:noFill/>
                      <a:prstDash val="sysDot"/>
                      <a:round/>
                      <a:headEnd type="none" w="med" len="med"/>
                      <a:tailEnd type="none" w="med" len="med"/>
                    </a:lnT>
                    <a:lnB w="9525"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t">
                        <a:spcBef>
                          <a:spcPts val="0"/>
                        </a:spcBef>
                        <a:spcAft>
                          <a:spcPts val="0"/>
                        </a:spcAft>
                        <a:buNone/>
                      </a:pPr>
                      <a:r>
                        <a:rPr lang="en-US" sz="2000" b="1" i="0" u="sng" dirty="0">
                          <a:solidFill>
                            <a:schemeClr val="tx1"/>
                          </a:solidFill>
                          <a:effectLst/>
                          <a:latin typeface="Tenorite" panose="00000500000000000000" pitchFamily="2" charset="0"/>
                        </a:rPr>
                        <a:t>&lt;</a:t>
                      </a:r>
                      <a:r>
                        <a:rPr lang="en-US" sz="2000" b="1" i="0" dirty="0">
                          <a:solidFill>
                            <a:schemeClr val="tx1"/>
                          </a:solidFill>
                          <a:effectLst/>
                          <a:latin typeface="Tenorite" panose="00000500000000000000" pitchFamily="2" charset="0"/>
                        </a:rPr>
                        <a:t>80 ppm</a:t>
                      </a:r>
                    </a:p>
                    <a:p>
                      <a:pPr algn="ctr" fontAlgn="t">
                        <a:spcBef>
                          <a:spcPts val="0"/>
                        </a:spcBef>
                        <a:spcAft>
                          <a:spcPts val="0"/>
                        </a:spcAft>
                        <a:buNone/>
                      </a:pPr>
                      <a:r>
                        <a:rPr lang="en-US" sz="2000" b="1" i="0" dirty="0">
                          <a:effectLst/>
                          <a:latin typeface="Tenorite" panose="00000500000000000000" pitchFamily="2" charset="0"/>
                        </a:rPr>
                        <a:t>Cal EPA/DTSC screening level</a:t>
                      </a:r>
                      <a:endParaRPr lang="en-US" sz="2000" b="0" i="0" dirty="0">
                        <a:solidFill>
                          <a:schemeClr val="tx1"/>
                        </a:solidFill>
                        <a:effectLst/>
                        <a:latin typeface="Tenorite" panose="00000500000000000000" pitchFamily="2" charset="0"/>
                      </a:endParaRP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t">
                        <a:spcBef>
                          <a:spcPts val="0"/>
                        </a:spcBef>
                        <a:spcAft>
                          <a:spcPts val="0"/>
                        </a:spcAft>
                        <a:buNone/>
                      </a:pPr>
                      <a:r>
                        <a:rPr lang="en-US" sz="2000" b="1" i="0" u="sng">
                          <a:solidFill>
                            <a:schemeClr val="tx1"/>
                          </a:solidFill>
                          <a:effectLst/>
                          <a:latin typeface="Tenorite" panose="00000500000000000000" pitchFamily="2" charset="0"/>
                        </a:rPr>
                        <a:t>&lt;</a:t>
                      </a:r>
                      <a:r>
                        <a:rPr lang="en-US" sz="2000" b="1" i="0">
                          <a:solidFill>
                            <a:schemeClr val="tx1"/>
                          </a:solidFill>
                          <a:effectLst/>
                          <a:latin typeface="Tenorite" panose="00000500000000000000" pitchFamily="2" charset="0"/>
                        </a:rPr>
                        <a:t>200 ppm</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a:effectLst/>
                          <a:latin typeface="Tenorite" panose="00000500000000000000" pitchFamily="2" charset="0"/>
                        </a:rPr>
                        <a:t>U.S. EPA screening Level</a:t>
                      </a:r>
                      <a:endParaRPr lang="en-US" sz="2000" b="0" i="0">
                        <a:solidFill>
                          <a:schemeClr val="tx1"/>
                        </a:solidFill>
                        <a:effectLst/>
                        <a:latin typeface="Tenorite" panose="00000500000000000000" pitchFamily="2" charset="0"/>
                      </a:endParaRP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u="none">
                          <a:solidFill>
                            <a:schemeClr val="tx1"/>
                          </a:solidFill>
                          <a:effectLst/>
                          <a:latin typeface="Tenorite" panose="00000500000000000000" pitchFamily="2" charset="0"/>
                        </a:rPr>
                        <a:t>&lt;</a:t>
                      </a:r>
                      <a:r>
                        <a:rPr lang="en-US" sz="2000" b="1" i="0">
                          <a:solidFill>
                            <a:schemeClr val="tx1"/>
                          </a:solidFill>
                          <a:effectLst/>
                          <a:latin typeface="Tenorite" panose="00000500000000000000" pitchFamily="2" charset="0"/>
                        </a:rPr>
                        <a:t>1,000 ppm</a:t>
                      </a:r>
                      <a:endParaRPr lang="en-US" sz="2000" b="1" i="0">
                        <a:solidFill>
                          <a:schemeClr val="accent2">
                            <a:lumMod val="75000"/>
                          </a:schemeClr>
                        </a:solidFill>
                        <a:effectLst/>
                        <a:latin typeface="Tenorite" panose="00000500000000000000" pitchFamily="2" charset="0"/>
                      </a:endParaRP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t">
                        <a:spcBef>
                          <a:spcPts val="0"/>
                        </a:spcBef>
                        <a:spcAft>
                          <a:spcPts val="0"/>
                        </a:spcAft>
                        <a:buNone/>
                      </a:pPr>
                      <a:r>
                        <a:rPr lang="en-US" sz="2000" b="1" i="0">
                          <a:solidFill>
                            <a:schemeClr val="tx1"/>
                          </a:solidFill>
                          <a:effectLst/>
                          <a:latin typeface="Tenorite" panose="00000500000000000000" pitchFamily="2" charset="0"/>
                        </a:rPr>
                        <a:t>1,000+ ppm</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2000" b="1" i="0">
                          <a:effectLst/>
                          <a:latin typeface="Tenorite" panose="00000500000000000000" pitchFamily="2" charset="0"/>
                        </a:rPr>
                        <a:t>Cal EPA/DTSC: Treat as hazardous waste</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854495328"/>
                  </a:ext>
                </a:extLst>
              </a:tr>
              <a:tr h="1112166">
                <a:tc>
                  <a:txBody>
                    <a:bodyPr/>
                    <a:lstStyle/>
                    <a:p>
                      <a:pPr algn="ctr" fontAlgn="t">
                        <a:spcBef>
                          <a:spcPts val="0"/>
                        </a:spcBef>
                        <a:spcAft>
                          <a:spcPts val="0"/>
                        </a:spcAft>
                        <a:buNone/>
                      </a:pPr>
                      <a:endParaRPr lang="en-US" sz="2000" b="0" i="0">
                        <a:solidFill>
                          <a:schemeClr val="tx1"/>
                        </a:solidFill>
                        <a:effectLst/>
                        <a:latin typeface="Tenorite" panose="00000500000000000000" pitchFamily="2" charset="0"/>
                      </a:endParaRP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t">
                        <a:spcBef>
                          <a:spcPts val="0"/>
                        </a:spcBef>
                        <a:spcAft>
                          <a:spcPts val="0"/>
                        </a:spcAft>
                        <a:buNone/>
                      </a:pPr>
                      <a:r>
                        <a:rPr lang="en-US" sz="2000" b="1" i="0" dirty="0">
                          <a:solidFill>
                            <a:schemeClr val="tx1"/>
                          </a:solidFill>
                          <a:effectLst/>
                          <a:latin typeface="Tenorite" panose="00000500000000000000" pitchFamily="2" charset="0"/>
                        </a:rPr>
                        <a:t>Infrequent soil contact: </a:t>
                      </a:r>
                      <a:r>
                        <a:rPr lang="en-US" sz="2000" b="0" i="1" dirty="0">
                          <a:solidFill>
                            <a:schemeClr val="tx1"/>
                          </a:solidFill>
                          <a:effectLst/>
                          <a:latin typeface="Tenorite" panose="00000500000000000000" pitchFamily="2" charset="0"/>
                        </a:rPr>
                        <a:t>Rarely</a:t>
                      </a:r>
                      <a:r>
                        <a:rPr lang="en-US" sz="2000" b="0" i="0" dirty="0">
                          <a:solidFill>
                            <a:schemeClr val="tx1"/>
                          </a:solidFill>
                          <a:effectLst/>
                          <a:latin typeface="Tenorite" panose="00000500000000000000" pitchFamily="2" charset="0"/>
                        </a:rPr>
                        <a:t> reached, like behind garages or crawlspaces.</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t">
                        <a:spcBef>
                          <a:spcPts val="0"/>
                        </a:spcBef>
                        <a:spcAft>
                          <a:spcPts val="0"/>
                        </a:spcAft>
                        <a:buNone/>
                      </a:pPr>
                      <a:r>
                        <a:rPr lang="en-US" sz="2000" b="0" i="0" dirty="0">
                          <a:solidFill>
                            <a:schemeClr val="tx1"/>
                          </a:solidFill>
                          <a:effectLst/>
                          <a:latin typeface="Tenorite" panose="00000500000000000000" pitchFamily="2" charset="0"/>
                        </a:rPr>
                        <a:t>Wash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1" dirty="0">
                          <a:solidFill>
                            <a:schemeClr val="tx1"/>
                          </a:solidFill>
                          <a:effectLst/>
                          <a:latin typeface="Tenorite" panose="00000500000000000000" pitchFamily="2" charset="0"/>
                        </a:rPr>
                        <a:t>Exposure is still unlikely. </a:t>
                      </a:r>
                      <a:r>
                        <a:rPr lang="en-US" sz="2000" b="0" i="0" dirty="0">
                          <a:solidFill>
                            <a:schemeClr val="tx1"/>
                          </a:solidFill>
                          <a:effectLst/>
                          <a:latin typeface="Tenorite" panose="00000500000000000000" pitchFamily="2" charset="0"/>
                        </a:rPr>
                        <a:t>Wash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1" dirty="0">
                          <a:solidFill>
                            <a:schemeClr val="tx1"/>
                          </a:solidFill>
                          <a:effectLst/>
                          <a:latin typeface="Tenorite" panose="00000500000000000000" pitchFamily="2" charset="0"/>
                        </a:rPr>
                        <a:t>Exposure is still unlikely. </a:t>
                      </a:r>
                      <a:r>
                        <a:rPr lang="en-US" sz="2000" b="0" i="0" dirty="0">
                          <a:solidFill>
                            <a:schemeClr val="tx1"/>
                          </a:solidFill>
                          <a:effectLst/>
                          <a:latin typeface="Tenorite" panose="00000500000000000000" pitchFamily="2" charset="0"/>
                        </a:rPr>
                        <a:t>Wash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1">
                          <a:solidFill>
                            <a:schemeClr val="tx1"/>
                          </a:solidFill>
                          <a:effectLst/>
                          <a:latin typeface="Tenorite" panose="00000500000000000000" pitchFamily="2" charset="0"/>
                        </a:rPr>
                        <a:t>Exposure is still unlikely. </a:t>
                      </a:r>
                      <a:r>
                        <a:rPr lang="en-US" sz="2000" b="0" i="0">
                          <a:solidFill>
                            <a:schemeClr val="tx1"/>
                          </a:solidFill>
                          <a:effectLst/>
                          <a:latin typeface="Tenorite" panose="00000500000000000000" pitchFamily="2" charset="0"/>
                        </a:rPr>
                        <a:t>Consider the options below if concerned. Wash your hands or body after touching soil. </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25955173"/>
                  </a:ext>
                </a:extLst>
              </a:tr>
              <a:tr h="1112166">
                <a:tc>
                  <a:txBody>
                    <a:bodyPr/>
                    <a:lstStyle/>
                    <a:p>
                      <a:pPr algn="ctr" fontAlgn="t">
                        <a:spcBef>
                          <a:spcPts val="0"/>
                        </a:spcBef>
                        <a:spcAft>
                          <a:spcPts val="0"/>
                        </a:spcAft>
                        <a:buNone/>
                      </a:pPr>
                      <a:endParaRPr lang="en-US" sz="2000" b="0" i="0">
                        <a:solidFill>
                          <a:schemeClr val="tx1"/>
                        </a:solidFill>
                        <a:effectLst/>
                        <a:latin typeface="Tenorite" panose="00000500000000000000" pitchFamily="2" charset="0"/>
                      </a:endParaRP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t">
                        <a:spcBef>
                          <a:spcPts val="0"/>
                        </a:spcBef>
                        <a:spcAft>
                          <a:spcPts val="0"/>
                        </a:spcAft>
                        <a:buNone/>
                      </a:pPr>
                      <a:r>
                        <a:rPr lang="en-US" sz="2000" b="1" i="0">
                          <a:solidFill>
                            <a:schemeClr val="tx1"/>
                          </a:solidFill>
                          <a:effectLst/>
                          <a:latin typeface="Tenorite" panose="00000500000000000000" pitchFamily="2" charset="0"/>
                        </a:rPr>
                        <a:t>Limited soil contact: </a:t>
                      </a:r>
                      <a:r>
                        <a:rPr lang="en-US" sz="2000" b="0" i="0">
                          <a:solidFill>
                            <a:schemeClr val="tx1"/>
                          </a:solidFill>
                          <a:effectLst/>
                          <a:latin typeface="Tenorite" panose="00000500000000000000" pitchFamily="2" charset="0"/>
                        </a:rPr>
                        <a:t>Under grass, pavers, or has limited access.</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0">
                          <a:solidFill>
                            <a:schemeClr val="tx1"/>
                          </a:solidFill>
                          <a:effectLst/>
                          <a:latin typeface="Tenorite" panose="00000500000000000000" pitchFamily="2" charset="0"/>
                        </a:rPr>
                        <a:t>Wash your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0">
                          <a:solidFill>
                            <a:schemeClr val="tx1"/>
                          </a:solidFill>
                          <a:effectLst/>
                          <a:latin typeface="Tenorite" panose="00000500000000000000" pitchFamily="2" charset="0"/>
                        </a:rPr>
                        <a:t>Consider further testing, remediation options, or check blood lead levels. Wash your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0">
                          <a:solidFill>
                            <a:schemeClr val="tx1"/>
                          </a:solidFill>
                          <a:effectLst/>
                          <a:latin typeface="Tenorite" panose="00000500000000000000" pitchFamily="2" charset="0"/>
                        </a:rPr>
                        <a:t>Consider further testing, remediation options, or check blood lead levels. Wash your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0" dirty="0">
                          <a:solidFill>
                            <a:schemeClr val="tx1"/>
                          </a:solidFill>
                          <a:effectLst/>
                          <a:latin typeface="Tenorite" panose="00000500000000000000" pitchFamily="2" charset="0"/>
                        </a:rPr>
                        <a:t>Confirm with additional testing. Consider remediation options; check blood lead levels. Wash your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46792412"/>
                  </a:ext>
                </a:extLst>
              </a:tr>
              <a:tr h="1112166">
                <a:tc>
                  <a:txBody>
                    <a:bodyPr/>
                    <a:lstStyle/>
                    <a:p>
                      <a:pPr algn="ctr" fontAlgn="t">
                        <a:spcBef>
                          <a:spcPts val="0"/>
                        </a:spcBef>
                        <a:spcAft>
                          <a:spcPts val="0"/>
                        </a:spcAft>
                        <a:buNone/>
                      </a:pPr>
                      <a:endParaRPr lang="en-US" sz="2000" b="0" i="0">
                        <a:solidFill>
                          <a:schemeClr val="tx1"/>
                        </a:solidFill>
                        <a:effectLst/>
                        <a:latin typeface="Tenorite" panose="00000500000000000000" pitchFamily="2" charset="0"/>
                      </a:endParaRP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fontAlgn="t">
                        <a:spcBef>
                          <a:spcPts val="0"/>
                        </a:spcBef>
                        <a:spcAft>
                          <a:spcPts val="0"/>
                        </a:spcAft>
                        <a:buNone/>
                      </a:pPr>
                      <a:r>
                        <a:rPr lang="en-US" sz="2000" b="1" i="0">
                          <a:solidFill>
                            <a:schemeClr val="tx1"/>
                          </a:solidFill>
                          <a:effectLst/>
                          <a:latin typeface="Tenorite" panose="00000500000000000000" pitchFamily="2" charset="0"/>
                        </a:rPr>
                        <a:t>Frequent soil contact: </a:t>
                      </a:r>
                      <a:r>
                        <a:rPr lang="en-US" sz="2000" b="0" i="0">
                          <a:solidFill>
                            <a:schemeClr val="tx1"/>
                          </a:solidFill>
                          <a:effectLst/>
                          <a:latin typeface="Tenorite" panose="00000500000000000000" pitchFamily="2" charset="0"/>
                        </a:rPr>
                        <a:t>Walkway, child play area, vegetable garden.</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0">
                          <a:solidFill>
                            <a:schemeClr val="tx1"/>
                          </a:solidFill>
                          <a:effectLst/>
                          <a:latin typeface="Tenorite" panose="00000500000000000000" pitchFamily="2" charset="0"/>
                        </a:rPr>
                        <a:t>Wash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0">
                          <a:solidFill>
                            <a:schemeClr val="tx1"/>
                          </a:solidFill>
                          <a:effectLst/>
                          <a:latin typeface="Tenorite" panose="00000500000000000000" pitchFamily="2" charset="0"/>
                        </a:rPr>
                        <a:t>Consider further testing, remediation options, or check blood lead levels. Wash your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0" dirty="0">
                          <a:solidFill>
                            <a:schemeClr val="tx1"/>
                          </a:solidFill>
                          <a:effectLst/>
                          <a:latin typeface="Tenorite" panose="00000500000000000000" pitchFamily="2" charset="0"/>
                        </a:rPr>
                        <a:t>Consider further testing; remediation is recommended; check blood lead levels. Wash your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2000" b="0" i="0" dirty="0">
                          <a:solidFill>
                            <a:schemeClr val="tx1"/>
                          </a:solidFill>
                          <a:effectLst/>
                          <a:latin typeface="Tenorite" panose="00000500000000000000" pitchFamily="2" charset="0"/>
                        </a:rPr>
                        <a:t>Remediation is recommended; check blood lead levels. Wash your hands or body after touching soil.</a:t>
                      </a:r>
                    </a:p>
                  </a:txBody>
                  <a:tcPr marL="45720" marR="45720" marB="0" anchor="ctr">
                    <a:lnL w="12700" cap="flat" cmpd="sng" algn="ctr">
                      <a:solidFill>
                        <a:schemeClr val="tx1"/>
                      </a:solidFill>
                      <a:prstDash val="sysDot"/>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ysDot"/>
                      <a:round/>
                      <a:headEnd type="none" w="med" len="med"/>
                      <a:tailEnd type="none" w="med" len="med"/>
                    </a:lnT>
                    <a:lnB w="12700" cap="flat" cmpd="sng" algn="ctr">
                      <a:solidFill>
                        <a:schemeClr val="tx1"/>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41262875"/>
                  </a:ext>
                </a:extLst>
              </a:tr>
            </a:tbl>
          </a:graphicData>
        </a:graphic>
      </p:graphicFrame>
      <p:sp>
        <p:nvSpPr>
          <p:cNvPr id="25" name="TextBox 24">
            <a:extLst>
              <a:ext uri="{FF2B5EF4-FFF2-40B4-BE49-F238E27FC236}">
                <a16:creationId xmlns:a16="http://schemas.microsoft.com/office/drawing/2014/main" id="{7CE9F603-65FF-E0CF-D042-8FFBCF73EC03}"/>
              </a:ext>
            </a:extLst>
          </p:cNvPr>
          <p:cNvSpPr txBox="1"/>
          <p:nvPr/>
        </p:nvSpPr>
        <p:spPr>
          <a:xfrm>
            <a:off x="330200" y="9599663"/>
            <a:ext cx="16916399" cy="338554"/>
          </a:xfrm>
          <a:prstGeom prst="rect">
            <a:avLst/>
          </a:prstGeom>
          <a:noFill/>
        </p:spPr>
        <p:txBody>
          <a:bodyPr wrap="square" rtlCol="0">
            <a:spAutoFit/>
          </a:bodyPr>
          <a:lstStyle/>
          <a:p>
            <a:r>
              <a:rPr lang="en-US" sz="800" dirty="0">
                <a:solidFill>
                  <a:schemeClr val="tx1">
                    <a:lumMod val="65000"/>
                    <a:lumOff val="35000"/>
                  </a:schemeClr>
                </a:solidFill>
                <a:latin typeface="Tenorite" panose="00000500000000000000" pitchFamily="2" charset="0"/>
              </a:rPr>
              <a:t>Created in collaboration with the LAC DPH post-fire soils working group and the USC CLEAN project </a:t>
            </a:r>
            <a:r>
              <a:rPr lang="en-US" sz="800" dirty="0">
                <a:solidFill>
                  <a:schemeClr val="tx1">
                    <a:lumMod val="65000"/>
                    <a:lumOff val="35000"/>
                  </a:schemeClr>
                </a:solidFill>
                <a:latin typeface="Tenorite" panose="00000500000000000000" pitchFamily="2" charset="0"/>
                <a:hlinkClick r:id="rId3">
                  <a:extLst>
                    <a:ext uri="{A12FA001-AC4F-418D-AE19-62706E023703}">
                      <ahyp:hlinkClr xmlns:ahyp="http://schemas.microsoft.com/office/drawing/2018/hyperlinkcolor" val="tx"/>
                    </a:ext>
                  </a:extLst>
                </a:hlinkClick>
              </a:rPr>
              <a:t>http://publichealth.lacounty.gov/media/eaton-soil-testing/</a:t>
            </a:r>
            <a:endParaRPr lang="en-US" sz="800" dirty="0">
              <a:solidFill>
                <a:schemeClr val="tx1">
                  <a:lumMod val="65000"/>
                  <a:lumOff val="35000"/>
                </a:schemeClr>
              </a:solidFill>
              <a:latin typeface="Tenorite" panose="00000500000000000000" pitchFamily="2" charset="0"/>
            </a:endParaRPr>
          </a:p>
          <a:p>
            <a:r>
              <a:rPr lang="en-US" sz="800" dirty="0">
                <a:solidFill>
                  <a:schemeClr val="tx1">
                    <a:lumMod val="65000"/>
                    <a:lumOff val="35000"/>
                  </a:schemeClr>
                </a:solidFill>
                <a:latin typeface="Tenorite" panose="00000500000000000000" pitchFamily="2" charset="0"/>
              </a:rPr>
              <a:t>LAC DPH </a:t>
            </a:r>
            <a:r>
              <a:rPr lang="en-US" sz="800" dirty="0">
                <a:solidFill>
                  <a:schemeClr val="tx1">
                    <a:lumMod val="65000"/>
                    <a:lumOff val="35000"/>
                  </a:schemeClr>
                </a:solidFill>
                <a:latin typeface="Tenorite" panose="00000500000000000000" pitchFamily="2" charset="0"/>
                <a:hlinkClick r:id="rId3">
                  <a:extLst>
                    <a:ext uri="{A12FA001-AC4F-418D-AE19-62706E023703}">
                      <ahyp:hlinkClr xmlns:ahyp="http://schemas.microsoft.com/office/drawing/2018/hyperlinkcolor" val="tx"/>
                    </a:ext>
                  </a:extLst>
                </a:hlinkClick>
              </a:rPr>
              <a:t>http://publichealth.lacounty.gov/media/eaton-soil-testing/</a:t>
            </a:r>
            <a:r>
              <a:rPr lang="en-US" sz="800" dirty="0">
                <a:solidFill>
                  <a:schemeClr val="tx1">
                    <a:lumMod val="65000"/>
                    <a:lumOff val="35000"/>
                  </a:schemeClr>
                </a:solidFill>
                <a:latin typeface="Tenorite" panose="00000500000000000000" pitchFamily="2" charset="0"/>
              </a:rPr>
              <a:t> </a:t>
            </a:r>
          </a:p>
        </p:txBody>
      </p:sp>
      <p:pic>
        <p:nvPicPr>
          <p:cNvPr id="26" name="Picture 25" descr="4 Reasons You Should Let Kids Get Dirty - Posh in Progress">
            <a:extLst>
              <a:ext uri="{FF2B5EF4-FFF2-40B4-BE49-F238E27FC236}">
                <a16:creationId xmlns:a16="http://schemas.microsoft.com/office/drawing/2014/main" id="{7C022361-6059-7ED0-77E1-C47DCA4F710B}"/>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l="28942" t="5351" r="30005" b="10266"/>
          <a:stretch>
            <a:fillRect/>
          </a:stretch>
        </p:blipFill>
        <p:spPr bwMode="auto">
          <a:xfrm>
            <a:off x="600182" y="5631827"/>
            <a:ext cx="1506774" cy="1617146"/>
          </a:xfrm>
          <a:prstGeom prst="rect">
            <a:avLst/>
          </a:prstGeom>
          <a:noFill/>
          <a:extLst>
            <a:ext uri="{909E8E84-426E-40DD-AFC4-6F175D3DCCD1}">
              <a14:hiddenFill xmlns:a14="http://schemas.microsoft.com/office/drawing/2010/main">
                <a:solidFill>
                  <a:srgbClr val="FFFFFF"/>
                </a:solidFill>
              </a14:hiddenFill>
            </a:ext>
          </a:extLst>
        </p:spPr>
      </p:pic>
      <p:sp>
        <p:nvSpPr>
          <p:cNvPr id="27" name="TextBox 26">
            <a:extLst>
              <a:ext uri="{FF2B5EF4-FFF2-40B4-BE49-F238E27FC236}">
                <a16:creationId xmlns:a16="http://schemas.microsoft.com/office/drawing/2014/main" id="{E1065125-4B77-64D1-7FBA-9386A1C1A92B}"/>
              </a:ext>
            </a:extLst>
          </p:cNvPr>
          <p:cNvSpPr txBox="1"/>
          <p:nvPr/>
        </p:nvSpPr>
        <p:spPr>
          <a:xfrm>
            <a:off x="331216" y="9823632"/>
            <a:ext cx="6605789" cy="230833"/>
          </a:xfrm>
          <a:prstGeom prst="rect">
            <a:avLst/>
          </a:prstGeom>
          <a:noFill/>
        </p:spPr>
        <p:txBody>
          <a:bodyPr wrap="square" rtlCol="0">
            <a:spAutoFit/>
          </a:bodyPr>
          <a:lstStyle/>
          <a:p>
            <a:r>
              <a:rPr lang="en-US" sz="900" dirty="0">
                <a:solidFill>
                  <a:schemeClr val="tx1">
                    <a:lumMod val="65000"/>
                    <a:lumOff val="35000"/>
                  </a:schemeClr>
                </a:solidFill>
                <a:latin typeface="Tenorite" panose="00000500000000000000" pitchFamily="2" charset="0"/>
              </a:rPr>
              <a:t>Images: Getty, Posh in progress</a:t>
            </a:r>
          </a:p>
        </p:txBody>
      </p:sp>
      <p:pic>
        <p:nvPicPr>
          <p:cNvPr id="30" name="Picture 4" descr="Beneath the grass - Lawn &amp; Landscape">
            <a:extLst>
              <a:ext uri="{FF2B5EF4-FFF2-40B4-BE49-F238E27FC236}">
                <a16:creationId xmlns:a16="http://schemas.microsoft.com/office/drawing/2014/main" id="{2D5BAC21-4493-9F13-A045-F417297E363E}"/>
              </a:ext>
            </a:extLst>
          </p:cNvPr>
          <p:cNvPicPr>
            <a:picLocks noChangeAspect="1" noChangeArrowheads="1"/>
          </p:cNvPicPr>
          <p:nvPr/>
        </p:nvPicPr>
        <p:blipFill rotWithShape="1">
          <a:blip r:embed="rId5" cstate="hqprint">
            <a:extLst>
              <a:ext uri="{28A0092B-C50C-407E-A947-70E740481C1C}">
                <a14:useLocalDpi xmlns:a14="http://schemas.microsoft.com/office/drawing/2010/main"/>
              </a:ext>
            </a:extLst>
          </a:blip>
          <a:srcRect l="39027" r="5659"/>
          <a:stretch>
            <a:fillRect/>
          </a:stretch>
        </p:blipFill>
        <p:spPr bwMode="auto">
          <a:xfrm>
            <a:off x="600182" y="4014681"/>
            <a:ext cx="1506774" cy="1617146"/>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3668DEF2-EA8B-178F-6895-A32367CDAA0F}"/>
              </a:ext>
            </a:extLst>
          </p:cNvPr>
          <p:cNvSpPr txBox="1"/>
          <p:nvPr/>
        </p:nvSpPr>
        <p:spPr>
          <a:xfrm>
            <a:off x="7569200" y="9277482"/>
            <a:ext cx="9829799" cy="738664"/>
          </a:xfrm>
          <a:prstGeom prst="rect">
            <a:avLst/>
          </a:prstGeom>
          <a:solidFill>
            <a:schemeClr val="tx2">
              <a:lumMod val="20000"/>
              <a:lumOff val="80000"/>
            </a:schemeClr>
          </a:solidFill>
        </p:spPr>
        <p:txBody>
          <a:bodyPr wrap="square">
            <a:spAutoFit/>
          </a:bodyPr>
          <a:lstStyle/>
          <a:p>
            <a:r>
              <a:rPr lang="en-US" sz="1400" b="1" i="1" dirty="0">
                <a:latin typeface="Tenorite" panose="00000500000000000000" pitchFamily="2" charset="0"/>
              </a:rPr>
              <a:t>Note</a:t>
            </a:r>
            <a:r>
              <a:rPr lang="en-US" sz="1400" i="1" dirty="0">
                <a:latin typeface="Tenorite" panose="00000500000000000000" pitchFamily="2" charset="0"/>
              </a:rPr>
              <a:t>: If a single sample exceeds a screening level, it doesn’t necessarily require remediation, as typical practice is to collect multiple samples and average them. If you have concerns, consider where the samples were taken in the yard, consider remediation, or consult an expert.</a:t>
            </a:r>
          </a:p>
        </p:txBody>
      </p:sp>
      <p:sp>
        <p:nvSpPr>
          <p:cNvPr id="34" name="Rectangle 33">
            <a:extLst>
              <a:ext uri="{FF2B5EF4-FFF2-40B4-BE49-F238E27FC236}">
                <a16:creationId xmlns:a16="http://schemas.microsoft.com/office/drawing/2014/main" id="{F8147675-C113-6113-7CBA-8908DD5947A0}"/>
              </a:ext>
              <a:ext uri="{C183D7F6-B498-43B3-948B-1728B52AA6E4}">
                <adec:decorative xmlns:adec="http://schemas.microsoft.com/office/drawing/2017/decorative" val="1"/>
              </a:ext>
            </a:extLst>
          </p:cNvPr>
          <p:cNvSpPr/>
          <p:nvPr/>
        </p:nvSpPr>
        <p:spPr>
          <a:xfrm>
            <a:off x="5137365" y="5628145"/>
            <a:ext cx="12324033" cy="1580703"/>
          </a:xfrm>
          <a:prstGeom prst="rect">
            <a:avLst/>
          </a:prstGeom>
          <a:noFill/>
          <a:ln w="38100">
            <a:solidFill>
              <a:srgbClr val="FFC000"/>
            </a:solidFill>
            <a:extLst>
              <a:ext uri="{C807C97D-BFC1-408E-A445-0C87EB9F89A2}">
                <ask:lineSketchStyleProps xmlns:ask="http://schemas.microsoft.com/office/drawing/2018/sketchyshapes" sd="4270002333">
                  <a:custGeom>
                    <a:avLst/>
                    <a:gdLst>
                      <a:gd name="connsiteX0" fmla="*/ 0 w 3189947"/>
                      <a:gd name="connsiteY0" fmla="*/ 676479 h 1352957"/>
                      <a:gd name="connsiteX1" fmla="*/ 1594974 w 3189947"/>
                      <a:gd name="connsiteY1" fmla="*/ 0 h 1352957"/>
                      <a:gd name="connsiteX2" fmla="*/ 3189948 w 3189947"/>
                      <a:gd name="connsiteY2" fmla="*/ 676479 h 1352957"/>
                      <a:gd name="connsiteX3" fmla="*/ 1594974 w 3189947"/>
                      <a:gd name="connsiteY3" fmla="*/ 1352958 h 1352957"/>
                      <a:gd name="connsiteX4" fmla="*/ 0 w 3189947"/>
                      <a:gd name="connsiteY4" fmla="*/ 676479 h 1352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9947" h="1352957" extrusionOk="0">
                        <a:moveTo>
                          <a:pt x="0" y="676479"/>
                        </a:moveTo>
                        <a:cubicBezTo>
                          <a:pt x="66872" y="369948"/>
                          <a:pt x="672011" y="-29275"/>
                          <a:pt x="1594974" y="0"/>
                        </a:cubicBezTo>
                        <a:cubicBezTo>
                          <a:pt x="2557153" y="53180"/>
                          <a:pt x="3150194" y="360877"/>
                          <a:pt x="3189948" y="676479"/>
                        </a:cubicBezTo>
                        <a:cubicBezTo>
                          <a:pt x="3099610" y="1009283"/>
                          <a:pt x="2298692" y="1305138"/>
                          <a:pt x="1594974" y="1352958"/>
                        </a:cubicBezTo>
                        <a:cubicBezTo>
                          <a:pt x="725929" y="1330420"/>
                          <a:pt x="-5726" y="1004433"/>
                          <a:pt x="0" y="676479"/>
                        </a:cubicBezTo>
                        <a:close/>
                      </a:path>
                    </a:pathLst>
                  </a:custGeom>
                  <ask:type>
                    <ask:lineSketchNon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1" name="Straight Connector 40">
            <a:extLst>
              <a:ext uri="{FF2B5EF4-FFF2-40B4-BE49-F238E27FC236}">
                <a16:creationId xmlns:a16="http://schemas.microsoft.com/office/drawing/2014/main" id="{F3D02E3A-FDA8-D8E9-6F14-747F35B2F6DD}"/>
              </a:ext>
              <a:ext uri="{C183D7F6-B498-43B3-948B-1728B52AA6E4}">
                <adec:decorative xmlns:adec="http://schemas.microsoft.com/office/drawing/2017/decorative" val="1"/>
              </a:ext>
            </a:extLst>
          </p:cNvPr>
          <p:cNvCxnSpPr>
            <a:cxnSpLocks/>
          </p:cNvCxnSpPr>
          <p:nvPr/>
        </p:nvCxnSpPr>
        <p:spPr>
          <a:xfrm flipH="1">
            <a:off x="5267974" y="1828800"/>
            <a:ext cx="12229122" cy="0"/>
          </a:xfrm>
          <a:prstGeom prst="line">
            <a:avLst/>
          </a:prstGeom>
          <a:noFill/>
          <a:ln w="177800" cap="flat" cmpd="sng" algn="ctr">
            <a:gradFill flip="none" rotWithShape="1">
              <a:gsLst>
                <a:gs pos="25000">
                  <a:srgbClr val="637052">
                    <a:lumMod val="40000"/>
                    <a:lumOff val="60000"/>
                  </a:srgbClr>
                </a:gs>
                <a:gs pos="0">
                  <a:srgbClr val="92D050"/>
                </a:gs>
                <a:gs pos="50000">
                  <a:srgbClr val="E48312">
                    <a:lumMod val="20000"/>
                    <a:lumOff val="80000"/>
                  </a:srgbClr>
                </a:gs>
                <a:gs pos="75000">
                  <a:srgbClr val="BD582C">
                    <a:lumMod val="75000"/>
                  </a:srgbClr>
                </a:gs>
                <a:gs pos="100000">
                  <a:srgbClr val="BD582C">
                    <a:lumMod val="50000"/>
                  </a:srgbClr>
                </a:gs>
              </a:gsLst>
              <a:path path="circle">
                <a:fillToRect l="100000" t="100000"/>
              </a:path>
              <a:tileRect r="-100000" b="-100000"/>
            </a:gradFill>
            <a:prstDash val="solid"/>
            <a:headEnd type="triangle" w="sm" len="sm"/>
            <a:tailEnd type="triangle" w="sm" len="sm"/>
          </a:ln>
          <a:effectLst/>
        </p:spPr>
      </p:cxnSp>
      <p:sp>
        <p:nvSpPr>
          <p:cNvPr id="2" name="TextBox 1">
            <a:extLst>
              <a:ext uri="{FF2B5EF4-FFF2-40B4-BE49-F238E27FC236}">
                <a16:creationId xmlns:a16="http://schemas.microsoft.com/office/drawing/2014/main" id="{3C319475-05AA-7599-1070-35073ED7BB11}"/>
              </a:ext>
            </a:extLst>
          </p:cNvPr>
          <p:cNvSpPr txBox="1"/>
          <p:nvPr/>
        </p:nvSpPr>
        <p:spPr>
          <a:xfrm>
            <a:off x="330201" y="7289381"/>
            <a:ext cx="17166896" cy="1938992"/>
          </a:xfrm>
          <a:prstGeom prst="rect">
            <a:avLst/>
          </a:prstGeom>
          <a:noFill/>
        </p:spPr>
        <p:txBody>
          <a:bodyPr wrap="square" rtlCol="0">
            <a:spAutoFit/>
          </a:bodyPr>
          <a:lstStyle/>
          <a:p>
            <a:pPr defTabSz="291465">
              <a:defRPr/>
            </a:pPr>
            <a:r>
              <a:rPr lang="en-US" sz="2400" b="1" dirty="0">
                <a:solidFill>
                  <a:prstClr val="black"/>
                </a:solidFill>
                <a:latin typeface="Tenorite" panose="00000500000000000000" pitchFamily="2" charset="0"/>
              </a:rPr>
              <a:t>Remediation for soil with higher lead levels may include: </a:t>
            </a:r>
          </a:p>
          <a:p>
            <a:pPr marL="171450" indent="-171450" defTabSz="291465">
              <a:buFont typeface="Arial" panose="020B0604020202020204" pitchFamily="34" charset="0"/>
              <a:buChar char="•"/>
              <a:defRPr/>
            </a:pPr>
            <a:r>
              <a:rPr lang="en-US" sz="2400" dirty="0">
                <a:solidFill>
                  <a:prstClr val="black"/>
                </a:solidFill>
                <a:latin typeface="Tenorite" panose="00000500000000000000" pitchFamily="2" charset="0"/>
              </a:rPr>
              <a:t>Covering contaminated soil: This can be done by placing clean soil on top, vegetation (such as grass or sod), or using other barriers like pavers or decks.</a:t>
            </a:r>
          </a:p>
          <a:p>
            <a:pPr marL="171450" indent="-171450" defTabSz="291465">
              <a:buFont typeface="Arial" panose="020B0604020202020204" pitchFamily="34" charset="0"/>
              <a:buChar char="•"/>
              <a:defRPr/>
            </a:pPr>
            <a:r>
              <a:rPr lang="en-US" sz="2400" dirty="0">
                <a:solidFill>
                  <a:prstClr val="black"/>
                </a:solidFill>
                <a:latin typeface="Tenorite" panose="00000500000000000000" pitchFamily="2" charset="0"/>
              </a:rPr>
              <a:t>Professional soil clean-up: Professionals remove the top layer(s) of soil (about 6 inches). After removal, they may retest the remaining soil until it meets health screening levels before adding clean soil on top.</a:t>
            </a:r>
          </a:p>
        </p:txBody>
      </p:sp>
      <p:pic>
        <p:nvPicPr>
          <p:cNvPr id="1026" name="Picture 2" descr="Understanding Your Crawlspace - Crawl Pros">
            <a:extLst>
              <a:ext uri="{FF2B5EF4-FFF2-40B4-BE49-F238E27FC236}">
                <a16:creationId xmlns:a16="http://schemas.microsoft.com/office/drawing/2014/main" id="{92B09047-6F07-9587-8DAC-F0BEB389757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37839" b="15222"/>
          <a:stretch>
            <a:fillRect/>
          </a:stretch>
        </p:blipFill>
        <p:spPr bwMode="auto">
          <a:xfrm>
            <a:off x="618030" y="2766783"/>
            <a:ext cx="1506774" cy="13709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15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8119756F-B72C-A6BA-668A-20ABB5D5CA51}"/>
              </a:ext>
            </a:extLst>
          </p:cNvPr>
          <p:cNvSpPr txBox="1">
            <a:spLocks/>
          </p:cNvSpPr>
          <p:nvPr/>
        </p:nvSpPr>
        <p:spPr>
          <a:xfrm>
            <a:off x="414371" y="1639821"/>
            <a:ext cx="13236905" cy="1196798"/>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Clr>
                <a:schemeClr val="accent6">
                  <a:lumMod val="50000"/>
                </a:schemeClr>
              </a:buClr>
              <a:buNone/>
            </a:pPr>
            <a:r>
              <a:rPr lang="en-US" sz="2400" dirty="0">
                <a:latin typeface="Tenorite Display" panose="00000500000000000000" pitchFamily="2" charset="0"/>
              </a:rPr>
              <a:t>Consider each case study. Where might fire contaminants be present? How might each person be exposed? What could reduce exposure?</a:t>
            </a:r>
          </a:p>
        </p:txBody>
      </p:sp>
      <p:sp>
        <p:nvSpPr>
          <p:cNvPr id="14" name="Slide Number Placeholder 3">
            <a:extLst>
              <a:ext uri="{FF2B5EF4-FFF2-40B4-BE49-F238E27FC236}">
                <a16:creationId xmlns:a16="http://schemas.microsoft.com/office/drawing/2014/main" id="{F7B83EB4-467B-C6BC-0905-C5D7F1AF7131}"/>
              </a:ext>
            </a:extLst>
          </p:cNvPr>
          <p:cNvSpPr>
            <a:spLocks noGrp="1"/>
          </p:cNvSpPr>
          <p:nvPr>
            <p:ph type="sldNum" sz="quarter" idx="12"/>
          </p:nvPr>
        </p:nvSpPr>
        <p:spPr/>
        <p:txBody>
          <a:bodyPr/>
          <a:lstStyle/>
          <a:p>
            <a:fld id="{6D22F896-40B5-4ADD-8801-0D06FADFA095}" type="slidenum">
              <a:rPr lang="en-US" smtClean="0"/>
              <a:t>14</a:t>
            </a:fld>
            <a:endParaRPr lang="en-US"/>
          </a:p>
        </p:txBody>
      </p:sp>
      <p:sp>
        <p:nvSpPr>
          <p:cNvPr id="13" name="TextBox 12">
            <a:extLst>
              <a:ext uri="{FF2B5EF4-FFF2-40B4-BE49-F238E27FC236}">
                <a16:creationId xmlns:a16="http://schemas.microsoft.com/office/drawing/2014/main" id="{54DCB18D-0338-6CA4-74B4-977CA520FF04}"/>
              </a:ext>
            </a:extLst>
          </p:cNvPr>
          <p:cNvSpPr txBox="1"/>
          <p:nvPr/>
        </p:nvSpPr>
        <p:spPr>
          <a:xfrm>
            <a:off x="558800" y="2479909"/>
            <a:ext cx="12384855" cy="461665"/>
          </a:xfrm>
          <a:prstGeom prst="rect">
            <a:avLst/>
          </a:prstGeom>
          <a:solidFill>
            <a:srgbClr val="B9C3AD"/>
          </a:solidFill>
        </p:spPr>
        <p:txBody>
          <a:bodyPr wrap="square" rtlCol="0">
            <a:spAutoFit/>
          </a:bodyPr>
          <a:lstStyle/>
          <a:p>
            <a:pPr defTabSz="291465">
              <a:defRPr/>
            </a:pPr>
            <a:r>
              <a:rPr lang="en-US" sz="2400" b="1" dirty="0">
                <a:solidFill>
                  <a:srgbClr val="000000"/>
                </a:solidFill>
                <a:latin typeface="Tenorite Display" panose="020F0502020204030204" pitchFamily="2" charset="0"/>
              </a:rPr>
              <a:t>SCENARIO #1: KIDS AND BABIES</a:t>
            </a:r>
            <a:endParaRPr lang="en-US" sz="2400" dirty="0">
              <a:solidFill>
                <a:srgbClr val="000000"/>
              </a:solidFill>
              <a:latin typeface="Tenorite Display" panose="020F0502020204030204" pitchFamily="2" charset="0"/>
            </a:endParaRPr>
          </a:p>
        </p:txBody>
      </p:sp>
      <p:sp>
        <p:nvSpPr>
          <p:cNvPr id="2" name="Content Placeholder 2">
            <a:extLst>
              <a:ext uri="{FF2B5EF4-FFF2-40B4-BE49-F238E27FC236}">
                <a16:creationId xmlns:a16="http://schemas.microsoft.com/office/drawing/2014/main" id="{7FA0101C-4732-6F91-8536-8A77C0F00796}"/>
              </a:ext>
            </a:extLst>
          </p:cNvPr>
          <p:cNvSpPr txBox="1">
            <a:spLocks/>
          </p:cNvSpPr>
          <p:nvPr/>
        </p:nvSpPr>
        <p:spPr>
          <a:xfrm>
            <a:off x="642972" y="2969429"/>
            <a:ext cx="12817479" cy="3142224"/>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3" indent="-329736">
              <a:buNone/>
            </a:pPr>
            <a:r>
              <a:rPr lang="en-US" sz="2400" b="1" dirty="0">
                <a:solidFill>
                  <a:srgbClr val="1C1C1C"/>
                </a:solidFill>
                <a:latin typeface="Tenorite Display" panose="00000500000000000000" pitchFamily="2" charset="0"/>
              </a:rPr>
              <a:t>Grace</a:t>
            </a:r>
            <a:r>
              <a:rPr lang="en-US" sz="2400" dirty="0">
                <a:solidFill>
                  <a:srgbClr val="1C1C1C"/>
                </a:solidFill>
                <a:latin typeface="Tenorite Display" panose="00000500000000000000" pitchFamily="2" charset="0"/>
              </a:rPr>
              <a:t> is 10 years old, has asthma, lives directly across from the fire zone, and walks to school. </a:t>
            </a:r>
            <a:endParaRPr lang="en-US" sz="2400" dirty="0">
              <a:latin typeface="Tenorite Display" panose="00000500000000000000" pitchFamily="2" charset="0"/>
            </a:endParaRPr>
          </a:p>
          <a:p>
            <a:pPr marL="147757" indent="-147757"/>
            <a:r>
              <a:rPr lang="en-US" sz="2400" dirty="0">
                <a:latin typeface="Tenorite Display" panose="00000500000000000000" pitchFamily="2" charset="0"/>
              </a:rPr>
              <a:t>She rents a small apartment in an older building built in the 1920s.</a:t>
            </a:r>
          </a:p>
          <a:p>
            <a:pPr marL="147757" indent="-147757"/>
            <a:r>
              <a:rPr lang="en-US" sz="2400" dirty="0">
                <a:latin typeface="Tenorite Display" panose="00000500000000000000" pitchFamily="2" charset="0"/>
              </a:rPr>
              <a:t>Her building has no direct fire damage, but she lives near the burn zone and experienced significant smoke exposure.</a:t>
            </a:r>
          </a:p>
          <a:p>
            <a:pPr marL="147757" indent="-147757"/>
            <a:r>
              <a:rPr lang="en-US" sz="2400" dirty="0">
                <a:latin typeface="Tenorite Display" panose="00000500000000000000" pitchFamily="2" charset="0"/>
              </a:rPr>
              <a:t>Her 1-year-old sister loves looking out the window and always has her hands in her mouth. </a:t>
            </a:r>
          </a:p>
          <a:p>
            <a:pPr marL="147757" indent="-147757"/>
            <a:r>
              <a:rPr lang="en-US" sz="2400" dirty="0">
                <a:latin typeface="Tenorite Display" panose="00000500000000000000" pitchFamily="2" charset="0"/>
              </a:rPr>
              <a:t>Outside is bare soil with plants, but concrete sidewalks lead to and from the house.</a:t>
            </a:r>
          </a:p>
          <a:p>
            <a:pPr marL="0" indent="0">
              <a:buNone/>
            </a:pPr>
            <a:r>
              <a:rPr lang="en-US" sz="2400" b="1" i="1" dirty="0">
                <a:latin typeface="Tenorite Display" panose="00000500000000000000" pitchFamily="2" charset="0"/>
              </a:rPr>
              <a:t>What might the family consider to reduce exposures? What areas might be priorities for keeping clean?</a:t>
            </a:r>
          </a:p>
        </p:txBody>
      </p:sp>
      <p:pic>
        <p:nvPicPr>
          <p:cNvPr id="6" name="Picture 2">
            <a:extLst>
              <a:ext uri="{FF2B5EF4-FFF2-40B4-BE49-F238E27FC236}">
                <a16:creationId xmlns:a16="http://schemas.microsoft.com/office/drawing/2014/main" id="{84789BB9-CA91-1051-7FF3-73E597B9E1E6}"/>
              </a:ext>
              <a:ext uri="{C183D7F6-B498-43B3-948B-1728B52AA6E4}">
                <adec:decorative xmlns:adec="http://schemas.microsoft.com/office/drawing/2017/decorative" val="1"/>
              </a:ext>
            </a:extLst>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rcRect t="19265" r="14003"/>
          <a:stretch>
            <a:fillRect/>
          </a:stretch>
        </p:blipFill>
        <p:spPr bwMode="auto">
          <a:xfrm>
            <a:off x="14022590" y="494714"/>
            <a:ext cx="3586815" cy="4489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894EB02F-A4E3-67D7-A76A-0DBC000F7619}"/>
              </a:ext>
              <a:ext uri="{C183D7F6-B498-43B3-948B-1728B52AA6E4}">
                <adec:decorative xmlns:adec="http://schemas.microsoft.com/office/drawing/2017/decorative" val="1"/>
              </a:ext>
            </a:extLst>
          </p:cNvPr>
          <p:cNvPicPr>
            <a:picLocks noChangeAspect="1"/>
          </p:cNvPicPr>
          <p:nvPr/>
        </p:nvPicPr>
        <p:blipFill>
          <a:blip r:embed="rId5" cstate="hqprint">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462557">
            <a:off x="12032888" y="2092176"/>
            <a:ext cx="1147648" cy="894390"/>
          </a:xfrm>
          <a:prstGeom prst="rect">
            <a:avLst/>
          </a:prstGeom>
        </p:spPr>
      </p:pic>
      <p:sp>
        <p:nvSpPr>
          <p:cNvPr id="8" name="TextBox 7">
            <a:extLst>
              <a:ext uri="{FF2B5EF4-FFF2-40B4-BE49-F238E27FC236}">
                <a16:creationId xmlns:a16="http://schemas.microsoft.com/office/drawing/2014/main" id="{479AE6A3-CE88-260F-48B1-4613A6BE625A}"/>
              </a:ext>
            </a:extLst>
          </p:cNvPr>
          <p:cNvSpPr txBox="1"/>
          <p:nvPr/>
        </p:nvSpPr>
        <p:spPr>
          <a:xfrm>
            <a:off x="558800" y="6337447"/>
            <a:ext cx="12389545" cy="461665"/>
          </a:xfrm>
          <a:prstGeom prst="rect">
            <a:avLst/>
          </a:prstGeom>
          <a:solidFill>
            <a:srgbClr val="B9C3AD"/>
          </a:solidFill>
        </p:spPr>
        <p:txBody>
          <a:bodyPr wrap="square" rtlCol="0">
            <a:spAutoFit/>
          </a:bodyPr>
          <a:lstStyle/>
          <a:p>
            <a:pPr defTabSz="291465">
              <a:defRPr/>
            </a:pPr>
            <a:r>
              <a:rPr lang="en-US" sz="2400" b="1" dirty="0">
                <a:solidFill>
                  <a:srgbClr val="000000"/>
                </a:solidFill>
                <a:latin typeface="Tenorite Display" panose="020F0502020204030204" pitchFamily="2" charset="0"/>
              </a:rPr>
              <a:t>SCENARIO #2: CLEANING AND WORKER HEALTH</a:t>
            </a:r>
            <a:endParaRPr lang="en-US" sz="2400" dirty="0">
              <a:solidFill>
                <a:srgbClr val="000000"/>
              </a:solidFill>
              <a:latin typeface="Tenorite Display" panose="020F0502020204030204" pitchFamily="2" charset="0"/>
            </a:endParaRPr>
          </a:p>
        </p:txBody>
      </p:sp>
      <p:sp>
        <p:nvSpPr>
          <p:cNvPr id="9" name="Content Placeholder 2">
            <a:extLst>
              <a:ext uri="{FF2B5EF4-FFF2-40B4-BE49-F238E27FC236}">
                <a16:creationId xmlns:a16="http://schemas.microsoft.com/office/drawing/2014/main" id="{B1D1AF57-609E-A11F-D78C-437A716E285F}"/>
              </a:ext>
            </a:extLst>
          </p:cNvPr>
          <p:cNvSpPr txBox="1">
            <a:spLocks/>
          </p:cNvSpPr>
          <p:nvPr/>
        </p:nvSpPr>
        <p:spPr>
          <a:xfrm>
            <a:off x="721182" y="6844205"/>
            <a:ext cx="12598070" cy="2857141"/>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400" b="1" dirty="0">
                <a:solidFill>
                  <a:srgbClr val="1C1C1C"/>
                </a:solidFill>
                <a:latin typeface="Tenorite Display" panose="00000500000000000000" pitchFamily="2" charset="0"/>
              </a:rPr>
              <a:t>Clara</a:t>
            </a:r>
            <a:r>
              <a:rPr lang="en-US" sz="2400" dirty="0">
                <a:solidFill>
                  <a:srgbClr val="1C1C1C"/>
                </a:solidFill>
                <a:latin typeface="Tenorite Display" panose="00000500000000000000" pitchFamily="2" charset="0"/>
              </a:rPr>
              <a:t> is 60 years old, has high blood pressure, and works in housekeeping in the fire zones. It’s hard for her to do housekeeping while wearing a mask, and she doesn’t think you need to wear one indoors. Plus, she doesn’t want your clients to believe she is sick.</a:t>
            </a:r>
            <a:endParaRPr lang="en-US" sz="2400" dirty="0">
              <a:latin typeface="Tenorite Display" panose="00000500000000000000" pitchFamily="2" charset="0"/>
            </a:endParaRPr>
          </a:p>
          <a:p>
            <a:pPr marL="231775" indent="-231775"/>
            <a:r>
              <a:rPr lang="en-US" sz="2400" dirty="0">
                <a:latin typeface="Tenorite Display" panose="00000500000000000000" pitchFamily="2" charset="0"/>
              </a:rPr>
              <a:t>She cleans homes 8 hours a day using what is available: vacuuming, wiping surfaces, dry sweeping with a broom, etc.</a:t>
            </a:r>
          </a:p>
          <a:p>
            <a:pPr marL="231775" indent="-231775"/>
            <a:r>
              <a:rPr lang="en-US" sz="2400" dirty="0">
                <a:latin typeface="Tenorite Display" panose="00000500000000000000" pitchFamily="2" charset="0"/>
              </a:rPr>
              <a:t>She has young kids at home</a:t>
            </a:r>
          </a:p>
          <a:p>
            <a:pPr marL="0" indent="0">
              <a:buNone/>
            </a:pPr>
            <a:r>
              <a:rPr lang="en-US" sz="2400" b="1" i="1" dirty="0">
                <a:latin typeface="Tenorite Display" panose="00000500000000000000" pitchFamily="2" charset="0"/>
              </a:rPr>
              <a:t>What might Clara and her family consider to reduce exposures?</a:t>
            </a:r>
          </a:p>
        </p:txBody>
      </p:sp>
      <p:pic>
        <p:nvPicPr>
          <p:cNvPr id="16" name="Picture 15">
            <a:extLst>
              <a:ext uri="{FF2B5EF4-FFF2-40B4-BE49-F238E27FC236}">
                <a16:creationId xmlns:a16="http://schemas.microsoft.com/office/drawing/2014/main" id="{59F03FA3-69A0-3C5C-C7B5-5EA9ED3244C4}"/>
              </a:ext>
              <a:ext uri="{C183D7F6-B498-43B3-948B-1728B52AA6E4}">
                <adec:decorative xmlns:adec="http://schemas.microsoft.com/office/drawing/2017/decorative" val="1"/>
              </a:ext>
            </a:extLst>
          </p:cNvPr>
          <p:cNvPicPr>
            <a:picLocks noChangeAspect="1"/>
          </p:cNvPicPr>
          <p:nvPr/>
        </p:nvPicPr>
        <p:blipFill>
          <a:blip r:embed="rId6">
            <a:duotone>
              <a:schemeClr val="accent2">
                <a:shade val="45000"/>
                <a:satMod val="135000"/>
              </a:schemeClr>
              <a:prstClr val="white"/>
            </a:duotone>
          </a:blip>
          <a:srcRect b="17175"/>
          <a:stretch/>
        </p:blipFill>
        <p:spPr>
          <a:xfrm rot="12074156">
            <a:off x="12083475" y="6181451"/>
            <a:ext cx="1110816" cy="783434"/>
          </a:xfrm>
          <a:prstGeom prst="rect">
            <a:avLst/>
          </a:prstGeom>
        </p:spPr>
      </p:pic>
      <p:grpSp>
        <p:nvGrpSpPr>
          <p:cNvPr id="11" name="Group 10">
            <a:extLst>
              <a:ext uri="{FF2B5EF4-FFF2-40B4-BE49-F238E27FC236}">
                <a16:creationId xmlns:a16="http://schemas.microsoft.com/office/drawing/2014/main" id="{5F6BD031-005E-3816-D6DC-F81ECF1B950B}"/>
              </a:ext>
            </a:extLst>
          </p:cNvPr>
          <p:cNvGrpSpPr/>
          <p:nvPr/>
        </p:nvGrpSpPr>
        <p:grpSpPr>
          <a:xfrm>
            <a:off x="13460451" y="5204564"/>
            <a:ext cx="4325693" cy="4883473"/>
            <a:chOff x="13460451" y="5204564"/>
            <a:chExt cx="4325693" cy="4883473"/>
          </a:xfrm>
        </p:grpSpPr>
        <p:pic>
          <p:nvPicPr>
            <p:cNvPr id="10" name="Picture 9" descr="A screenshot of an LA Times article entitled “Only a fraction of cleanup workers are protecting themselves against toxic debris. Once community center is fighting to change that”">
              <a:extLst>
                <a:ext uri="{FF2B5EF4-FFF2-40B4-BE49-F238E27FC236}">
                  <a16:creationId xmlns:a16="http://schemas.microsoft.com/office/drawing/2014/main" id="{416C1DCB-01B8-5B99-E161-354D103624C9}"/>
                </a:ext>
              </a:extLst>
            </p:cNvPr>
            <p:cNvPicPr>
              <a:picLocks noChangeAspect="1"/>
            </p:cNvPicPr>
            <p:nvPr/>
          </p:nvPicPr>
          <p:blipFill>
            <a:blip r:embed="rId7"/>
            <a:srcRect b="28759"/>
            <a:stretch>
              <a:fillRect/>
            </a:stretch>
          </p:blipFill>
          <p:spPr>
            <a:xfrm>
              <a:off x="13702086" y="5606495"/>
              <a:ext cx="4084058" cy="4079611"/>
            </a:xfrm>
            <a:prstGeom prst="rect">
              <a:avLst/>
            </a:prstGeom>
            <a:ln>
              <a:solidFill>
                <a:schemeClr val="bg1">
                  <a:lumMod val="75000"/>
                </a:schemeClr>
              </a:solidFill>
            </a:ln>
          </p:spPr>
        </p:pic>
        <p:pic>
          <p:nvPicPr>
            <p:cNvPr id="15" name="Picture 18" descr="Katherine Turman » Los Angeles Times">
              <a:extLst>
                <a:ext uri="{FF2B5EF4-FFF2-40B4-BE49-F238E27FC236}">
                  <a16:creationId xmlns:a16="http://schemas.microsoft.com/office/drawing/2014/main" id="{D0D6ABB6-EE33-C729-046D-268748DF5F3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4502630" y="5204564"/>
              <a:ext cx="2628322" cy="329909"/>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a:extLst>
                <a:ext uri="{FF2B5EF4-FFF2-40B4-BE49-F238E27FC236}">
                  <a16:creationId xmlns:a16="http://schemas.microsoft.com/office/drawing/2014/main" id="{7C37198C-0D55-9A57-F43D-BE05C1F41932}"/>
                </a:ext>
              </a:extLst>
            </p:cNvPr>
            <p:cNvSpPr txBox="1"/>
            <p:nvPr/>
          </p:nvSpPr>
          <p:spPr>
            <a:xfrm>
              <a:off x="13460451" y="9626372"/>
              <a:ext cx="4275351" cy="461665"/>
            </a:xfrm>
            <a:prstGeom prst="rect">
              <a:avLst/>
            </a:prstGeom>
            <a:noFill/>
          </p:spPr>
          <p:txBody>
            <a:bodyPr wrap="square">
              <a:spAutoFit/>
            </a:bodyPr>
            <a:lstStyle/>
            <a:p>
              <a:r>
                <a:rPr lang="en-US" sz="1200" dirty="0">
                  <a:latin typeface="Tenorite Display" panose="00000500000000000000" pitchFamily="2" charset="0"/>
                </a:rPr>
                <a:t>https://www.latimes.com/environment/story/2025-05-22/fire-cleanup-workers-not-protecting-themselves-against-toxic-debris</a:t>
              </a:r>
            </a:p>
          </p:txBody>
        </p:sp>
      </p:grpSp>
      <p:sp>
        <p:nvSpPr>
          <p:cNvPr id="3" name="Speech Bubble: Rectangle 2">
            <a:extLst>
              <a:ext uri="{FF2B5EF4-FFF2-40B4-BE49-F238E27FC236}">
                <a16:creationId xmlns:a16="http://schemas.microsoft.com/office/drawing/2014/main" id="{B612BBD8-FA9E-3A24-6A19-2113796F96EE}"/>
              </a:ext>
              <a:ext uri="{C183D7F6-B498-43B3-948B-1728B52AA6E4}">
                <adec:decorative xmlns:adec="http://schemas.microsoft.com/office/drawing/2017/decorative" val="1"/>
              </a:ext>
            </a:extLst>
          </p:cNvPr>
          <p:cNvSpPr/>
          <p:nvPr/>
        </p:nvSpPr>
        <p:spPr>
          <a:xfrm>
            <a:off x="558800" y="494714"/>
            <a:ext cx="4419600" cy="666411"/>
          </a:xfrm>
          <a:custGeom>
            <a:avLst/>
            <a:gdLst>
              <a:gd name="csX0" fmla="*/ 0 w 4419600"/>
              <a:gd name="csY0" fmla="*/ 0 h 666411"/>
              <a:gd name="csX1" fmla="*/ 346202 w 4419600"/>
              <a:gd name="csY1" fmla="*/ 0 h 666411"/>
              <a:gd name="csX2" fmla="*/ 736600 w 4419600"/>
              <a:gd name="csY2" fmla="*/ 0 h 666411"/>
              <a:gd name="csX3" fmla="*/ 736600 w 4419600"/>
              <a:gd name="csY3" fmla="*/ 0 h 666411"/>
              <a:gd name="csX4" fmla="*/ 1255903 w 4419600"/>
              <a:gd name="csY4" fmla="*/ 0 h 666411"/>
              <a:gd name="csX5" fmla="*/ 1841500 w 4419600"/>
              <a:gd name="csY5" fmla="*/ 0 h 666411"/>
              <a:gd name="csX6" fmla="*/ 2537587 w 4419600"/>
              <a:gd name="csY6" fmla="*/ 0 h 666411"/>
              <a:gd name="csX7" fmla="*/ 3104769 w 4419600"/>
              <a:gd name="csY7" fmla="*/ 0 h 666411"/>
              <a:gd name="csX8" fmla="*/ 3697732 w 4419600"/>
              <a:gd name="csY8" fmla="*/ 0 h 666411"/>
              <a:gd name="csX9" fmla="*/ 4419600 w 4419600"/>
              <a:gd name="csY9" fmla="*/ 0 h 666411"/>
              <a:gd name="csX10" fmla="*/ 4419600 w 4419600"/>
              <a:gd name="csY10" fmla="*/ 388740 h 666411"/>
              <a:gd name="csX11" fmla="*/ 4419600 w 4419600"/>
              <a:gd name="csY11" fmla="*/ 388740 h 666411"/>
              <a:gd name="csX12" fmla="*/ 4419600 w 4419600"/>
              <a:gd name="csY12" fmla="*/ 555343 h 666411"/>
              <a:gd name="csX13" fmla="*/ 4419600 w 4419600"/>
              <a:gd name="csY13" fmla="*/ 666411 h 666411"/>
              <a:gd name="csX14" fmla="*/ 3775075 w 4419600"/>
              <a:gd name="csY14" fmla="*/ 666411 h 666411"/>
              <a:gd name="csX15" fmla="*/ 3130550 w 4419600"/>
              <a:gd name="csY15" fmla="*/ 666411 h 666411"/>
              <a:gd name="csX16" fmla="*/ 2537587 w 4419600"/>
              <a:gd name="csY16" fmla="*/ 666411 h 666411"/>
              <a:gd name="csX17" fmla="*/ 1841500 w 4419600"/>
              <a:gd name="csY17" fmla="*/ 666411 h 666411"/>
              <a:gd name="csX18" fmla="*/ 1314078 w 4419600"/>
              <a:gd name="csY18" fmla="*/ 746542 h 666411"/>
              <a:gd name="csX19" fmla="*/ 786655 w 4419600"/>
              <a:gd name="csY19" fmla="*/ 826673 h 666411"/>
              <a:gd name="csX20" fmla="*/ 348795 w 4419600"/>
              <a:gd name="csY20" fmla="*/ 893197 h 666411"/>
              <a:gd name="csX21" fmla="*/ 736600 w 4419600"/>
              <a:gd name="csY21" fmla="*/ 666411 h 666411"/>
              <a:gd name="csX22" fmla="*/ 360934 w 4419600"/>
              <a:gd name="csY22" fmla="*/ 666411 h 666411"/>
              <a:gd name="csX23" fmla="*/ 0 w 4419600"/>
              <a:gd name="csY23" fmla="*/ 666411 h 666411"/>
              <a:gd name="csX24" fmla="*/ 0 w 4419600"/>
              <a:gd name="csY24" fmla="*/ 555343 h 666411"/>
              <a:gd name="csX25" fmla="*/ 0 w 4419600"/>
              <a:gd name="csY25" fmla="*/ 388740 h 666411"/>
              <a:gd name="csX26" fmla="*/ 0 w 4419600"/>
              <a:gd name="csY26" fmla="*/ 388740 h 666411"/>
              <a:gd name="csX27" fmla="*/ 0 w 4419600"/>
              <a:gd name="csY27" fmla="*/ 0 h 66641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4419600" h="666411" extrusionOk="0">
                <a:moveTo>
                  <a:pt x="0" y="0"/>
                </a:moveTo>
                <a:cubicBezTo>
                  <a:pt x="111830" y="9134"/>
                  <a:pt x="236533" y="-8128"/>
                  <a:pt x="346202" y="0"/>
                </a:cubicBezTo>
                <a:cubicBezTo>
                  <a:pt x="455871" y="8128"/>
                  <a:pt x="567442" y="-5552"/>
                  <a:pt x="736600" y="0"/>
                </a:cubicBezTo>
                <a:lnTo>
                  <a:pt x="736600" y="0"/>
                </a:lnTo>
                <a:cubicBezTo>
                  <a:pt x="855690" y="18018"/>
                  <a:pt x="1033065" y="-5053"/>
                  <a:pt x="1255903" y="0"/>
                </a:cubicBezTo>
                <a:cubicBezTo>
                  <a:pt x="1478741" y="5053"/>
                  <a:pt x="1616845" y="5112"/>
                  <a:pt x="1841500" y="0"/>
                </a:cubicBezTo>
                <a:cubicBezTo>
                  <a:pt x="2008977" y="-13028"/>
                  <a:pt x="2259396" y="3685"/>
                  <a:pt x="2537587" y="0"/>
                </a:cubicBezTo>
                <a:cubicBezTo>
                  <a:pt x="2815778" y="-3685"/>
                  <a:pt x="2970488" y="-14188"/>
                  <a:pt x="3104769" y="0"/>
                </a:cubicBezTo>
                <a:cubicBezTo>
                  <a:pt x="3239050" y="14188"/>
                  <a:pt x="3408767" y="-17387"/>
                  <a:pt x="3697732" y="0"/>
                </a:cubicBezTo>
                <a:cubicBezTo>
                  <a:pt x="3986697" y="17387"/>
                  <a:pt x="4157587" y="-668"/>
                  <a:pt x="4419600" y="0"/>
                </a:cubicBezTo>
                <a:cubicBezTo>
                  <a:pt x="4432793" y="149034"/>
                  <a:pt x="4437533" y="218834"/>
                  <a:pt x="4419600" y="388740"/>
                </a:cubicBezTo>
                <a:lnTo>
                  <a:pt x="4419600" y="388740"/>
                </a:lnTo>
                <a:cubicBezTo>
                  <a:pt x="4417107" y="455932"/>
                  <a:pt x="4423367" y="512463"/>
                  <a:pt x="4419600" y="555343"/>
                </a:cubicBezTo>
                <a:cubicBezTo>
                  <a:pt x="4417026" y="602205"/>
                  <a:pt x="4420305" y="642166"/>
                  <a:pt x="4419600" y="666411"/>
                </a:cubicBezTo>
                <a:cubicBezTo>
                  <a:pt x="4125960" y="661045"/>
                  <a:pt x="3907423" y="640650"/>
                  <a:pt x="3775075" y="666411"/>
                </a:cubicBezTo>
                <a:cubicBezTo>
                  <a:pt x="3642728" y="692172"/>
                  <a:pt x="3435960" y="666479"/>
                  <a:pt x="3130550" y="666411"/>
                </a:cubicBezTo>
                <a:cubicBezTo>
                  <a:pt x="2825140" y="666343"/>
                  <a:pt x="2702531" y="645755"/>
                  <a:pt x="2537587" y="666411"/>
                </a:cubicBezTo>
                <a:cubicBezTo>
                  <a:pt x="2372643" y="687067"/>
                  <a:pt x="2104922" y="695407"/>
                  <a:pt x="1841500" y="666411"/>
                </a:cubicBezTo>
                <a:cubicBezTo>
                  <a:pt x="1727366" y="667100"/>
                  <a:pt x="1498488" y="708068"/>
                  <a:pt x="1314078" y="746542"/>
                </a:cubicBezTo>
                <a:cubicBezTo>
                  <a:pt x="1129668" y="785016"/>
                  <a:pt x="947849" y="821636"/>
                  <a:pt x="786655" y="826673"/>
                </a:cubicBezTo>
                <a:cubicBezTo>
                  <a:pt x="625461" y="831710"/>
                  <a:pt x="529479" y="858462"/>
                  <a:pt x="348795" y="893197"/>
                </a:cubicBezTo>
                <a:cubicBezTo>
                  <a:pt x="482047" y="826685"/>
                  <a:pt x="615387" y="755461"/>
                  <a:pt x="736600" y="666411"/>
                </a:cubicBezTo>
                <a:cubicBezTo>
                  <a:pt x="607808" y="670992"/>
                  <a:pt x="493969" y="684099"/>
                  <a:pt x="360934" y="666411"/>
                </a:cubicBezTo>
                <a:cubicBezTo>
                  <a:pt x="227899" y="648723"/>
                  <a:pt x="155432" y="670534"/>
                  <a:pt x="0" y="666411"/>
                </a:cubicBezTo>
                <a:cubicBezTo>
                  <a:pt x="-3435" y="631597"/>
                  <a:pt x="-3307" y="603852"/>
                  <a:pt x="0" y="555343"/>
                </a:cubicBezTo>
                <a:cubicBezTo>
                  <a:pt x="-1571" y="493177"/>
                  <a:pt x="-7113" y="461121"/>
                  <a:pt x="0" y="388740"/>
                </a:cubicBezTo>
                <a:lnTo>
                  <a:pt x="0" y="388740"/>
                </a:lnTo>
                <a:cubicBezTo>
                  <a:pt x="-6847" y="245333"/>
                  <a:pt x="-319" y="95929"/>
                  <a:pt x="0" y="0"/>
                </a:cubicBezTo>
                <a:close/>
              </a:path>
            </a:pathLst>
          </a:custGeom>
          <a:noFill/>
          <a:ln w="127000">
            <a:solidFill>
              <a:srgbClr val="A2BDCA"/>
            </a:solidFill>
            <a:extLst>
              <a:ext uri="{C807C97D-BFC1-408E-A445-0C87EB9F89A2}">
                <ask:lineSketchStyleProps xmlns:ask="http://schemas.microsoft.com/office/drawing/2018/sketchyshapes" sd="950667557">
                  <a:prstGeom prst="wedgeRectCallout">
                    <a:avLst>
                      <a:gd name="adj1" fmla="val -42108"/>
                      <a:gd name="adj2" fmla="val 84031"/>
                    </a:avLst>
                  </a:prstGeom>
                  <ask:type>
                    <ask:lineSketchFreehan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4000" dirty="0"/>
          </a:p>
        </p:txBody>
      </p:sp>
      <p:sp>
        <p:nvSpPr>
          <p:cNvPr id="4" name="TextBox 3">
            <a:extLst>
              <a:ext uri="{FF2B5EF4-FFF2-40B4-BE49-F238E27FC236}">
                <a16:creationId xmlns:a16="http://schemas.microsoft.com/office/drawing/2014/main" id="{C66A239A-DB83-6119-7017-4AF046D8E4D0}"/>
              </a:ext>
            </a:extLst>
          </p:cNvPr>
          <p:cNvSpPr txBox="1"/>
          <p:nvPr/>
        </p:nvSpPr>
        <p:spPr>
          <a:xfrm>
            <a:off x="787400" y="539380"/>
            <a:ext cx="6719348" cy="577081"/>
          </a:xfrm>
          <a:prstGeom prst="rect">
            <a:avLst/>
          </a:prstGeom>
        </p:spPr>
        <p:txBody>
          <a:bodyPr wrap="square" lIns="0" tIns="0" rIns="0" bIns="0" rtlCol="0" anchor="t">
            <a:spAutoFit/>
          </a:bodyPr>
          <a:lstStyle/>
          <a:p>
            <a:pP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Learning Activity:</a:t>
            </a:r>
          </a:p>
        </p:txBody>
      </p:sp>
    </p:spTree>
    <p:extLst>
      <p:ext uri="{BB962C8B-B14F-4D97-AF65-F5344CB8AC3E}">
        <p14:creationId xmlns:p14="http://schemas.microsoft.com/office/powerpoint/2010/main" val="1800748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p:bldP spid="8" grpId="0"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47748-CB58-8AC4-9B19-B22F94D417DF}"/>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25790FF-EB04-0C3C-0BFF-23BD3A1B40D5}"/>
              </a:ext>
            </a:extLst>
          </p:cNvPr>
          <p:cNvSpPr>
            <a:spLocks noGrp="1"/>
          </p:cNvSpPr>
          <p:nvPr>
            <p:ph type="sldNum" sz="quarter" idx="12"/>
          </p:nvPr>
        </p:nvSpPr>
        <p:spPr>
          <a:xfrm>
            <a:off x="10667751" y="9665623"/>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15</a:t>
            </a:fld>
            <a:endParaRPr lang="en-US" sz="1200">
              <a:solidFill>
                <a:srgbClr val="000000"/>
              </a:solidFill>
              <a:latin typeface="Calibri" panose="020F0502020204030204"/>
            </a:endParaRPr>
          </a:p>
        </p:txBody>
      </p:sp>
      <p:sp>
        <p:nvSpPr>
          <p:cNvPr id="1025" name="TextBox 5">
            <a:extLst>
              <a:ext uri="{FF2B5EF4-FFF2-40B4-BE49-F238E27FC236}">
                <a16:creationId xmlns:a16="http://schemas.microsoft.com/office/drawing/2014/main" id="{8908D300-A6E5-CE28-6D28-56029C948E62}"/>
              </a:ext>
            </a:extLst>
          </p:cNvPr>
          <p:cNvSpPr txBox="1">
            <a:spLocks noGrp="1"/>
          </p:cNvSpPr>
          <p:nvPr>
            <p:ph type="title" idx="4294967295"/>
          </p:nvPr>
        </p:nvSpPr>
        <p:spPr>
          <a:xfrm>
            <a:off x="558800" y="456725"/>
            <a:ext cx="16840200" cy="577081"/>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defTabSz="914400">
              <a:lnSpc>
                <a:spcPts val="4487"/>
              </a:lnSpc>
              <a:defRPr/>
            </a:pPr>
            <a:r>
              <a:rPr lang="en-US" sz="4000" spc="0" dirty="0">
                <a:solidFill>
                  <a:srgbClr val="1F497D">
                    <a:lumMod val="50000"/>
                  </a:srgbClr>
                </a:solidFill>
                <a:latin typeface="Tenorite" panose="00000500000000000000" pitchFamily="2" charset="0"/>
                <a:ea typeface="The Youngest Serif"/>
                <a:cs typeface="The Youngest Serif"/>
                <a:sym typeface="The Youngest Serif"/>
              </a:rPr>
              <a:t>Tips for gardening if concerned about lead in soil:</a:t>
            </a:r>
          </a:p>
        </p:txBody>
      </p:sp>
      <p:sp>
        <p:nvSpPr>
          <p:cNvPr id="7" name="Slide Number Placeholder 2">
            <a:extLst>
              <a:ext uri="{FF2B5EF4-FFF2-40B4-BE49-F238E27FC236}">
                <a16:creationId xmlns:a16="http://schemas.microsoft.com/office/drawing/2014/main" id="{C245B733-10A9-EAA5-2F0C-C36B3B93B64A}"/>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defRPr/>
            </a:pPr>
            <a:fld id="{6D22F896-40B5-4ADD-8801-0D06FADFA095}" type="slidenum">
              <a:rPr lang="en-US" sz="1200">
                <a:solidFill>
                  <a:prstClr val="black"/>
                </a:solidFill>
                <a:latin typeface="Calibri"/>
              </a:rPr>
              <a:pPr algn="r">
                <a:defRPr/>
              </a:pPr>
              <a:t>15</a:t>
            </a:fld>
            <a:endParaRPr lang="en-US" sz="1200">
              <a:solidFill>
                <a:prstClr val="black"/>
              </a:solidFill>
              <a:latin typeface="Calibri"/>
            </a:endParaRPr>
          </a:p>
        </p:txBody>
      </p:sp>
      <p:sp>
        <p:nvSpPr>
          <p:cNvPr id="3" name="TextBox 2">
            <a:extLst>
              <a:ext uri="{FF2B5EF4-FFF2-40B4-BE49-F238E27FC236}">
                <a16:creationId xmlns:a16="http://schemas.microsoft.com/office/drawing/2014/main" id="{1C44C791-EB63-9BB8-A64E-54D31CFCD05A}"/>
              </a:ext>
            </a:extLst>
          </p:cNvPr>
          <p:cNvSpPr txBox="1"/>
          <p:nvPr/>
        </p:nvSpPr>
        <p:spPr>
          <a:xfrm>
            <a:off x="558800" y="1589973"/>
            <a:ext cx="16611599" cy="4524315"/>
          </a:xfrm>
          <a:prstGeom prst="rect">
            <a:avLst/>
          </a:prstGeom>
          <a:noFill/>
        </p:spPr>
        <p:txBody>
          <a:bodyPr wrap="square">
            <a:spAutoFit/>
          </a:bodyPr>
          <a:lstStyle/>
          <a:p>
            <a:pPr defTabSz="291465">
              <a:defRPr/>
            </a:pPr>
            <a:r>
              <a:rPr lang="en-US" sz="2400" b="1" dirty="0">
                <a:solidFill>
                  <a:prstClr val="black"/>
                </a:solidFill>
                <a:latin typeface="Tenorite" panose="00000500000000000000" pitchFamily="2" charset="0"/>
              </a:rPr>
              <a:t>Remember that:</a:t>
            </a:r>
          </a:p>
          <a:p>
            <a:pPr marL="285750" indent="-285750" defTabSz="291465">
              <a:buFont typeface="Arial" panose="020B0604020202020204" pitchFamily="34" charset="0"/>
              <a:buChar char="•"/>
              <a:defRPr/>
            </a:pPr>
            <a:r>
              <a:rPr lang="en-US" sz="2400" dirty="0">
                <a:solidFill>
                  <a:prstClr val="black"/>
                </a:solidFill>
                <a:latin typeface="Tenorite" panose="00000500000000000000" pitchFamily="2" charset="0"/>
              </a:rPr>
              <a:t>It is always ideal to </a:t>
            </a:r>
            <a:r>
              <a:rPr lang="en-US" sz="2400" b="1" dirty="0">
                <a:solidFill>
                  <a:prstClr val="black"/>
                </a:solidFill>
                <a:latin typeface="Tenorite" panose="00000500000000000000" pitchFamily="2" charset="0"/>
              </a:rPr>
              <a:t>get your soil tested </a:t>
            </a:r>
            <a:r>
              <a:rPr lang="en-US" sz="2400" dirty="0">
                <a:solidFill>
                  <a:prstClr val="black"/>
                </a:solidFill>
                <a:latin typeface="Tenorite" panose="00000500000000000000" pitchFamily="2" charset="0"/>
              </a:rPr>
              <a:t>to know if you have issues!</a:t>
            </a:r>
          </a:p>
          <a:p>
            <a:pPr marL="285750" indent="-285750" defTabSz="291465">
              <a:buFont typeface="Arial" panose="020B0604020202020204" pitchFamily="34" charset="0"/>
              <a:buChar char="•"/>
              <a:defRPr/>
            </a:pPr>
            <a:r>
              <a:rPr lang="en-US" sz="2400" dirty="0">
                <a:solidFill>
                  <a:prstClr val="black"/>
                </a:solidFill>
                <a:latin typeface="Tenorite" panose="00000500000000000000" pitchFamily="2" charset="0"/>
              </a:rPr>
              <a:t>Replacing soil in raised beds can help reduce risk, but remember that soil from hardware stores is also not tested for metals such as lead.</a:t>
            </a:r>
          </a:p>
          <a:p>
            <a:pPr marL="285750" indent="-285750" defTabSz="291465">
              <a:buFont typeface="Arial" panose="020B0604020202020204" pitchFamily="34" charset="0"/>
              <a:buChar char="•"/>
              <a:defRPr/>
            </a:pPr>
            <a:r>
              <a:rPr lang="en-US" sz="2400" b="1" dirty="0">
                <a:solidFill>
                  <a:prstClr val="black"/>
                </a:solidFill>
                <a:latin typeface="Tenorite" panose="00000500000000000000" pitchFamily="2" charset="0"/>
              </a:rPr>
              <a:t>Wash produce!</a:t>
            </a:r>
          </a:p>
          <a:p>
            <a:pPr marL="285750" indent="-285750" defTabSz="291465">
              <a:buFont typeface="Arial" panose="020B0604020202020204" pitchFamily="34" charset="0"/>
              <a:buChar char="•"/>
              <a:defRPr/>
            </a:pPr>
            <a:r>
              <a:rPr lang="en-US" sz="2400" b="1" dirty="0">
                <a:solidFill>
                  <a:prstClr val="black"/>
                </a:solidFill>
                <a:latin typeface="Tenorite" panose="00000500000000000000" pitchFamily="2" charset="0"/>
              </a:rPr>
              <a:t>Wash your hands and your body </a:t>
            </a:r>
            <a:r>
              <a:rPr lang="en-US" sz="2400" dirty="0">
                <a:solidFill>
                  <a:prstClr val="black"/>
                </a:solidFill>
                <a:latin typeface="Tenorite" panose="00000500000000000000" pitchFamily="2" charset="0"/>
              </a:rPr>
              <a:t>after gardening activities!</a:t>
            </a:r>
          </a:p>
          <a:p>
            <a:pPr marL="285750" indent="-285750" defTabSz="291465">
              <a:buFont typeface="Arial" panose="020B0604020202020204" pitchFamily="34" charset="0"/>
              <a:buChar char="•"/>
              <a:defRPr/>
            </a:pPr>
            <a:endParaRPr lang="en-US" sz="2400" b="1" dirty="0">
              <a:solidFill>
                <a:prstClr val="black"/>
              </a:solidFill>
              <a:latin typeface="Tenorite" panose="00000500000000000000" pitchFamily="2" charset="0"/>
            </a:endParaRPr>
          </a:p>
          <a:p>
            <a:pPr defTabSz="291465">
              <a:defRPr/>
            </a:pPr>
            <a:r>
              <a:rPr lang="en-US" sz="2400" dirty="0">
                <a:solidFill>
                  <a:prstClr val="black"/>
                </a:solidFill>
                <a:latin typeface="Tenorite" panose="00000500000000000000" pitchFamily="2" charset="0"/>
              </a:rPr>
              <a:t>Great </a:t>
            </a:r>
            <a:r>
              <a:rPr lang="en-US" sz="2400" b="1" dirty="0">
                <a:solidFill>
                  <a:prstClr val="black"/>
                </a:solidFill>
                <a:latin typeface="Tenorite" panose="00000500000000000000" pitchFamily="2" charset="0"/>
              </a:rPr>
              <a:t>links to guides and information</a:t>
            </a:r>
            <a:r>
              <a:rPr lang="en-US" sz="2400" dirty="0">
                <a:solidFill>
                  <a:prstClr val="black"/>
                </a:solidFill>
                <a:latin typeface="Tenorite" panose="00000500000000000000" pitchFamily="2" charset="0"/>
              </a:rPr>
              <a:t> for gardeners with potential soil contaminants: </a:t>
            </a:r>
          </a:p>
          <a:p>
            <a:pPr marL="1200150" lvl="2" indent="-285750" defTabSz="291465">
              <a:buFont typeface="Arial" panose="020B0604020202020204" pitchFamily="34" charset="0"/>
              <a:buChar char="•"/>
              <a:defRPr/>
            </a:pPr>
            <a:r>
              <a:rPr lang="en-US" sz="2400" dirty="0">
                <a:solidFill>
                  <a:prstClr val="black"/>
                </a:solidFill>
                <a:latin typeface="Tenorite" panose="00000500000000000000" pitchFamily="2" charset="0"/>
                <a:hlinkClick r:id="rId3"/>
              </a:rPr>
              <a:t>https://ucanr.edu/site/urban-agriculture/soil-contaminants-and-soil-testing</a:t>
            </a:r>
            <a:r>
              <a:rPr lang="en-US" sz="2400" dirty="0">
                <a:solidFill>
                  <a:prstClr val="black"/>
                </a:solidFill>
                <a:latin typeface="Tenorite" panose="00000500000000000000" pitchFamily="2" charset="0"/>
              </a:rPr>
              <a:t>  </a:t>
            </a:r>
          </a:p>
          <a:p>
            <a:pPr marL="1200150" lvl="2" indent="-285750" defTabSz="291465">
              <a:buFont typeface="Arial" panose="020B0604020202020204" pitchFamily="34" charset="0"/>
              <a:buChar char="•"/>
              <a:defRPr/>
            </a:pPr>
            <a:r>
              <a:rPr lang="en-US" sz="2400" dirty="0">
                <a:solidFill>
                  <a:prstClr val="black"/>
                </a:solidFill>
                <a:latin typeface="Tenorite" panose="00000500000000000000" pitchFamily="2" charset="0"/>
                <a:hlinkClick r:id="rId4"/>
              </a:rPr>
              <a:t>http://publichealth.lacounty.gov/eh/docs/ab1990_soilwatertestingguidelines.pdf</a:t>
            </a:r>
            <a:r>
              <a:rPr lang="en-US" sz="2400" dirty="0">
                <a:solidFill>
                  <a:prstClr val="black"/>
                </a:solidFill>
                <a:latin typeface="Tenorite" panose="00000500000000000000" pitchFamily="2" charset="0"/>
              </a:rPr>
              <a:t>  </a:t>
            </a:r>
          </a:p>
          <a:p>
            <a:pPr marL="1200150" lvl="2" indent="-285750" defTabSz="291465">
              <a:buFont typeface="Arial" panose="020B0604020202020204" pitchFamily="34" charset="0"/>
              <a:buChar char="•"/>
              <a:defRPr/>
            </a:pPr>
            <a:r>
              <a:rPr lang="en-US" sz="2400" dirty="0">
                <a:solidFill>
                  <a:prstClr val="black"/>
                </a:solidFill>
                <a:latin typeface="Tenorite" panose="00000500000000000000" pitchFamily="2" charset="0"/>
                <a:hlinkClick r:id="rId5"/>
              </a:rPr>
              <a:t>https://extension.oregonstate.edu/catalog/pub/em-9397-5-steps-healthy-produce-during-wildfire-smoke</a:t>
            </a:r>
            <a:r>
              <a:rPr lang="en-US" sz="2400" dirty="0">
                <a:solidFill>
                  <a:prstClr val="black"/>
                </a:solidFill>
                <a:latin typeface="Tenorite" panose="00000500000000000000" pitchFamily="2" charset="0"/>
              </a:rPr>
              <a:t>  </a:t>
            </a:r>
          </a:p>
          <a:p>
            <a:pPr marL="285750" indent="-285750" defTabSz="291465">
              <a:buFont typeface="Arial" panose="020B0604020202020204" pitchFamily="34" charset="0"/>
              <a:buChar char="•"/>
              <a:defRPr/>
            </a:pPr>
            <a:endParaRPr lang="en-US" sz="2400" dirty="0">
              <a:solidFill>
                <a:prstClr val="black"/>
              </a:solidFill>
              <a:latin typeface="Tenorite" panose="00000500000000000000" pitchFamily="2" charset="0"/>
            </a:endParaRPr>
          </a:p>
        </p:txBody>
      </p:sp>
      <p:pic>
        <p:nvPicPr>
          <p:cNvPr id="10" name="Graphic 9" descr="Garden Tools outline">
            <a:extLst>
              <a:ext uri="{FF2B5EF4-FFF2-40B4-BE49-F238E27FC236}">
                <a16:creationId xmlns:a16="http://schemas.microsoft.com/office/drawing/2014/main" id="{BCC358FE-CD8D-F1B3-0266-BCA7EF1ABF6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969001" y="6810316"/>
            <a:ext cx="1372984" cy="1372984"/>
          </a:xfrm>
          <a:prstGeom prst="rect">
            <a:avLst/>
          </a:prstGeom>
        </p:spPr>
      </p:pic>
      <p:pic>
        <p:nvPicPr>
          <p:cNvPr id="11" name="Graphic 10" descr="Plant outline">
            <a:extLst>
              <a:ext uri="{FF2B5EF4-FFF2-40B4-BE49-F238E27FC236}">
                <a16:creationId xmlns:a16="http://schemas.microsoft.com/office/drawing/2014/main" id="{C2DC967D-19EC-3432-C9EF-1AD680797C2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567816" y="6810316"/>
            <a:ext cx="1372984" cy="1372984"/>
          </a:xfrm>
          <a:prstGeom prst="rect">
            <a:avLst/>
          </a:prstGeom>
        </p:spPr>
      </p:pic>
      <p:pic>
        <p:nvPicPr>
          <p:cNvPr id="12" name="Graphic 11" descr="Sprouting Seed outline">
            <a:extLst>
              <a:ext uri="{FF2B5EF4-FFF2-40B4-BE49-F238E27FC236}">
                <a16:creationId xmlns:a16="http://schemas.microsoft.com/office/drawing/2014/main" id="{61182572-E7E0-469A-AE3C-7EC4C77487BB}"/>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169400" y="6810316"/>
            <a:ext cx="1372984" cy="1372984"/>
          </a:xfrm>
          <a:prstGeom prst="rect">
            <a:avLst/>
          </a:prstGeom>
        </p:spPr>
      </p:pic>
      <p:pic>
        <p:nvPicPr>
          <p:cNvPr id="14" name="Graphic 13" descr="Link outline">
            <a:extLst>
              <a:ext uri="{FF2B5EF4-FFF2-40B4-BE49-F238E27FC236}">
                <a16:creationId xmlns:a16="http://schemas.microsoft.com/office/drawing/2014/main" id="{45CF0AAE-2FF7-D4E9-7C2D-7597BA9C181D}"/>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511801" y="5638800"/>
            <a:ext cx="914400" cy="914400"/>
          </a:xfrm>
          <a:prstGeom prst="rect">
            <a:avLst/>
          </a:prstGeom>
        </p:spPr>
      </p:pic>
    </p:spTree>
    <p:extLst>
      <p:ext uri="{BB962C8B-B14F-4D97-AF65-F5344CB8AC3E}">
        <p14:creationId xmlns:p14="http://schemas.microsoft.com/office/powerpoint/2010/main" val="4087841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6E277-A23F-7A03-A30E-728F753F8203}"/>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63F87315-1CDF-751E-495B-32D413DCAA50}"/>
              </a:ext>
            </a:extLst>
          </p:cNvPr>
          <p:cNvSpPr txBox="1">
            <a:spLocks noGrp="1"/>
          </p:cNvSpPr>
          <p:nvPr>
            <p:ph type="title" idx="4294967295"/>
          </p:nvPr>
        </p:nvSpPr>
        <p:spPr>
          <a:xfrm>
            <a:off x="558800" y="478252"/>
            <a:ext cx="16840200" cy="184665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Protecting yourself from post-fire contaminants</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41767FCE-8318-C990-38A5-7598EE93A751}"/>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F94AE9EF-C31F-8591-955B-0AA97BA232B0}"/>
              </a:ext>
              <a:ext uri="{C183D7F6-B498-43B3-948B-1728B52AA6E4}">
                <adec:decorative xmlns:adec="http://schemas.microsoft.com/office/drawing/2017/decorative" val="1"/>
              </a:ext>
            </a:extLst>
          </p:cNvPr>
          <p:cNvSpPr/>
          <p:nvPr/>
        </p:nvSpPr>
        <p:spPr>
          <a:xfrm>
            <a:off x="338138" y="2522029"/>
            <a:ext cx="166036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F7C3990E-2F8E-0370-13A3-46910870EDA2}"/>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16</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DD43359A-E93B-EDE9-5084-773B8FDE68CF}"/>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16</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DF707C1F-7FF8-4DE2-E498-50D043EA26A6}"/>
              </a:ext>
            </a:extLst>
          </p:cNvPr>
          <p:cNvSpPr txBox="1"/>
          <p:nvPr/>
        </p:nvSpPr>
        <p:spPr>
          <a:xfrm>
            <a:off x="558800" y="2489130"/>
            <a:ext cx="16383000" cy="3416320"/>
          </a:xfrm>
          <a:prstGeom prst="rect">
            <a:avLst/>
          </a:prstGeom>
          <a:noFill/>
        </p:spPr>
        <p:txBody>
          <a:bodyPr wrap="square" numCol="1">
            <a:spAutoFit/>
          </a:bodyPr>
          <a:lstStyle/>
          <a:p>
            <a:pPr defTabSz="291465"/>
            <a:r>
              <a:rPr lang="en-US" sz="3600" b="1" dirty="0">
                <a:solidFill>
                  <a:srgbClr val="4A543E"/>
                </a:solidFill>
                <a:latin typeface="Tenorite" panose="00000500000000000000" pitchFamily="2" charset="0"/>
              </a:rPr>
              <a:t>1. Why is lead a common contaminant found after fires that reach urban areas?</a:t>
            </a:r>
            <a:endParaRPr lang="en-US" sz="3600" dirty="0">
              <a:solidFill>
                <a:srgbClr val="4A543E"/>
              </a:solidFill>
              <a:latin typeface="Tenorite" panose="00000500000000000000" pitchFamily="2" charset="0"/>
            </a:endParaRPr>
          </a:p>
          <a:p>
            <a:pPr marL="285750" lvl="0" indent="-285750" defTabSz="291465">
              <a:buFont typeface="Arial" panose="020B0604020202020204" pitchFamily="34" charset="0"/>
              <a:buChar char="•"/>
            </a:pPr>
            <a:r>
              <a:rPr lang="en-US" sz="3600" b="1" dirty="0">
                <a:latin typeface="Tenorite" panose="00000500000000000000" pitchFamily="2" charset="0"/>
              </a:rPr>
              <a:t>Lead is a widespread contaminant released from fires burning homes, cars, appliances, and building materials</a:t>
            </a:r>
            <a:r>
              <a:rPr lang="en-US" sz="3600" dirty="0">
                <a:latin typeface="Tenorite" panose="00000500000000000000" pitchFamily="2" charset="0"/>
              </a:rPr>
              <a:t>. It has often been found in wildfire smoke, ash, dust, and soil. However, because lead is already common in the environment due to past pollution, it can be hard to determine how much comes from fires. </a:t>
            </a:r>
            <a:endParaRPr lang="en-US" sz="3600" dirty="0">
              <a:solidFill>
                <a:srgbClr val="6D7B5B"/>
              </a:solidFill>
              <a:latin typeface="Tenorite" panose="00000500000000000000" pitchFamily="2" charset="0"/>
            </a:endParaRPr>
          </a:p>
        </p:txBody>
      </p:sp>
      <p:pic>
        <p:nvPicPr>
          <p:cNvPr id="6" name="Picture 5">
            <a:extLst>
              <a:ext uri="{FF2B5EF4-FFF2-40B4-BE49-F238E27FC236}">
                <a16:creationId xmlns:a16="http://schemas.microsoft.com/office/drawing/2014/main" id="{7D75B21D-3880-46F2-E709-DD501A5424C0}"/>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19683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98247-6254-8B3D-BB2C-4D0E5B7E1AC4}"/>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8C5011D4-3E44-18E6-F481-50BB86BF7D35}"/>
              </a:ext>
            </a:extLst>
          </p:cNvPr>
          <p:cNvSpPr txBox="1">
            <a:spLocks noGrp="1"/>
          </p:cNvSpPr>
          <p:nvPr>
            <p:ph type="title" idx="4294967295"/>
          </p:nvPr>
        </p:nvSpPr>
        <p:spPr>
          <a:xfrm>
            <a:off x="558800" y="478252"/>
            <a:ext cx="16840200" cy="2462213"/>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Protecting yourself from post-fire contaminants</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6135DCEE-40BB-4C07-00CA-7745B829B896}"/>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D817EDC6-53F5-D8CF-9FBD-CF31C659C3B2}"/>
              </a:ext>
              <a:ext uri="{C183D7F6-B498-43B3-948B-1728B52AA6E4}">
                <adec:decorative xmlns:adec="http://schemas.microsoft.com/office/drawing/2017/decorative" val="1"/>
              </a:ext>
            </a:extLst>
          </p:cNvPr>
          <p:cNvSpPr/>
          <p:nvPr/>
        </p:nvSpPr>
        <p:spPr>
          <a:xfrm>
            <a:off x="338138" y="2522029"/>
            <a:ext cx="16984662" cy="590022"/>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C4B4F60B-ED27-B822-7BD3-09EB7E3C174E}"/>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17</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7EDC606F-53D7-9A37-C72B-5DF11585F40D}"/>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17</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19B3DF07-F37D-315E-5494-1184EA91D1B7}"/>
              </a:ext>
            </a:extLst>
          </p:cNvPr>
          <p:cNvSpPr txBox="1"/>
          <p:nvPr/>
        </p:nvSpPr>
        <p:spPr>
          <a:xfrm>
            <a:off x="558800" y="2489130"/>
            <a:ext cx="16383000" cy="4524315"/>
          </a:xfrm>
          <a:prstGeom prst="rect">
            <a:avLst/>
          </a:prstGeom>
          <a:noFill/>
        </p:spPr>
        <p:txBody>
          <a:bodyPr wrap="square" numCol="1">
            <a:spAutoFit/>
          </a:bodyPr>
          <a:lstStyle/>
          <a:p>
            <a:pPr defTabSz="291465"/>
            <a:r>
              <a:rPr lang="en-US" sz="3600" b="1" dirty="0">
                <a:solidFill>
                  <a:srgbClr val="4A543E"/>
                </a:solidFill>
                <a:latin typeface="Tenorite" panose="00000500000000000000" pitchFamily="2" charset="0"/>
              </a:rPr>
              <a:t>2. How do you know if you’ve been exposed? Who is at risk?</a:t>
            </a:r>
          </a:p>
          <a:p>
            <a:pPr marL="285750" indent="-285750" defTabSz="291465">
              <a:buFont typeface="Arial" panose="020B0604020202020204" pitchFamily="34" charset="0"/>
              <a:buChar char="•"/>
            </a:pPr>
            <a:r>
              <a:rPr lang="en-US" sz="3600" b="1" dirty="0">
                <a:latin typeface="Tenorite" panose="00000500000000000000" pitchFamily="2" charset="0"/>
              </a:rPr>
              <a:t>A blood test measuring the lead levels in blood is the best measure of lead exposure. </a:t>
            </a:r>
            <a:r>
              <a:rPr lang="en-US" sz="3600" dirty="0">
                <a:latin typeface="Tenorite" panose="00000500000000000000" pitchFamily="2" charset="0"/>
              </a:rPr>
              <a:t>Babies, children, and pregnant people are most at risk for health impacts from lead. </a:t>
            </a:r>
          </a:p>
          <a:p>
            <a:pPr marL="285750" indent="-285750" defTabSz="291465">
              <a:buFont typeface="Arial" panose="020B0604020202020204" pitchFamily="34" charset="0"/>
              <a:buChar char="•"/>
            </a:pPr>
            <a:r>
              <a:rPr lang="en-US" sz="3600" b="1" dirty="0">
                <a:latin typeface="Tenorite" panose="00000500000000000000" pitchFamily="2" charset="0"/>
              </a:rPr>
              <a:t>Lead (or other contaminants) in dust and soil only pose a risk</a:t>
            </a:r>
            <a:r>
              <a:rPr lang="en-US" sz="3600" dirty="0">
                <a:latin typeface="Tenorite" panose="00000500000000000000" pitchFamily="2" charset="0"/>
              </a:rPr>
              <a:t>: </a:t>
            </a:r>
          </a:p>
          <a:p>
            <a:pPr marL="742950" lvl="1" indent="-285750" defTabSz="291465">
              <a:buFont typeface="Arial" panose="020B0604020202020204" pitchFamily="34" charset="0"/>
              <a:buChar char="•"/>
            </a:pPr>
            <a:r>
              <a:rPr lang="en-US" sz="3600" i="1" dirty="0">
                <a:latin typeface="Tenorite" panose="00000500000000000000" pitchFamily="2" charset="0"/>
              </a:rPr>
              <a:t>If</a:t>
            </a:r>
            <a:r>
              <a:rPr lang="en-US" sz="3600" dirty="0">
                <a:latin typeface="Tenorite" panose="00000500000000000000" pitchFamily="2" charset="0"/>
              </a:rPr>
              <a:t> they are present at high levels </a:t>
            </a:r>
            <a:r>
              <a:rPr lang="en-US" sz="3600" i="1" u="sng" dirty="0">
                <a:latin typeface="Tenorite" panose="00000500000000000000" pitchFamily="2" charset="0"/>
              </a:rPr>
              <a:t>AND</a:t>
            </a:r>
          </a:p>
          <a:p>
            <a:pPr marL="742950" lvl="1" indent="-285750" defTabSz="291465">
              <a:buFont typeface="Arial" panose="020B0604020202020204" pitchFamily="34" charset="0"/>
              <a:buChar char="•"/>
            </a:pPr>
            <a:r>
              <a:rPr lang="en-US" sz="3600" i="1" dirty="0">
                <a:latin typeface="Tenorite" panose="00000500000000000000" pitchFamily="2" charset="0"/>
              </a:rPr>
              <a:t>If</a:t>
            </a:r>
            <a:r>
              <a:rPr lang="en-US" sz="3600" dirty="0">
                <a:latin typeface="Tenorite" panose="00000500000000000000" pitchFamily="2" charset="0"/>
              </a:rPr>
              <a:t> there is a chance of breathing in, accidentally swallowing, or eating a significant amount of soil or dust</a:t>
            </a:r>
            <a:r>
              <a:rPr lang="en-US" sz="1600" dirty="0">
                <a:latin typeface="Tenorite" panose="00000500000000000000" pitchFamily="2" charset="0"/>
              </a:rPr>
              <a:t>.</a:t>
            </a:r>
          </a:p>
        </p:txBody>
      </p:sp>
      <p:pic>
        <p:nvPicPr>
          <p:cNvPr id="6" name="Picture 5">
            <a:extLst>
              <a:ext uri="{FF2B5EF4-FFF2-40B4-BE49-F238E27FC236}">
                <a16:creationId xmlns:a16="http://schemas.microsoft.com/office/drawing/2014/main" id="{4375025C-4D29-111B-8B84-2B9D399C5E11}"/>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124135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046FF-629E-E9AA-65E6-1D840FB494F5}"/>
            </a:ext>
          </a:extLst>
        </p:cNvPr>
        <p:cNvGrpSpPr/>
        <p:nvPr/>
      </p:nvGrpSpPr>
      <p:grpSpPr>
        <a:xfrm>
          <a:off x="0" y="0"/>
          <a:ext cx="0" cy="0"/>
          <a:chOff x="0" y="0"/>
          <a:chExt cx="0" cy="0"/>
        </a:xfrm>
      </p:grpSpPr>
      <p:sp>
        <p:nvSpPr>
          <p:cNvPr id="1025" name="TextBox 5">
            <a:extLst>
              <a:ext uri="{FF2B5EF4-FFF2-40B4-BE49-F238E27FC236}">
                <a16:creationId xmlns:a16="http://schemas.microsoft.com/office/drawing/2014/main" id="{3C53F804-3ED2-E432-AA66-D857188A78EB}"/>
              </a:ext>
            </a:extLst>
          </p:cNvPr>
          <p:cNvSpPr txBox="1">
            <a:spLocks noGrp="1"/>
          </p:cNvSpPr>
          <p:nvPr>
            <p:ph type="title" idx="4294967295"/>
          </p:nvPr>
        </p:nvSpPr>
        <p:spPr>
          <a:xfrm>
            <a:off x="558800" y="478252"/>
            <a:ext cx="16840200" cy="1846659"/>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algn="ctr" defTabSz="914504">
              <a:lnSpc>
                <a:spcPct val="100000"/>
              </a:lnSpc>
              <a:defRPr/>
            </a:pPr>
            <a:r>
              <a:rPr lang="en-US" sz="4000" b="0" spc="0" dirty="0">
                <a:solidFill>
                  <a:srgbClr val="1F497D">
                    <a:lumMod val="50000"/>
                  </a:srgbClr>
                </a:solidFill>
                <a:latin typeface="Tenorite" panose="00000500000000000000" pitchFamily="2" charset="0"/>
                <a:ea typeface="The Youngest Serif"/>
                <a:cs typeface="The Youngest Serif"/>
                <a:sym typeface="The Youngest Serif"/>
              </a:rPr>
              <a:t>Key Points: </a:t>
            </a:r>
            <a:br>
              <a:rPr lang="en-US" sz="4000" b="0" spc="0" dirty="0">
                <a:solidFill>
                  <a:srgbClr val="1F497D">
                    <a:lumMod val="50000"/>
                  </a:srgbClr>
                </a:solidFill>
                <a:latin typeface="Tenorite" panose="00000500000000000000" pitchFamily="2" charset="0"/>
                <a:ea typeface="The Youngest Serif"/>
                <a:cs typeface="The Youngest Serif"/>
                <a:sym typeface="The Youngest Serif"/>
              </a:rPr>
            </a:br>
            <a:r>
              <a:rPr lang="en-US" sz="4000" spc="0" dirty="0">
                <a:solidFill>
                  <a:srgbClr val="1F497D">
                    <a:lumMod val="50000"/>
                  </a:srgbClr>
                </a:solidFill>
                <a:latin typeface="Tenorite" panose="00000500000000000000" pitchFamily="2" charset="0"/>
                <a:ea typeface="The Youngest Serif"/>
                <a:cs typeface="The Youngest Serif"/>
                <a:sym typeface="The Youngest Serif"/>
              </a:rPr>
              <a:t>Protecting yourself from post-fire contaminants</a:t>
            </a:r>
            <a:br>
              <a:rPr lang="en-US" sz="4000" spc="0" dirty="0">
                <a:solidFill>
                  <a:srgbClr val="1F497D">
                    <a:lumMod val="50000"/>
                  </a:srgbClr>
                </a:solidFill>
                <a:latin typeface="Tenorite" panose="00000500000000000000" pitchFamily="2" charset="0"/>
                <a:ea typeface="The Youngest Serif"/>
                <a:cs typeface="The Youngest Serif"/>
                <a:sym typeface="The Youngest Serif"/>
              </a:rPr>
            </a:br>
            <a:endParaRPr lang="en-US" sz="4000" spc="0" dirty="0">
              <a:solidFill>
                <a:srgbClr val="1F497D">
                  <a:lumMod val="50000"/>
                </a:srgbClr>
              </a:solidFill>
              <a:latin typeface="Tenorite" panose="00000500000000000000" pitchFamily="2" charset="0"/>
              <a:ea typeface="The Youngest Serif"/>
              <a:cs typeface="The Youngest Serif"/>
              <a:sym typeface="The Youngest Serif"/>
            </a:endParaRPr>
          </a:p>
        </p:txBody>
      </p:sp>
      <p:sp>
        <p:nvSpPr>
          <p:cNvPr id="5" name="TextBox 4">
            <a:extLst>
              <a:ext uri="{FF2B5EF4-FFF2-40B4-BE49-F238E27FC236}">
                <a16:creationId xmlns:a16="http://schemas.microsoft.com/office/drawing/2014/main" id="{8B129E49-6A2B-DAA7-1E6B-61B4041C974F}"/>
              </a:ext>
            </a:extLst>
          </p:cNvPr>
          <p:cNvSpPr txBox="1"/>
          <p:nvPr/>
        </p:nvSpPr>
        <p:spPr>
          <a:xfrm>
            <a:off x="4748856" y="1809059"/>
            <a:ext cx="6985695" cy="523220"/>
          </a:xfrm>
          <a:prstGeom prst="rect">
            <a:avLst/>
          </a:prstGeom>
          <a:solidFill>
            <a:srgbClr val="C9D9E1"/>
          </a:solidFill>
        </p:spPr>
        <p:txBody>
          <a:bodyPr wrap="none" rtlCol="0">
            <a:spAutoFit/>
          </a:bodyPr>
          <a:lstStyle/>
          <a:p>
            <a:pPr defTabSz="914504">
              <a:defRPr/>
            </a:pPr>
            <a:r>
              <a:rPr lang="en-US" sz="2800" b="1" i="1" dirty="0">
                <a:solidFill>
                  <a:prstClr val="black"/>
                </a:solidFill>
                <a:latin typeface="Tenorite" panose="00000500000000000000" pitchFamily="2" charset="0"/>
              </a:rPr>
              <a:t>What you need to know to protect yourself!</a:t>
            </a:r>
          </a:p>
        </p:txBody>
      </p:sp>
      <p:sp>
        <p:nvSpPr>
          <p:cNvPr id="8" name="Rectangle 7">
            <a:extLst>
              <a:ext uri="{FF2B5EF4-FFF2-40B4-BE49-F238E27FC236}">
                <a16:creationId xmlns:a16="http://schemas.microsoft.com/office/drawing/2014/main" id="{DE9BDE6A-A90E-1068-3D78-62063466E375}"/>
              </a:ext>
              <a:ext uri="{C183D7F6-B498-43B3-948B-1728B52AA6E4}">
                <adec:decorative xmlns:adec="http://schemas.microsoft.com/office/drawing/2017/decorative" val="1"/>
              </a:ext>
            </a:extLst>
          </p:cNvPr>
          <p:cNvSpPr/>
          <p:nvPr/>
        </p:nvSpPr>
        <p:spPr>
          <a:xfrm>
            <a:off x="338138" y="2522028"/>
            <a:ext cx="16840200" cy="1141057"/>
          </a:xfrm>
          <a:prstGeom prst="rect">
            <a:avLst/>
          </a:prstGeom>
          <a:solidFill>
            <a:srgbClr val="E4D7B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2">
            <a:extLst>
              <a:ext uri="{FF2B5EF4-FFF2-40B4-BE49-F238E27FC236}">
                <a16:creationId xmlns:a16="http://schemas.microsoft.com/office/drawing/2014/main" id="{05BD0F8E-89F2-7840-A9CF-A3FA5829FE88}"/>
              </a:ext>
              <a:ext uri="{C183D7F6-B498-43B3-948B-1728B52AA6E4}">
                <adec:decorative xmlns:adec="http://schemas.microsoft.com/office/drawing/2017/decorative" val="1"/>
              </a:ext>
            </a:extLst>
          </p:cNvPr>
          <p:cNvSpPr txBox="1">
            <a:spLocks/>
          </p:cNvSpPr>
          <p:nvPr/>
        </p:nvSpPr>
        <p:spPr>
          <a:xfrm>
            <a:off x="21288683" y="8053027"/>
            <a:ext cx="1312025"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457252">
              <a:defRPr/>
            </a:pPr>
            <a:fld id="{6D22F896-40B5-4ADD-8801-0D06FADFA095}" type="slidenum">
              <a:rPr lang="en-US" sz="1200">
                <a:solidFill>
                  <a:prstClr val="black"/>
                </a:solidFill>
                <a:latin typeface="Calibri"/>
              </a:rPr>
              <a:pPr algn="r" defTabSz="457252">
                <a:defRPr/>
              </a:pPr>
              <a:t>18</a:t>
            </a:fld>
            <a:endParaRPr lang="en-US" sz="1200" dirty="0">
              <a:solidFill>
                <a:prstClr val="black"/>
              </a:solidFill>
              <a:latin typeface="Calibri"/>
            </a:endParaRPr>
          </a:p>
        </p:txBody>
      </p:sp>
      <p:sp>
        <p:nvSpPr>
          <p:cNvPr id="4" name="Slide Number Placeholder 3">
            <a:extLst>
              <a:ext uri="{FF2B5EF4-FFF2-40B4-BE49-F238E27FC236}">
                <a16:creationId xmlns:a16="http://schemas.microsoft.com/office/drawing/2014/main" id="{9ABCC9EA-6795-386A-97C2-427123763946}"/>
              </a:ext>
            </a:extLst>
          </p:cNvPr>
          <p:cNvSpPr>
            <a:spLocks noGrp="1"/>
          </p:cNvSpPr>
          <p:nvPr>
            <p:ph type="sldNum" sz="quarter" idx="12"/>
          </p:nvPr>
        </p:nvSpPr>
        <p:spPr>
          <a:xfrm>
            <a:off x="15570200" y="9565040"/>
            <a:ext cx="2133600" cy="365125"/>
          </a:xfrm>
        </p:spPr>
        <p:txBody>
          <a:bodyPr/>
          <a:lstStyle/>
          <a:p>
            <a:pPr defTabSz="291499">
              <a:defRPr/>
            </a:pPr>
            <a:fld id="{6D22F896-40B5-4ADD-8801-0D06FADFA095}" type="slidenum">
              <a:rPr lang="en-US" sz="1200">
                <a:solidFill>
                  <a:srgbClr val="000000"/>
                </a:solidFill>
                <a:latin typeface="Calibri" panose="020F0502020204030204"/>
              </a:rPr>
              <a:pPr defTabSz="291499">
                <a:defRPr/>
              </a:pPr>
              <a:t>18</a:t>
            </a:fld>
            <a:endParaRPr lang="en-US" sz="1200" dirty="0">
              <a:solidFill>
                <a:srgbClr val="000000"/>
              </a:solidFill>
              <a:latin typeface="Calibri" panose="020F0502020204030204"/>
            </a:endParaRPr>
          </a:p>
        </p:txBody>
      </p:sp>
      <p:sp>
        <p:nvSpPr>
          <p:cNvPr id="3" name="TextBox 2">
            <a:extLst>
              <a:ext uri="{FF2B5EF4-FFF2-40B4-BE49-F238E27FC236}">
                <a16:creationId xmlns:a16="http://schemas.microsoft.com/office/drawing/2014/main" id="{C9FDE18D-1C33-5DA1-C6DB-3B184C0026E5}"/>
              </a:ext>
            </a:extLst>
          </p:cNvPr>
          <p:cNvSpPr txBox="1"/>
          <p:nvPr/>
        </p:nvSpPr>
        <p:spPr>
          <a:xfrm>
            <a:off x="558800" y="2489130"/>
            <a:ext cx="16383000" cy="4524315"/>
          </a:xfrm>
          <a:prstGeom prst="rect">
            <a:avLst/>
          </a:prstGeom>
          <a:noFill/>
        </p:spPr>
        <p:txBody>
          <a:bodyPr wrap="square" numCol="1">
            <a:spAutoFit/>
          </a:bodyPr>
          <a:lstStyle/>
          <a:p>
            <a:pPr defTabSz="291465"/>
            <a:r>
              <a:rPr lang="en-US" sz="3600" b="1" dirty="0">
                <a:solidFill>
                  <a:srgbClr val="4A543E"/>
                </a:solidFill>
                <a:latin typeface="Tenorite" panose="00000500000000000000" pitchFamily="2" charset="0"/>
              </a:rPr>
              <a:t>3. I’m concerned about lead and other contaminants in and around my home. What can I do?</a:t>
            </a:r>
          </a:p>
          <a:p>
            <a:pPr defTabSz="291465"/>
            <a:r>
              <a:rPr lang="en-US" sz="3600" b="1" dirty="0">
                <a:solidFill>
                  <a:prstClr val="black"/>
                </a:solidFill>
                <a:latin typeface="Tenorite" panose="00000500000000000000" pitchFamily="2" charset="0"/>
              </a:rPr>
              <a:t>Consider</a:t>
            </a:r>
            <a:r>
              <a:rPr lang="en-US" sz="3600" dirty="0">
                <a:solidFill>
                  <a:prstClr val="black"/>
                </a:solidFill>
                <a:latin typeface="Tenorite" panose="00000500000000000000" pitchFamily="2" charset="0"/>
              </a:rPr>
              <a:t>:</a:t>
            </a:r>
          </a:p>
          <a:p>
            <a:pPr marL="285750" indent="-285750" defTabSz="291465">
              <a:buFont typeface="Arial" panose="020B0604020202020204" pitchFamily="34" charset="0"/>
              <a:buChar char="•"/>
            </a:pPr>
            <a:r>
              <a:rPr lang="en-US" sz="3600" dirty="0">
                <a:solidFill>
                  <a:prstClr val="black"/>
                </a:solidFill>
                <a:latin typeface="Tenorite" panose="00000500000000000000" pitchFamily="2" charset="0"/>
              </a:rPr>
              <a:t>Professional testing for interior dust or exterior soil after a fire if your home was affected by smoke, ash, soot, char, or dust. </a:t>
            </a:r>
          </a:p>
          <a:p>
            <a:pPr marL="285750" indent="-285750" defTabSz="291465">
              <a:buFont typeface="Arial" panose="020B0604020202020204" pitchFamily="34" charset="0"/>
              <a:buChar char="•"/>
            </a:pPr>
            <a:r>
              <a:rPr lang="en-US" sz="3600" dirty="0">
                <a:solidFill>
                  <a:prstClr val="black"/>
                </a:solidFill>
                <a:latin typeface="Tenorite" panose="00000500000000000000" pitchFamily="2" charset="0"/>
              </a:rPr>
              <a:t>Professional remediation services for cleaning. If you do not have access to these services, consider PPE and best practices for cleaning. </a:t>
            </a:r>
          </a:p>
          <a:p>
            <a:pPr marL="285750" indent="-285750" defTabSz="291465">
              <a:buFont typeface="Arial" panose="020B0604020202020204" pitchFamily="34" charset="0"/>
              <a:buChar char="•"/>
            </a:pPr>
            <a:r>
              <a:rPr lang="en-US" sz="3600" dirty="0">
                <a:solidFill>
                  <a:prstClr val="black"/>
                </a:solidFill>
                <a:latin typeface="Tenorite" panose="00000500000000000000" pitchFamily="2" charset="0"/>
              </a:rPr>
              <a:t>Getting a blood test for lead for you and your family. </a:t>
            </a:r>
          </a:p>
        </p:txBody>
      </p:sp>
      <p:pic>
        <p:nvPicPr>
          <p:cNvPr id="6" name="Picture 5">
            <a:extLst>
              <a:ext uri="{FF2B5EF4-FFF2-40B4-BE49-F238E27FC236}">
                <a16:creationId xmlns:a16="http://schemas.microsoft.com/office/drawing/2014/main" id="{FDE9C74B-5AD7-4610-3422-09AA6FC49EDD}"/>
              </a:ext>
              <a:ext uri="{C183D7F6-B498-43B3-948B-1728B52AA6E4}">
                <adec:decorative xmlns:adec="http://schemas.microsoft.com/office/drawing/2017/decorative" val="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11607800" y="1624376"/>
            <a:ext cx="862374" cy="862374"/>
          </a:xfrm>
          <a:prstGeom prst="rect">
            <a:avLst/>
          </a:prstGeom>
        </p:spPr>
      </p:pic>
    </p:spTree>
    <p:extLst>
      <p:ext uri="{BB962C8B-B14F-4D97-AF65-F5344CB8AC3E}">
        <p14:creationId xmlns:p14="http://schemas.microsoft.com/office/powerpoint/2010/main" val="360018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89F52-37A0-B44F-797F-504A5FAC162F}"/>
              </a:ext>
            </a:extLst>
          </p:cNvPr>
          <p:cNvSpPr>
            <a:spLocks noGrp="1"/>
          </p:cNvSpPr>
          <p:nvPr>
            <p:ph type="title"/>
          </p:nvPr>
        </p:nvSpPr>
        <p:spPr>
          <a:xfrm>
            <a:off x="1609344" y="1113130"/>
            <a:ext cx="14752320" cy="7878470"/>
          </a:xfrm>
        </p:spPr>
        <p:txBody>
          <a:bodyPr anchor="ctr">
            <a:normAutofit/>
          </a:bodyPr>
          <a:lstStyle/>
          <a:p>
            <a:pPr algn="ctr"/>
            <a:r>
              <a:rPr lang="en-US" sz="6000" dirty="0">
                <a:latin typeface="Tenorite" panose="00000500000000000000" pitchFamily="2" charset="0"/>
              </a:rPr>
              <a:t>Additional Lead Information</a:t>
            </a:r>
          </a:p>
        </p:txBody>
      </p:sp>
      <p:sp>
        <p:nvSpPr>
          <p:cNvPr id="5" name="Slide Number Placeholder 4">
            <a:extLst>
              <a:ext uri="{FF2B5EF4-FFF2-40B4-BE49-F238E27FC236}">
                <a16:creationId xmlns:a16="http://schemas.microsoft.com/office/drawing/2014/main" id="{39E009D4-6A0B-A355-9786-63C0424DE60A}"/>
              </a:ext>
            </a:extLst>
          </p:cNvPr>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3569529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E317A-777B-4829-D6C7-42CF87BC318C}"/>
              </a:ext>
            </a:extLst>
          </p:cNvPr>
          <p:cNvSpPr>
            <a:spLocks noGrp="1"/>
          </p:cNvSpPr>
          <p:nvPr>
            <p:ph type="title"/>
          </p:nvPr>
        </p:nvSpPr>
        <p:spPr>
          <a:xfrm>
            <a:off x="443958" y="5"/>
            <a:ext cx="17064594" cy="1219195"/>
          </a:xfrm>
        </p:spPr>
        <p:txBody>
          <a:bodyPr>
            <a:normAutofit/>
          </a:bodyPr>
          <a:lstStyle/>
          <a:p>
            <a:pPr algn="ctr"/>
            <a:r>
              <a:rPr lang="en-US" sz="4000" dirty="0">
                <a:solidFill>
                  <a:schemeClr val="bg2">
                    <a:lumMod val="25000"/>
                  </a:schemeClr>
                </a:solidFill>
                <a:latin typeface="Tenorite" panose="00000500000000000000" pitchFamily="2" charset="0"/>
              </a:rPr>
              <a:t>Common sources of lead poisoning</a:t>
            </a:r>
          </a:p>
        </p:txBody>
      </p:sp>
      <p:sp>
        <p:nvSpPr>
          <p:cNvPr id="3" name="Content Placeholder 2">
            <a:extLst>
              <a:ext uri="{FF2B5EF4-FFF2-40B4-BE49-F238E27FC236}">
                <a16:creationId xmlns:a16="http://schemas.microsoft.com/office/drawing/2014/main" id="{B9EC0A03-CE1A-F93A-6D92-070FB7650175}"/>
              </a:ext>
            </a:extLst>
          </p:cNvPr>
          <p:cNvSpPr>
            <a:spLocks noGrp="1"/>
          </p:cNvSpPr>
          <p:nvPr>
            <p:ph idx="1"/>
          </p:nvPr>
        </p:nvSpPr>
        <p:spPr>
          <a:xfrm>
            <a:off x="443957" y="2053301"/>
            <a:ext cx="8587908" cy="7250719"/>
          </a:xfrm>
        </p:spPr>
        <p:txBody>
          <a:bodyPr>
            <a:normAutofit/>
          </a:bodyPr>
          <a:lstStyle/>
          <a:p>
            <a:pPr marL="238125" indent="-238125">
              <a:buClr>
                <a:schemeClr val="tx1">
                  <a:lumMod val="95000"/>
                  <a:lumOff val="5000"/>
                </a:schemeClr>
              </a:buClr>
              <a:buFont typeface="Arial" panose="020B0604020202020204" pitchFamily="34" charset="0"/>
              <a:buChar char="•"/>
            </a:pPr>
            <a:r>
              <a:rPr lang="en-US" sz="3600" dirty="0"/>
              <a:t>Cases of lead poisoning are often linked to dust in older homes with lead paint and sometimes, commercial products (see right). </a:t>
            </a:r>
          </a:p>
          <a:p>
            <a:pPr marL="238125" indent="-238125">
              <a:buClr>
                <a:schemeClr val="tx1">
                  <a:lumMod val="95000"/>
                  <a:lumOff val="5000"/>
                </a:schemeClr>
              </a:buClr>
              <a:buFont typeface="Arial" panose="020B0604020202020204" pitchFamily="34" charset="0"/>
              <a:buChar char="•"/>
            </a:pPr>
            <a:r>
              <a:rPr lang="en-US" sz="3600" dirty="0"/>
              <a:t>Lead poisoning from fire-related contaminants, such as from settled smoke, soot, char, and ash, has not yet been seen, but it’s still good to be cautious. </a:t>
            </a:r>
          </a:p>
          <a:p>
            <a:pPr marL="238125" indent="-238125">
              <a:buClr>
                <a:schemeClr val="tx1">
                  <a:lumMod val="95000"/>
                  <a:lumOff val="5000"/>
                </a:schemeClr>
              </a:buClr>
              <a:buFont typeface="Arial" panose="020B0604020202020204" pitchFamily="34" charset="0"/>
              <a:buChar char="•"/>
            </a:pPr>
            <a:r>
              <a:rPr lang="en-US" sz="3600" dirty="0"/>
              <a:t>Soil ingestion is rarer, and it's easy to avoid hand-to-mouth contact with soil, but it can still contribute to lead exposure.</a:t>
            </a:r>
          </a:p>
        </p:txBody>
      </p:sp>
      <p:sp>
        <p:nvSpPr>
          <p:cNvPr id="4" name="Slide Number Placeholder 3">
            <a:extLst>
              <a:ext uri="{FF2B5EF4-FFF2-40B4-BE49-F238E27FC236}">
                <a16:creationId xmlns:a16="http://schemas.microsoft.com/office/drawing/2014/main" id="{D3C52879-3082-7655-6F96-8958E68539C6}"/>
              </a:ext>
            </a:extLst>
          </p:cNvPr>
          <p:cNvSpPr>
            <a:spLocks noGrp="1"/>
          </p:cNvSpPr>
          <p:nvPr>
            <p:ph type="sldNum" sz="quarter" idx="12"/>
          </p:nvPr>
        </p:nvSpPr>
        <p:spPr/>
        <p:txBody>
          <a:bodyPr/>
          <a:lstStyle/>
          <a:p>
            <a:fld id="{6D22F896-40B5-4ADD-8801-0D06FADFA095}" type="slidenum">
              <a:rPr lang="en-US" smtClean="0"/>
              <a:t>20</a:t>
            </a:fld>
            <a:endParaRPr lang="en-US" dirty="0"/>
          </a:p>
        </p:txBody>
      </p:sp>
      <p:pic>
        <p:nvPicPr>
          <p:cNvPr id="5" name="Picture 4">
            <a:extLst>
              <a:ext uri="{FF2B5EF4-FFF2-40B4-BE49-F238E27FC236}">
                <a16:creationId xmlns:a16="http://schemas.microsoft.com/office/drawing/2014/main" id="{758D4A03-3F41-F1FB-FFF9-3AF8FC5ABF61}"/>
              </a:ext>
            </a:extLst>
          </p:cNvPr>
          <p:cNvPicPr>
            <a:picLocks noChangeAspect="1"/>
          </p:cNvPicPr>
          <p:nvPr/>
        </p:nvPicPr>
        <p:blipFill>
          <a:blip r:embed="rId3" cstate="hqprint">
            <a:extLst>
              <a:ext uri="{28A0092B-C50C-407E-A947-70E740481C1C}">
                <a14:useLocalDpi xmlns:a14="http://schemas.microsoft.com/office/drawing/2010/main"/>
              </a:ext>
            </a:extLst>
          </a:blip>
          <a:srcRect/>
          <a:stretch/>
        </p:blipFill>
        <p:spPr>
          <a:xfrm>
            <a:off x="13761988" y="2868236"/>
            <a:ext cx="4119610" cy="6699383"/>
          </a:xfrm>
          <a:prstGeom prst="rect">
            <a:avLst/>
          </a:prstGeom>
        </p:spPr>
      </p:pic>
      <p:pic>
        <p:nvPicPr>
          <p:cNvPr id="1026" name="Picture 2" descr="Investigation of Elevated Lead Levels: Applesauce Pouches (November 2023)">
            <a:extLst>
              <a:ext uri="{FF2B5EF4-FFF2-40B4-BE49-F238E27FC236}">
                <a16:creationId xmlns:a16="http://schemas.microsoft.com/office/drawing/2014/main" id="{F3DBBEDC-3423-735C-4B5E-175F8A2EE13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9583223" y="2968742"/>
            <a:ext cx="4119610" cy="221429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21B8F43-74A9-5E9D-1CAC-C2E6FD16110E}"/>
              </a:ext>
            </a:extLst>
          </p:cNvPr>
          <p:cNvSpPr txBox="1"/>
          <p:nvPr/>
        </p:nvSpPr>
        <p:spPr>
          <a:xfrm>
            <a:off x="9583222" y="1856032"/>
            <a:ext cx="8058301" cy="995016"/>
          </a:xfrm>
          <a:prstGeom prst="rect">
            <a:avLst/>
          </a:prstGeom>
          <a:solidFill>
            <a:schemeClr val="tx2">
              <a:lumMod val="20000"/>
              <a:lumOff val="80000"/>
            </a:schemeClr>
          </a:solidFill>
        </p:spPr>
        <p:txBody>
          <a:bodyPr wrap="square">
            <a:spAutoFit/>
          </a:bodyPr>
          <a:lstStyle/>
          <a:p>
            <a:pPr algn="ctr"/>
            <a:r>
              <a:rPr lang="en-US" sz="2933" b="1" dirty="0">
                <a:latin typeface="Tenorite" panose="00000500000000000000" pitchFamily="2" charset="0"/>
              </a:rPr>
              <a:t>Recent recalled products with high lead levels</a:t>
            </a:r>
            <a:r>
              <a:rPr lang="en-US" sz="2933" dirty="0">
                <a:latin typeface="Tenorite" panose="00000500000000000000" pitchFamily="2" charset="0"/>
              </a:rPr>
              <a:t>:</a:t>
            </a:r>
          </a:p>
          <a:p>
            <a:pPr algn="ctr"/>
            <a:r>
              <a:rPr lang="en-US" sz="2933" dirty="0">
                <a:latin typeface="Tenorite" panose="00000500000000000000" pitchFamily="2" charset="0"/>
                <a:hlinkClick r:id="rId5"/>
              </a:rPr>
              <a:t>http://publichealth.lacounty.gov/lead/</a:t>
            </a:r>
            <a:r>
              <a:rPr lang="en-US" sz="2933" dirty="0">
                <a:latin typeface="Tenorite" panose="00000500000000000000" pitchFamily="2" charset="0"/>
              </a:rPr>
              <a:t> </a:t>
            </a:r>
          </a:p>
        </p:txBody>
      </p:sp>
      <p:pic>
        <p:nvPicPr>
          <p:cNvPr id="8" name="Picture 7">
            <a:extLst>
              <a:ext uri="{FF2B5EF4-FFF2-40B4-BE49-F238E27FC236}">
                <a16:creationId xmlns:a16="http://schemas.microsoft.com/office/drawing/2014/main" id="{31716F48-7155-2B32-F6CD-AF1959DBCB57}"/>
              </a:ext>
            </a:extLst>
          </p:cNvPr>
          <p:cNvPicPr>
            <a:picLocks noChangeAspect="1"/>
          </p:cNvPicPr>
          <p:nvPr/>
        </p:nvPicPr>
        <p:blipFill>
          <a:blip r:embed="rId6" cstate="hqprint">
            <a:extLst>
              <a:ext uri="{28A0092B-C50C-407E-A947-70E740481C1C}">
                <a14:useLocalDpi xmlns:a14="http://schemas.microsoft.com/office/drawing/2010/main"/>
              </a:ext>
            </a:extLst>
          </a:blip>
          <a:srcRect/>
          <a:stretch/>
        </p:blipFill>
        <p:spPr>
          <a:xfrm>
            <a:off x="10037125" y="5183033"/>
            <a:ext cx="3046925" cy="4492047"/>
          </a:xfrm>
          <a:prstGeom prst="rect">
            <a:avLst/>
          </a:prstGeom>
        </p:spPr>
      </p:pic>
    </p:spTree>
    <p:extLst>
      <p:ext uri="{BB962C8B-B14F-4D97-AF65-F5344CB8AC3E}">
        <p14:creationId xmlns:p14="http://schemas.microsoft.com/office/powerpoint/2010/main" val="35939521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F68B7-BA71-FCAE-E837-5E7E85C12BF8}"/>
              </a:ext>
            </a:extLst>
          </p:cNvPr>
          <p:cNvSpPr>
            <a:spLocks noGrp="1"/>
          </p:cNvSpPr>
          <p:nvPr>
            <p:ph type="title"/>
          </p:nvPr>
        </p:nvSpPr>
        <p:spPr>
          <a:xfrm>
            <a:off x="443958" y="6"/>
            <a:ext cx="17064594" cy="1116739"/>
          </a:xfrm>
        </p:spPr>
        <p:txBody>
          <a:bodyPr>
            <a:normAutofit/>
          </a:bodyPr>
          <a:lstStyle/>
          <a:p>
            <a:pPr algn="ctr"/>
            <a:r>
              <a:rPr lang="en-US" sz="4000" dirty="0">
                <a:solidFill>
                  <a:schemeClr val="bg2">
                    <a:lumMod val="25000"/>
                  </a:schemeClr>
                </a:solidFill>
                <a:latin typeface="Tenorite" panose="00000500000000000000" pitchFamily="2" charset="0"/>
              </a:rPr>
              <a:t>Children and Lead</a:t>
            </a:r>
          </a:p>
        </p:txBody>
      </p:sp>
      <p:sp>
        <p:nvSpPr>
          <p:cNvPr id="3" name="Content Placeholder 2">
            <a:extLst>
              <a:ext uri="{FF2B5EF4-FFF2-40B4-BE49-F238E27FC236}">
                <a16:creationId xmlns:a16="http://schemas.microsoft.com/office/drawing/2014/main" id="{54A0452F-7054-1003-EF18-9AF756119E4F}"/>
              </a:ext>
            </a:extLst>
          </p:cNvPr>
          <p:cNvSpPr>
            <a:spLocks noGrp="1"/>
          </p:cNvSpPr>
          <p:nvPr>
            <p:ph idx="1"/>
          </p:nvPr>
        </p:nvSpPr>
        <p:spPr>
          <a:xfrm>
            <a:off x="750278" y="1562208"/>
            <a:ext cx="16420122" cy="7233159"/>
          </a:xfrm>
        </p:spPr>
        <p:txBody>
          <a:bodyPr>
            <a:normAutofit/>
          </a:bodyPr>
          <a:lstStyle/>
          <a:p>
            <a:pPr marL="238125" indent="-238125">
              <a:buClr>
                <a:schemeClr val="tx1"/>
              </a:buClr>
              <a:buFont typeface="Arial" panose="020B0604020202020204" pitchFamily="34" charset="0"/>
              <a:buChar char="•"/>
            </a:pPr>
            <a:r>
              <a:rPr lang="en-US" altLang="en-US" sz="3520" dirty="0"/>
              <a:t>Children's smaller bodies result in higher lead exposure than adults.</a:t>
            </a:r>
          </a:p>
          <a:p>
            <a:pPr marL="238125" indent="-238125">
              <a:buClr>
                <a:schemeClr val="tx1"/>
              </a:buClr>
              <a:buFont typeface="Arial" panose="020B0604020202020204" pitchFamily="34" charset="0"/>
              <a:buChar char="•"/>
            </a:pPr>
            <a:r>
              <a:rPr lang="en-US" altLang="en-US" sz="3520" dirty="0"/>
              <a:t>Children absorb </a:t>
            </a:r>
            <a:r>
              <a:rPr lang="en-US" altLang="en-US" sz="3520" b="1" dirty="0"/>
              <a:t>up to 40-50% </a:t>
            </a:r>
            <a:r>
              <a:rPr lang="en-US" altLang="en-US" sz="3520" dirty="0"/>
              <a:t>of the lead they ingest (eat/drink) while other adults absorb 10-15%. Pregnant women are at increased risk of passing on lead stored in their bodies or from new exposures to their babies.</a:t>
            </a:r>
          </a:p>
          <a:p>
            <a:pPr marL="238125" indent="-238125">
              <a:buClr>
                <a:schemeClr val="tx1"/>
              </a:buClr>
              <a:buFont typeface="Arial" panose="020B0604020202020204" pitchFamily="34" charset="0"/>
              <a:buChar char="•"/>
            </a:pPr>
            <a:r>
              <a:rPr lang="en-US" altLang="en-US" sz="3520" dirty="0"/>
              <a:t>Minority and low-income children may be at higher risk of lead exposure: </a:t>
            </a:r>
          </a:p>
          <a:p>
            <a:pPr marL="690399" lvl="4" indent="-457200">
              <a:buClr>
                <a:schemeClr val="tx1"/>
              </a:buClr>
              <a:buFontTx/>
              <a:buChar char="–"/>
            </a:pPr>
            <a:r>
              <a:rPr lang="en-US" altLang="en-US" sz="2400" b="0" dirty="0"/>
              <a:t>Live in older, </a:t>
            </a:r>
            <a:r>
              <a:rPr lang="en-US" altLang="en-US" sz="2400" dirty="0"/>
              <a:t>poor-quality </a:t>
            </a:r>
            <a:r>
              <a:rPr lang="en-US" altLang="en-US" sz="2400" b="0" dirty="0"/>
              <a:t>housing units (i.e., old, chipping paint).</a:t>
            </a:r>
            <a:endParaRPr lang="en-US" altLang="en-US" sz="2400" b="0" dirty="0">
              <a:highlight>
                <a:srgbClr val="00FFFF"/>
              </a:highlight>
            </a:endParaRPr>
          </a:p>
          <a:p>
            <a:pPr marL="690399" lvl="4" indent="-457200">
              <a:buClr>
                <a:schemeClr val="tx1"/>
              </a:buClr>
              <a:buFontTx/>
              <a:buChar char="–"/>
            </a:pPr>
            <a:r>
              <a:rPr lang="en-US" altLang="en-US" sz="2400" b="0" dirty="0"/>
              <a:t>More likely to miss out on </a:t>
            </a:r>
            <a:r>
              <a:rPr lang="en-US" altLang="en-US" sz="2400" dirty="0"/>
              <a:t>healthy </a:t>
            </a:r>
            <a:r>
              <a:rPr lang="en-US" altLang="en-US" sz="2400" b="0" dirty="0"/>
              <a:t>nutrition. Nutrients like vitamin C, iron, and calcium hel</a:t>
            </a:r>
            <a:r>
              <a:rPr lang="en-US" altLang="en-US" sz="2400" dirty="0"/>
              <a:t>p </a:t>
            </a:r>
            <a:r>
              <a:rPr lang="en-US" altLang="en-US" sz="2400" i="1" dirty="0"/>
              <a:t>reduce</a:t>
            </a:r>
            <a:r>
              <a:rPr lang="en-US" altLang="en-US" sz="2400" b="0" dirty="0"/>
              <a:t> lead absorption in the body.</a:t>
            </a:r>
          </a:p>
          <a:p>
            <a:pPr marL="797072" lvl="5" indent="-457200">
              <a:buClr>
                <a:schemeClr val="tx1"/>
              </a:buClr>
              <a:buFontTx/>
              <a:buChar char="–"/>
            </a:pPr>
            <a:r>
              <a:rPr lang="en-US" altLang="en-US" sz="2400" dirty="0">
                <a:solidFill>
                  <a:schemeClr val="tx1"/>
                </a:solidFill>
                <a:latin typeface="Tenorite" panose="00000500000000000000" pitchFamily="2" charset="0"/>
              </a:rPr>
              <a:t>Good nutrition that reduce lead uptake in the body include vegetables such as broccoli, avocados, leafy greens, and sweet potatoes, as well as fruits like bananas. Iron and calcium can also be found in meat and dairy products.</a:t>
            </a:r>
          </a:p>
          <a:p>
            <a:endParaRPr lang="en-US" sz="5867" dirty="0"/>
          </a:p>
        </p:txBody>
      </p:sp>
      <p:sp>
        <p:nvSpPr>
          <p:cNvPr id="4" name="Slide Number Placeholder 3">
            <a:extLst>
              <a:ext uri="{FF2B5EF4-FFF2-40B4-BE49-F238E27FC236}">
                <a16:creationId xmlns:a16="http://schemas.microsoft.com/office/drawing/2014/main" id="{B98B7795-7D94-FD4D-337B-5F989CDEE915}"/>
              </a:ext>
            </a:extLst>
          </p:cNvPr>
          <p:cNvSpPr>
            <a:spLocks noGrp="1"/>
          </p:cNvSpPr>
          <p:nvPr>
            <p:ph type="sldNum" sz="quarter" idx="12"/>
          </p:nvPr>
        </p:nvSpPr>
        <p:spPr>
          <a:xfrm>
            <a:off x="15957295" y="9539698"/>
            <a:ext cx="1924303" cy="535517"/>
          </a:xfrm>
        </p:spPr>
        <p:txBody>
          <a:bodyPr/>
          <a:lstStyle/>
          <a:p>
            <a:fld id="{6D22F896-40B5-4ADD-8801-0D06FADFA095}" type="slidenum">
              <a:rPr lang="en-US" smtClean="0"/>
              <a:t>21</a:t>
            </a:fld>
            <a:endParaRPr lang="en-US" dirty="0"/>
          </a:p>
        </p:txBody>
      </p:sp>
      <p:pic>
        <p:nvPicPr>
          <p:cNvPr id="6" name="Graphic 5" descr="Fruit bowl outline">
            <a:extLst>
              <a:ext uri="{FF2B5EF4-FFF2-40B4-BE49-F238E27FC236}">
                <a16:creationId xmlns:a16="http://schemas.microsoft.com/office/drawing/2014/main" id="{1A063F88-232B-17E9-B2DE-6A387743625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5848295" y="6357219"/>
            <a:ext cx="1071151" cy="1071151"/>
          </a:xfrm>
          <a:prstGeom prst="rect">
            <a:avLst/>
          </a:prstGeom>
        </p:spPr>
      </p:pic>
      <p:sp>
        <p:nvSpPr>
          <p:cNvPr id="9" name="Rectangle 8">
            <a:extLst>
              <a:ext uri="{FF2B5EF4-FFF2-40B4-BE49-F238E27FC236}">
                <a16:creationId xmlns:a16="http://schemas.microsoft.com/office/drawing/2014/main" id="{412083D0-A0D6-F488-7415-5C3E7B871EE9}"/>
              </a:ext>
            </a:extLst>
          </p:cNvPr>
          <p:cNvSpPr/>
          <p:nvPr/>
        </p:nvSpPr>
        <p:spPr>
          <a:xfrm>
            <a:off x="545915" y="8155405"/>
            <a:ext cx="16789770" cy="1064075"/>
          </a:xfrm>
          <a:custGeom>
            <a:avLst/>
            <a:gdLst>
              <a:gd name="csX0" fmla="*/ 0 w 16789770"/>
              <a:gd name="csY0" fmla="*/ 0 h 1064075"/>
              <a:gd name="csX1" fmla="*/ 431737 w 16789770"/>
              <a:gd name="csY1" fmla="*/ 0 h 1064075"/>
              <a:gd name="csX2" fmla="*/ 527678 w 16789770"/>
              <a:gd name="csY2" fmla="*/ 0 h 1064075"/>
              <a:gd name="csX3" fmla="*/ 791518 w 16789770"/>
              <a:gd name="csY3" fmla="*/ 0 h 1064075"/>
              <a:gd name="csX4" fmla="*/ 1726948 w 16789770"/>
              <a:gd name="csY4" fmla="*/ 0 h 1064075"/>
              <a:gd name="csX5" fmla="*/ 2158685 w 16789770"/>
              <a:gd name="csY5" fmla="*/ 0 h 1064075"/>
              <a:gd name="csX6" fmla="*/ 2926217 w 16789770"/>
              <a:gd name="csY6" fmla="*/ 0 h 1064075"/>
              <a:gd name="csX7" fmla="*/ 3861647 w 16789770"/>
              <a:gd name="csY7" fmla="*/ 0 h 1064075"/>
              <a:gd name="csX8" fmla="*/ 4125486 w 16789770"/>
              <a:gd name="csY8" fmla="*/ 0 h 1064075"/>
              <a:gd name="csX9" fmla="*/ 4557223 w 16789770"/>
              <a:gd name="csY9" fmla="*/ 0 h 1064075"/>
              <a:gd name="csX10" fmla="*/ 4988960 w 16789770"/>
              <a:gd name="csY10" fmla="*/ 0 h 1064075"/>
              <a:gd name="csX11" fmla="*/ 5252799 w 16789770"/>
              <a:gd name="csY11" fmla="*/ 0 h 1064075"/>
              <a:gd name="csX12" fmla="*/ 6020332 w 16789770"/>
              <a:gd name="csY12" fmla="*/ 0 h 1064075"/>
              <a:gd name="csX13" fmla="*/ 6619966 w 16789770"/>
              <a:gd name="csY13" fmla="*/ 0 h 1064075"/>
              <a:gd name="csX14" fmla="*/ 6715908 w 16789770"/>
              <a:gd name="csY14" fmla="*/ 0 h 1064075"/>
              <a:gd name="csX15" fmla="*/ 7651338 w 16789770"/>
              <a:gd name="csY15" fmla="*/ 0 h 1064075"/>
              <a:gd name="csX16" fmla="*/ 8250973 w 16789770"/>
              <a:gd name="csY16" fmla="*/ 0 h 1064075"/>
              <a:gd name="csX17" fmla="*/ 9186403 w 16789770"/>
              <a:gd name="csY17" fmla="*/ 0 h 1064075"/>
              <a:gd name="csX18" fmla="*/ 9953935 w 16789770"/>
              <a:gd name="csY18" fmla="*/ 0 h 1064075"/>
              <a:gd name="csX19" fmla="*/ 10721467 w 16789770"/>
              <a:gd name="csY19" fmla="*/ 0 h 1064075"/>
              <a:gd name="csX20" fmla="*/ 10817409 w 16789770"/>
              <a:gd name="csY20" fmla="*/ 0 h 1064075"/>
              <a:gd name="csX21" fmla="*/ 11417044 w 16789770"/>
              <a:gd name="csY21" fmla="*/ 0 h 1064075"/>
              <a:gd name="csX22" fmla="*/ 12016678 w 16789770"/>
              <a:gd name="csY22" fmla="*/ 0 h 1064075"/>
              <a:gd name="csX23" fmla="*/ 12616313 w 16789770"/>
              <a:gd name="csY23" fmla="*/ 0 h 1064075"/>
              <a:gd name="csX24" fmla="*/ 13383845 w 16789770"/>
              <a:gd name="csY24" fmla="*/ 0 h 1064075"/>
              <a:gd name="csX25" fmla="*/ 13983480 w 16789770"/>
              <a:gd name="csY25" fmla="*/ 0 h 1064075"/>
              <a:gd name="csX26" fmla="*/ 14918910 w 16789770"/>
              <a:gd name="csY26" fmla="*/ 0 h 1064075"/>
              <a:gd name="csX27" fmla="*/ 15686442 w 16789770"/>
              <a:gd name="csY27" fmla="*/ 0 h 1064075"/>
              <a:gd name="csX28" fmla="*/ 16118179 w 16789770"/>
              <a:gd name="csY28" fmla="*/ 0 h 1064075"/>
              <a:gd name="csX29" fmla="*/ 16214121 w 16789770"/>
              <a:gd name="csY29" fmla="*/ 0 h 1064075"/>
              <a:gd name="csX30" fmla="*/ 16789770 w 16789770"/>
              <a:gd name="csY30" fmla="*/ 0 h 1064075"/>
              <a:gd name="csX31" fmla="*/ 16789770 w 16789770"/>
              <a:gd name="csY31" fmla="*/ 542678 h 1064075"/>
              <a:gd name="csX32" fmla="*/ 16789770 w 16789770"/>
              <a:gd name="csY32" fmla="*/ 1064075 h 1064075"/>
              <a:gd name="csX33" fmla="*/ 16022238 w 16789770"/>
              <a:gd name="csY33" fmla="*/ 1064075 h 1064075"/>
              <a:gd name="csX34" fmla="*/ 15422603 w 16789770"/>
              <a:gd name="csY34" fmla="*/ 1064075 h 1064075"/>
              <a:gd name="csX35" fmla="*/ 14655071 w 16789770"/>
              <a:gd name="csY35" fmla="*/ 1064075 h 1064075"/>
              <a:gd name="csX36" fmla="*/ 14055436 w 16789770"/>
              <a:gd name="csY36" fmla="*/ 1064075 h 1064075"/>
              <a:gd name="csX37" fmla="*/ 13791597 w 16789770"/>
              <a:gd name="csY37" fmla="*/ 1064075 h 1064075"/>
              <a:gd name="csX38" fmla="*/ 13024064 w 16789770"/>
              <a:gd name="csY38" fmla="*/ 1064075 h 1064075"/>
              <a:gd name="csX39" fmla="*/ 12088634 w 16789770"/>
              <a:gd name="csY39" fmla="*/ 1064075 h 1064075"/>
              <a:gd name="csX40" fmla="*/ 11824795 w 16789770"/>
              <a:gd name="csY40" fmla="*/ 1064075 h 1064075"/>
              <a:gd name="csX41" fmla="*/ 11393058 w 16789770"/>
              <a:gd name="csY41" fmla="*/ 1064075 h 1064075"/>
              <a:gd name="csX42" fmla="*/ 10793424 w 16789770"/>
              <a:gd name="csY42" fmla="*/ 1064075 h 1064075"/>
              <a:gd name="csX43" fmla="*/ 10529584 w 16789770"/>
              <a:gd name="csY43" fmla="*/ 1064075 h 1064075"/>
              <a:gd name="csX44" fmla="*/ 9762052 w 16789770"/>
              <a:gd name="csY44" fmla="*/ 1064075 h 1064075"/>
              <a:gd name="csX45" fmla="*/ 8994520 w 16789770"/>
              <a:gd name="csY45" fmla="*/ 1064075 h 1064075"/>
              <a:gd name="csX46" fmla="*/ 8730680 w 16789770"/>
              <a:gd name="csY46" fmla="*/ 1064075 h 1064075"/>
              <a:gd name="csX47" fmla="*/ 7963148 w 16789770"/>
              <a:gd name="csY47" fmla="*/ 1064075 h 1064075"/>
              <a:gd name="csX48" fmla="*/ 7195616 w 16789770"/>
              <a:gd name="csY48" fmla="*/ 1064075 h 1064075"/>
              <a:gd name="csX49" fmla="*/ 7099674 w 16789770"/>
              <a:gd name="csY49" fmla="*/ 1064075 h 1064075"/>
              <a:gd name="csX50" fmla="*/ 6164244 w 16789770"/>
              <a:gd name="csY50" fmla="*/ 1064075 h 1064075"/>
              <a:gd name="csX51" fmla="*/ 6068303 w 16789770"/>
              <a:gd name="csY51" fmla="*/ 1064075 h 1064075"/>
              <a:gd name="csX52" fmla="*/ 5300770 w 16789770"/>
              <a:gd name="csY52" fmla="*/ 1064075 h 1064075"/>
              <a:gd name="csX53" fmla="*/ 5204829 w 16789770"/>
              <a:gd name="csY53" fmla="*/ 1064075 h 1064075"/>
              <a:gd name="csX54" fmla="*/ 4269399 w 16789770"/>
              <a:gd name="csY54" fmla="*/ 1064075 h 1064075"/>
              <a:gd name="csX55" fmla="*/ 4173457 w 16789770"/>
              <a:gd name="csY55" fmla="*/ 1064075 h 1064075"/>
              <a:gd name="csX56" fmla="*/ 3909618 w 16789770"/>
              <a:gd name="csY56" fmla="*/ 1064075 h 1064075"/>
              <a:gd name="csX57" fmla="*/ 3309983 w 16789770"/>
              <a:gd name="csY57" fmla="*/ 1064075 h 1064075"/>
              <a:gd name="csX58" fmla="*/ 2710349 w 16789770"/>
              <a:gd name="csY58" fmla="*/ 1064075 h 1064075"/>
              <a:gd name="csX59" fmla="*/ 2278612 w 16789770"/>
              <a:gd name="csY59" fmla="*/ 1064075 h 1064075"/>
              <a:gd name="csX60" fmla="*/ 2182670 w 16789770"/>
              <a:gd name="csY60" fmla="*/ 1064075 h 1064075"/>
              <a:gd name="csX61" fmla="*/ 1750933 w 16789770"/>
              <a:gd name="csY61" fmla="*/ 1064075 h 1064075"/>
              <a:gd name="csX62" fmla="*/ 1151299 w 16789770"/>
              <a:gd name="csY62" fmla="*/ 1064075 h 1064075"/>
              <a:gd name="csX63" fmla="*/ 719562 w 16789770"/>
              <a:gd name="csY63" fmla="*/ 1064075 h 1064075"/>
              <a:gd name="csX64" fmla="*/ 0 w 16789770"/>
              <a:gd name="csY64" fmla="*/ 1064075 h 1064075"/>
              <a:gd name="csX65" fmla="*/ 0 w 16789770"/>
              <a:gd name="csY65" fmla="*/ 542678 h 1064075"/>
              <a:gd name="csX66" fmla="*/ 0 w 16789770"/>
              <a:gd name="csY66" fmla="*/ 0 h 10640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16789770" h="1064075" fill="none" extrusionOk="0">
                <a:moveTo>
                  <a:pt x="0" y="0"/>
                </a:moveTo>
                <a:cubicBezTo>
                  <a:pt x="114830" y="-3590"/>
                  <a:pt x="293334" y="48599"/>
                  <a:pt x="431737" y="0"/>
                </a:cubicBezTo>
                <a:cubicBezTo>
                  <a:pt x="570140" y="-48599"/>
                  <a:pt x="502864" y="4373"/>
                  <a:pt x="527678" y="0"/>
                </a:cubicBezTo>
                <a:cubicBezTo>
                  <a:pt x="552492" y="-4373"/>
                  <a:pt x="685193" y="30752"/>
                  <a:pt x="791518" y="0"/>
                </a:cubicBezTo>
                <a:cubicBezTo>
                  <a:pt x="897843" y="-30752"/>
                  <a:pt x="1347763" y="42543"/>
                  <a:pt x="1726948" y="0"/>
                </a:cubicBezTo>
                <a:cubicBezTo>
                  <a:pt x="2106133" y="-42543"/>
                  <a:pt x="2071623" y="32396"/>
                  <a:pt x="2158685" y="0"/>
                </a:cubicBezTo>
                <a:cubicBezTo>
                  <a:pt x="2245747" y="-32396"/>
                  <a:pt x="2575470" y="27024"/>
                  <a:pt x="2926217" y="0"/>
                </a:cubicBezTo>
                <a:cubicBezTo>
                  <a:pt x="3276964" y="-27024"/>
                  <a:pt x="3639448" y="96492"/>
                  <a:pt x="3861647" y="0"/>
                </a:cubicBezTo>
                <a:cubicBezTo>
                  <a:pt x="4083846" y="-96492"/>
                  <a:pt x="4025822" y="12558"/>
                  <a:pt x="4125486" y="0"/>
                </a:cubicBezTo>
                <a:cubicBezTo>
                  <a:pt x="4225150" y="-12558"/>
                  <a:pt x="4448590" y="31329"/>
                  <a:pt x="4557223" y="0"/>
                </a:cubicBezTo>
                <a:cubicBezTo>
                  <a:pt x="4665856" y="-31329"/>
                  <a:pt x="4891210" y="43830"/>
                  <a:pt x="4988960" y="0"/>
                </a:cubicBezTo>
                <a:cubicBezTo>
                  <a:pt x="5086710" y="-43830"/>
                  <a:pt x="5131547" y="10262"/>
                  <a:pt x="5252799" y="0"/>
                </a:cubicBezTo>
                <a:cubicBezTo>
                  <a:pt x="5374051" y="-10262"/>
                  <a:pt x="5669401" y="43549"/>
                  <a:pt x="6020332" y="0"/>
                </a:cubicBezTo>
                <a:cubicBezTo>
                  <a:pt x="6371263" y="-43549"/>
                  <a:pt x="6323088" y="40660"/>
                  <a:pt x="6619966" y="0"/>
                </a:cubicBezTo>
                <a:cubicBezTo>
                  <a:pt x="6916844" y="-40660"/>
                  <a:pt x="6670626" y="3635"/>
                  <a:pt x="6715908" y="0"/>
                </a:cubicBezTo>
                <a:cubicBezTo>
                  <a:pt x="6761190" y="-3635"/>
                  <a:pt x="7270981" y="97996"/>
                  <a:pt x="7651338" y="0"/>
                </a:cubicBezTo>
                <a:cubicBezTo>
                  <a:pt x="8031695" y="-97996"/>
                  <a:pt x="8127735" y="64214"/>
                  <a:pt x="8250973" y="0"/>
                </a:cubicBezTo>
                <a:cubicBezTo>
                  <a:pt x="8374212" y="-64214"/>
                  <a:pt x="8755866" y="100123"/>
                  <a:pt x="9186403" y="0"/>
                </a:cubicBezTo>
                <a:cubicBezTo>
                  <a:pt x="9616940" y="-100123"/>
                  <a:pt x="9727229" y="58992"/>
                  <a:pt x="9953935" y="0"/>
                </a:cubicBezTo>
                <a:cubicBezTo>
                  <a:pt x="10180641" y="-58992"/>
                  <a:pt x="10346934" y="71147"/>
                  <a:pt x="10721467" y="0"/>
                </a:cubicBezTo>
                <a:cubicBezTo>
                  <a:pt x="11096000" y="-71147"/>
                  <a:pt x="10797878" y="3759"/>
                  <a:pt x="10817409" y="0"/>
                </a:cubicBezTo>
                <a:cubicBezTo>
                  <a:pt x="10836940" y="-3759"/>
                  <a:pt x="11277626" y="70382"/>
                  <a:pt x="11417044" y="0"/>
                </a:cubicBezTo>
                <a:cubicBezTo>
                  <a:pt x="11556463" y="-70382"/>
                  <a:pt x="11736335" y="60749"/>
                  <a:pt x="12016678" y="0"/>
                </a:cubicBezTo>
                <a:cubicBezTo>
                  <a:pt x="12297021" y="-60749"/>
                  <a:pt x="12372647" y="57918"/>
                  <a:pt x="12616313" y="0"/>
                </a:cubicBezTo>
                <a:cubicBezTo>
                  <a:pt x="12859980" y="-57918"/>
                  <a:pt x="13102706" y="18178"/>
                  <a:pt x="13383845" y="0"/>
                </a:cubicBezTo>
                <a:cubicBezTo>
                  <a:pt x="13664984" y="-18178"/>
                  <a:pt x="13844330" y="53129"/>
                  <a:pt x="13983480" y="0"/>
                </a:cubicBezTo>
                <a:cubicBezTo>
                  <a:pt x="14122631" y="-53129"/>
                  <a:pt x="14453023" y="54866"/>
                  <a:pt x="14918910" y="0"/>
                </a:cubicBezTo>
                <a:cubicBezTo>
                  <a:pt x="15384797" y="-54866"/>
                  <a:pt x="15501577" y="28118"/>
                  <a:pt x="15686442" y="0"/>
                </a:cubicBezTo>
                <a:cubicBezTo>
                  <a:pt x="15871307" y="-28118"/>
                  <a:pt x="16021607" y="44251"/>
                  <a:pt x="16118179" y="0"/>
                </a:cubicBezTo>
                <a:cubicBezTo>
                  <a:pt x="16214751" y="-44251"/>
                  <a:pt x="16168963" y="4165"/>
                  <a:pt x="16214121" y="0"/>
                </a:cubicBezTo>
                <a:cubicBezTo>
                  <a:pt x="16259279" y="-4165"/>
                  <a:pt x="16535070" y="203"/>
                  <a:pt x="16789770" y="0"/>
                </a:cubicBezTo>
                <a:cubicBezTo>
                  <a:pt x="16813699" y="113700"/>
                  <a:pt x="16726750" y="402199"/>
                  <a:pt x="16789770" y="542678"/>
                </a:cubicBezTo>
                <a:cubicBezTo>
                  <a:pt x="16852790" y="683157"/>
                  <a:pt x="16729378" y="866087"/>
                  <a:pt x="16789770" y="1064075"/>
                </a:cubicBezTo>
                <a:cubicBezTo>
                  <a:pt x="16546585" y="1112980"/>
                  <a:pt x="16301673" y="1037927"/>
                  <a:pt x="16022238" y="1064075"/>
                </a:cubicBezTo>
                <a:cubicBezTo>
                  <a:pt x="15742803" y="1090223"/>
                  <a:pt x="15640039" y="1020965"/>
                  <a:pt x="15422603" y="1064075"/>
                </a:cubicBezTo>
                <a:cubicBezTo>
                  <a:pt x="15205168" y="1107185"/>
                  <a:pt x="14976208" y="1042951"/>
                  <a:pt x="14655071" y="1064075"/>
                </a:cubicBezTo>
                <a:cubicBezTo>
                  <a:pt x="14333934" y="1085199"/>
                  <a:pt x="14221350" y="996352"/>
                  <a:pt x="14055436" y="1064075"/>
                </a:cubicBezTo>
                <a:cubicBezTo>
                  <a:pt x="13889523" y="1131798"/>
                  <a:pt x="13896119" y="1051942"/>
                  <a:pt x="13791597" y="1064075"/>
                </a:cubicBezTo>
                <a:cubicBezTo>
                  <a:pt x="13687075" y="1076208"/>
                  <a:pt x="13193869" y="1051168"/>
                  <a:pt x="13024064" y="1064075"/>
                </a:cubicBezTo>
                <a:cubicBezTo>
                  <a:pt x="12854259" y="1076982"/>
                  <a:pt x="12476913" y="1058367"/>
                  <a:pt x="12088634" y="1064075"/>
                </a:cubicBezTo>
                <a:cubicBezTo>
                  <a:pt x="11700355" y="1069783"/>
                  <a:pt x="11923425" y="1050577"/>
                  <a:pt x="11824795" y="1064075"/>
                </a:cubicBezTo>
                <a:cubicBezTo>
                  <a:pt x="11726165" y="1077573"/>
                  <a:pt x="11528234" y="1061206"/>
                  <a:pt x="11393058" y="1064075"/>
                </a:cubicBezTo>
                <a:cubicBezTo>
                  <a:pt x="11257882" y="1066944"/>
                  <a:pt x="11075417" y="1036688"/>
                  <a:pt x="10793424" y="1064075"/>
                </a:cubicBezTo>
                <a:cubicBezTo>
                  <a:pt x="10511431" y="1091462"/>
                  <a:pt x="10654568" y="1037258"/>
                  <a:pt x="10529584" y="1064075"/>
                </a:cubicBezTo>
                <a:cubicBezTo>
                  <a:pt x="10404600" y="1090892"/>
                  <a:pt x="10021451" y="1019333"/>
                  <a:pt x="9762052" y="1064075"/>
                </a:cubicBezTo>
                <a:cubicBezTo>
                  <a:pt x="9502653" y="1108817"/>
                  <a:pt x="9318072" y="1059790"/>
                  <a:pt x="8994520" y="1064075"/>
                </a:cubicBezTo>
                <a:cubicBezTo>
                  <a:pt x="8670968" y="1068360"/>
                  <a:pt x="8793360" y="1038839"/>
                  <a:pt x="8730680" y="1064075"/>
                </a:cubicBezTo>
                <a:cubicBezTo>
                  <a:pt x="8668000" y="1089311"/>
                  <a:pt x="8232773" y="1061732"/>
                  <a:pt x="7963148" y="1064075"/>
                </a:cubicBezTo>
                <a:cubicBezTo>
                  <a:pt x="7693523" y="1066418"/>
                  <a:pt x="7495667" y="1001933"/>
                  <a:pt x="7195616" y="1064075"/>
                </a:cubicBezTo>
                <a:cubicBezTo>
                  <a:pt x="6895565" y="1126217"/>
                  <a:pt x="7142925" y="1054995"/>
                  <a:pt x="7099674" y="1064075"/>
                </a:cubicBezTo>
                <a:cubicBezTo>
                  <a:pt x="7056423" y="1073155"/>
                  <a:pt x="6387587" y="1050083"/>
                  <a:pt x="6164244" y="1064075"/>
                </a:cubicBezTo>
                <a:cubicBezTo>
                  <a:pt x="5940901" y="1078067"/>
                  <a:pt x="6096172" y="1061935"/>
                  <a:pt x="6068303" y="1064075"/>
                </a:cubicBezTo>
                <a:cubicBezTo>
                  <a:pt x="6040434" y="1066215"/>
                  <a:pt x="5669197" y="1037308"/>
                  <a:pt x="5300770" y="1064075"/>
                </a:cubicBezTo>
                <a:cubicBezTo>
                  <a:pt x="4932343" y="1090842"/>
                  <a:pt x="5227596" y="1056193"/>
                  <a:pt x="5204829" y="1064075"/>
                </a:cubicBezTo>
                <a:cubicBezTo>
                  <a:pt x="5182062" y="1071957"/>
                  <a:pt x="4724127" y="1029927"/>
                  <a:pt x="4269399" y="1064075"/>
                </a:cubicBezTo>
                <a:cubicBezTo>
                  <a:pt x="3814671" y="1098223"/>
                  <a:pt x="4218517" y="1057698"/>
                  <a:pt x="4173457" y="1064075"/>
                </a:cubicBezTo>
                <a:cubicBezTo>
                  <a:pt x="4128397" y="1070452"/>
                  <a:pt x="3990752" y="1043095"/>
                  <a:pt x="3909618" y="1064075"/>
                </a:cubicBezTo>
                <a:cubicBezTo>
                  <a:pt x="3828484" y="1085055"/>
                  <a:pt x="3505221" y="1024155"/>
                  <a:pt x="3309983" y="1064075"/>
                </a:cubicBezTo>
                <a:cubicBezTo>
                  <a:pt x="3114746" y="1103995"/>
                  <a:pt x="2836673" y="1002143"/>
                  <a:pt x="2710349" y="1064075"/>
                </a:cubicBezTo>
                <a:cubicBezTo>
                  <a:pt x="2584025" y="1126007"/>
                  <a:pt x="2430192" y="1044557"/>
                  <a:pt x="2278612" y="1064075"/>
                </a:cubicBezTo>
                <a:cubicBezTo>
                  <a:pt x="2127032" y="1083593"/>
                  <a:pt x="2213697" y="1058979"/>
                  <a:pt x="2182670" y="1064075"/>
                </a:cubicBezTo>
                <a:cubicBezTo>
                  <a:pt x="2151643" y="1069171"/>
                  <a:pt x="1938835" y="1053610"/>
                  <a:pt x="1750933" y="1064075"/>
                </a:cubicBezTo>
                <a:cubicBezTo>
                  <a:pt x="1563031" y="1074540"/>
                  <a:pt x="1352777" y="1053286"/>
                  <a:pt x="1151299" y="1064075"/>
                </a:cubicBezTo>
                <a:cubicBezTo>
                  <a:pt x="949821" y="1074864"/>
                  <a:pt x="837284" y="1045168"/>
                  <a:pt x="719562" y="1064075"/>
                </a:cubicBezTo>
                <a:cubicBezTo>
                  <a:pt x="601840" y="1082982"/>
                  <a:pt x="302816" y="1053717"/>
                  <a:pt x="0" y="1064075"/>
                </a:cubicBezTo>
                <a:cubicBezTo>
                  <a:pt x="-13695" y="846735"/>
                  <a:pt x="54503" y="674937"/>
                  <a:pt x="0" y="542678"/>
                </a:cubicBezTo>
                <a:cubicBezTo>
                  <a:pt x="-54503" y="410419"/>
                  <a:pt x="58527" y="252502"/>
                  <a:pt x="0" y="0"/>
                </a:cubicBezTo>
                <a:close/>
              </a:path>
              <a:path w="16789770" h="1064075" stroke="0" extrusionOk="0">
                <a:moveTo>
                  <a:pt x="0" y="0"/>
                </a:moveTo>
                <a:cubicBezTo>
                  <a:pt x="229890" y="-68095"/>
                  <a:pt x="419628" y="18060"/>
                  <a:pt x="767532" y="0"/>
                </a:cubicBezTo>
                <a:cubicBezTo>
                  <a:pt x="1115436" y="-18060"/>
                  <a:pt x="972933" y="31048"/>
                  <a:pt x="1031372" y="0"/>
                </a:cubicBezTo>
                <a:cubicBezTo>
                  <a:pt x="1089811" y="-31048"/>
                  <a:pt x="1401256" y="42934"/>
                  <a:pt x="1631006" y="0"/>
                </a:cubicBezTo>
                <a:cubicBezTo>
                  <a:pt x="1860756" y="-42934"/>
                  <a:pt x="2051427" y="6855"/>
                  <a:pt x="2398539" y="0"/>
                </a:cubicBezTo>
                <a:cubicBezTo>
                  <a:pt x="2745651" y="-6855"/>
                  <a:pt x="2466471" y="11290"/>
                  <a:pt x="2494480" y="0"/>
                </a:cubicBezTo>
                <a:cubicBezTo>
                  <a:pt x="2522489" y="-11290"/>
                  <a:pt x="3008907" y="76770"/>
                  <a:pt x="3429910" y="0"/>
                </a:cubicBezTo>
                <a:cubicBezTo>
                  <a:pt x="3850913" y="-76770"/>
                  <a:pt x="3733101" y="13759"/>
                  <a:pt x="3861647" y="0"/>
                </a:cubicBezTo>
                <a:cubicBezTo>
                  <a:pt x="3990193" y="-13759"/>
                  <a:pt x="4158189" y="35808"/>
                  <a:pt x="4293384" y="0"/>
                </a:cubicBezTo>
                <a:cubicBezTo>
                  <a:pt x="4428579" y="-35808"/>
                  <a:pt x="4734738" y="7342"/>
                  <a:pt x="4893019" y="0"/>
                </a:cubicBezTo>
                <a:cubicBezTo>
                  <a:pt x="5051300" y="-7342"/>
                  <a:pt x="5279155" y="29654"/>
                  <a:pt x="5492653" y="0"/>
                </a:cubicBezTo>
                <a:cubicBezTo>
                  <a:pt x="5706151" y="-29654"/>
                  <a:pt x="5803591" y="13280"/>
                  <a:pt x="6092288" y="0"/>
                </a:cubicBezTo>
                <a:cubicBezTo>
                  <a:pt x="6380986" y="-13280"/>
                  <a:pt x="6431791" y="9966"/>
                  <a:pt x="6691923" y="0"/>
                </a:cubicBezTo>
                <a:cubicBezTo>
                  <a:pt x="6952055" y="-9966"/>
                  <a:pt x="6758412" y="9249"/>
                  <a:pt x="6787864" y="0"/>
                </a:cubicBezTo>
                <a:cubicBezTo>
                  <a:pt x="6817316" y="-9249"/>
                  <a:pt x="7105305" y="1133"/>
                  <a:pt x="7219601" y="0"/>
                </a:cubicBezTo>
                <a:cubicBezTo>
                  <a:pt x="7333897" y="-1133"/>
                  <a:pt x="7780177" y="69020"/>
                  <a:pt x="8155031" y="0"/>
                </a:cubicBezTo>
                <a:cubicBezTo>
                  <a:pt x="8529885" y="-69020"/>
                  <a:pt x="8215924" y="1915"/>
                  <a:pt x="8250973" y="0"/>
                </a:cubicBezTo>
                <a:cubicBezTo>
                  <a:pt x="8286022" y="-1915"/>
                  <a:pt x="8568219" y="21595"/>
                  <a:pt x="8850607" y="0"/>
                </a:cubicBezTo>
                <a:cubicBezTo>
                  <a:pt x="9132995" y="-21595"/>
                  <a:pt x="8910089" y="23"/>
                  <a:pt x="8946549" y="0"/>
                </a:cubicBezTo>
                <a:cubicBezTo>
                  <a:pt x="8983009" y="-23"/>
                  <a:pt x="9013932" y="4853"/>
                  <a:pt x="9042490" y="0"/>
                </a:cubicBezTo>
                <a:cubicBezTo>
                  <a:pt x="9071048" y="-4853"/>
                  <a:pt x="9490405" y="44249"/>
                  <a:pt x="9642125" y="0"/>
                </a:cubicBezTo>
                <a:cubicBezTo>
                  <a:pt x="9793845" y="-44249"/>
                  <a:pt x="9966005" y="45308"/>
                  <a:pt x="10073862" y="0"/>
                </a:cubicBezTo>
                <a:cubicBezTo>
                  <a:pt x="10181719" y="-45308"/>
                  <a:pt x="10642528" y="41899"/>
                  <a:pt x="11009292" y="0"/>
                </a:cubicBezTo>
                <a:cubicBezTo>
                  <a:pt x="11376056" y="-41899"/>
                  <a:pt x="11256139" y="6198"/>
                  <a:pt x="11441029" y="0"/>
                </a:cubicBezTo>
                <a:cubicBezTo>
                  <a:pt x="11625919" y="-6198"/>
                  <a:pt x="11949095" y="85122"/>
                  <a:pt x="12376459" y="0"/>
                </a:cubicBezTo>
                <a:cubicBezTo>
                  <a:pt x="12803823" y="-85122"/>
                  <a:pt x="12603941" y="9180"/>
                  <a:pt x="12808196" y="0"/>
                </a:cubicBezTo>
                <a:cubicBezTo>
                  <a:pt x="13012451" y="-9180"/>
                  <a:pt x="13373539" y="26560"/>
                  <a:pt x="13743626" y="0"/>
                </a:cubicBezTo>
                <a:cubicBezTo>
                  <a:pt x="14113713" y="-26560"/>
                  <a:pt x="14196796" y="44382"/>
                  <a:pt x="14511158" y="0"/>
                </a:cubicBezTo>
                <a:cubicBezTo>
                  <a:pt x="14825520" y="-44382"/>
                  <a:pt x="14570241" y="560"/>
                  <a:pt x="14607100" y="0"/>
                </a:cubicBezTo>
                <a:cubicBezTo>
                  <a:pt x="14643959" y="-560"/>
                  <a:pt x="14832943" y="3288"/>
                  <a:pt x="15038837" y="0"/>
                </a:cubicBezTo>
                <a:cubicBezTo>
                  <a:pt x="15244731" y="-3288"/>
                  <a:pt x="15506692" y="41877"/>
                  <a:pt x="15806369" y="0"/>
                </a:cubicBezTo>
                <a:cubicBezTo>
                  <a:pt x="16106046" y="-41877"/>
                  <a:pt x="16475601" y="4539"/>
                  <a:pt x="16789770" y="0"/>
                </a:cubicBezTo>
                <a:cubicBezTo>
                  <a:pt x="16795827" y="194395"/>
                  <a:pt x="16747316" y="326650"/>
                  <a:pt x="16789770" y="521397"/>
                </a:cubicBezTo>
                <a:cubicBezTo>
                  <a:pt x="16832224" y="716144"/>
                  <a:pt x="16743605" y="947756"/>
                  <a:pt x="16789770" y="1064075"/>
                </a:cubicBezTo>
                <a:cubicBezTo>
                  <a:pt x="16508109" y="1066529"/>
                  <a:pt x="16399166" y="1045337"/>
                  <a:pt x="16022238" y="1064075"/>
                </a:cubicBezTo>
                <a:cubicBezTo>
                  <a:pt x="15645310" y="1082813"/>
                  <a:pt x="15538925" y="966179"/>
                  <a:pt x="15086808" y="1064075"/>
                </a:cubicBezTo>
                <a:cubicBezTo>
                  <a:pt x="14634691" y="1161971"/>
                  <a:pt x="14868348" y="1061312"/>
                  <a:pt x="14655071" y="1064075"/>
                </a:cubicBezTo>
                <a:cubicBezTo>
                  <a:pt x="14441794" y="1066838"/>
                  <a:pt x="14134894" y="1052576"/>
                  <a:pt x="13719641" y="1064075"/>
                </a:cubicBezTo>
                <a:cubicBezTo>
                  <a:pt x="13304388" y="1075574"/>
                  <a:pt x="13568355" y="1032611"/>
                  <a:pt x="13455801" y="1064075"/>
                </a:cubicBezTo>
                <a:cubicBezTo>
                  <a:pt x="13343247" y="1095539"/>
                  <a:pt x="13401927" y="1061477"/>
                  <a:pt x="13359860" y="1064075"/>
                </a:cubicBezTo>
                <a:cubicBezTo>
                  <a:pt x="13317793" y="1066673"/>
                  <a:pt x="12889152" y="1007536"/>
                  <a:pt x="12760225" y="1064075"/>
                </a:cubicBezTo>
                <a:cubicBezTo>
                  <a:pt x="12631299" y="1120614"/>
                  <a:pt x="12416226" y="1062196"/>
                  <a:pt x="12328488" y="1064075"/>
                </a:cubicBezTo>
                <a:cubicBezTo>
                  <a:pt x="12240750" y="1065954"/>
                  <a:pt x="12019454" y="1053195"/>
                  <a:pt x="11896751" y="1064075"/>
                </a:cubicBezTo>
                <a:cubicBezTo>
                  <a:pt x="11774048" y="1074955"/>
                  <a:pt x="11829285" y="1063829"/>
                  <a:pt x="11800810" y="1064075"/>
                </a:cubicBezTo>
                <a:cubicBezTo>
                  <a:pt x="11772335" y="1064321"/>
                  <a:pt x="11629780" y="1040087"/>
                  <a:pt x="11536971" y="1064075"/>
                </a:cubicBezTo>
                <a:cubicBezTo>
                  <a:pt x="11444162" y="1088063"/>
                  <a:pt x="11397485" y="1038596"/>
                  <a:pt x="11273131" y="1064075"/>
                </a:cubicBezTo>
                <a:cubicBezTo>
                  <a:pt x="11148777" y="1089554"/>
                  <a:pt x="11213885" y="1062346"/>
                  <a:pt x="11177190" y="1064075"/>
                </a:cubicBezTo>
                <a:cubicBezTo>
                  <a:pt x="11140495" y="1065804"/>
                  <a:pt x="11119035" y="1057865"/>
                  <a:pt x="11081248" y="1064075"/>
                </a:cubicBezTo>
                <a:cubicBezTo>
                  <a:pt x="11043461" y="1070285"/>
                  <a:pt x="11028730" y="1061161"/>
                  <a:pt x="10985307" y="1064075"/>
                </a:cubicBezTo>
                <a:cubicBezTo>
                  <a:pt x="10941884" y="1066989"/>
                  <a:pt x="10435929" y="1021698"/>
                  <a:pt x="10217774" y="1064075"/>
                </a:cubicBezTo>
                <a:cubicBezTo>
                  <a:pt x="9999619" y="1106452"/>
                  <a:pt x="9682496" y="987290"/>
                  <a:pt x="9282344" y="1064075"/>
                </a:cubicBezTo>
                <a:cubicBezTo>
                  <a:pt x="8882192" y="1140860"/>
                  <a:pt x="9226435" y="1063849"/>
                  <a:pt x="9186403" y="1064075"/>
                </a:cubicBezTo>
                <a:cubicBezTo>
                  <a:pt x="9146371" y="1064301"/>
                  <a:pt x="9135698" y="1054186"/>
                  <a:pt x="9090461" y="1064075"/>
                </a:cubicBezTo>
                <a:cubicBezTo>
                  <a:pt x="9045224" y="1073964"/>
                  <a:pt x="9032490" y="1058093"/>
                  <a:pt x="8994520" y="1064075"/>
                </a:cubicBezTo>
                <a:cubicBezTo>
                  <a:pt x="8956550" y="1070057"/>
                  <a:pt x="8561068" y="1006320"/>
                  <a:pt x="8394885" y="1064075"/>
                </a:cubicBezTo>
                <a:cubicBezTo>
                  <a:pt x="8228703" y="1121830"/>
                  <a:pt x="8047239" y="1032910"/>
                  <a:pt x="7795250" y="1064075"/>
                </a:cubicBezTo>
                <a:cubicBezTo>
                  <a:pt x="7543261" y="1095240"/>
                  <a:pt x="7592764" y="1043317"/>
                  <a:pt x="7531411" y="1064075"/>
                </a:cubicBezTo>
                <a:cubicBezTo>
                  <a:pt x="7470058" y="1084833"/>
                  <a:pt x="7314678" y="1048458"/>
                  <a:pt x="7099674" y="1064075"/>
                </a:cubicBezTo>
                <a:cubicBezTo>
                  <a:pt x="6884670" y="1079692"/>
                  <a:pt x="6769272" y="1032280"/>
                  <a:pt x="6500040" y="1064075"/>
                </a:cubicBezTo>
                <a:cubicBezTo>
                  <a:pt x="6230808" y="1095870"/>
                  <a:pt x="6190900" y="1010789"/>
                  <a:pt x="5900405" y="1064075"/>
                </a:cubicBezTo>
                <a:cubicBezTo>
                  <a:pt x="5609911" y="1117361"/>
                  <a:pt x="5376512" y="1052500"/>
                  <a:pt x="4964975" y="1064075"/>
                </a:cubicBezTo>
                <a:cubicBezTo>
                  <a:pt x="4553438" y="1075650"/>
                  <a:pt x="4791201" y="1053181"/>
                  <a:pt x="4701136" y="1064075"/>
                </a:cubicBezTo>
                <a:cubicBezTo>
                  <a:pt x="4611071" y="1074969"/>
                  <a:pt x="4495072" y="1052872"/>
                  <a:pt x="4437296" y="1064075"/>
                </a:cubicBezTo>
                <a:cubicBezTo>
                  <a:pt x="4379520" y="1075278"/>
                  <a:pt x="3790732" y="1030086"/>
                  <a:pt x="3501866" y="1064075"/>
                </a:cubicBezTo>
                <a:cubicBezTo>
                  <a:pt x="3213000" y="1098064"/>
                  <a:pt x="3449907" y="1053454"/>
                  <a:pt x="3405925" y="1064075"/>
                </a:cubicBezTo>
                <a:cubicBezTo>
                  <a:pt x="3361943" y="1074696"/>
                  <a:pt x="3008419" y="1012521"/>
                  <a:pt x="2806290" y="1064075"/>
                </a:cubicBezTo>
                <a:cubicBezTo>
                  <a:pt x="2604162" y="1115629"/>
                  <a:pt x="2549288" y="1052271"/>
                  <a:pt x="2374553" y="1064075"/>
                </a:cubicBezTo>
                <a:cubicBezTo>
                  <a:pt x="2199818" y="1075879"/>
                  <a:pt x="2303220" y="1055453"/>
                  <a:pt x="2278612" y="1064075"/>
                </a:cubicBezTo>
                <a:cubicBezTo>
                  <a:pt x="2254004" y="1072697"/>
                  <a:pt x="1742006" y="1052593"/>
                  <a:pt x="1511079" y="1064075"/>
                </a:cubicBezTo>
                <a:cubicBezTo>
                  <a:pt x="1280152" y="1075557"/>
                  <a:pt x="1319966" y="1056361"/>
                  <a:pt x="1247240" y="1064075"/>
                </a:cubicBezTo>
                <a:cubicBezTo>
                  <a:pt x="1174514" y="1071789"/>
                  <a:pt x="1189687" y="1061572"/>
                  <a:pt x="1151299" y="1064075"/>
                </a:cubicBezTo>
                <a:cubicBezTo>
                  <a:pt x="1112911" y="1066578"/>
                  <a:pt x="1096313" y="1064046"/>
                  <a:pt x="1055357" y="1064075"/>
                </a:cubicBezTo>
                <a:cubicBezTo>
                  <a:pt x="1014401" y="1064104"/>
                  <a:pt x="986429" y="1055081"/>
                  <a:pt x="959415" y="1064075"/>
                </a:cubicBezTo>
                <a:cubicBezTo>
                  <a:pt x="932401" y="1073069"/>
                  <a:pt x="885123" y="1058365"/>
                  <a:pt x="863474" y="1064075"/>
                </a:cubicBezTo>
                <a:cubicBezTo>
                  <a:pt x="841825" y="1069785"/>
                  <a:pt x="360868" y="990068"/>
                  <a:pt x="0" y="1064075"/>
                </a:cubicBezTo>
                <a:cubicBezTo>
                  <a:pt x="-7587" y="840732"/>
                  <a:pt x="63311" y="703580"/>
                  <a:pt x="0" y="521397"/>
                </a:cubicBezTo>
                <a:cubicBezTo>
                  <a:pt x="-63311" y="339214"/>
                  <a:pt x="43950" y="121046"/>
                  <a:pt x="0" y="0"/>
                </a:cubicBezTo>
                <a:close/>
              </a:path>
            </a:pathLst>
          </a:custGeom>
          <a:solidFill>
            <a:schemeClr val="accent5">
              <a:lumMod val="40000"/>
              <a:lumOff val="60000"/>
            </a:schemeClr>
          </a:solidFill>
          <a:ln w="92075">
            <a:solidFill>
              <a:schemeClr val="accent5">
                <a:lumMod val="40000"/>
                <a:lumOff val="60000"/>
              </a:schemeClr>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520" b="1" dirty="0">
                <a:solidFill>
                  <a:schemeClr val="tx1"/>
                </a:solidFill>
                <a:latin typeface="Tenorite" panose="00000500000000000000" pitchFamily="2" charset="0"/>
              </a:rPr>
              <a:t>Children and pregnant women are more vulnerable to lead exposure, especially if they live in older homes or do not eat enough healthy foods.</a:t>
            </a:r>
            <a:endParaRPr lang="en-US" sz="3520" b="1" u="sng" dirty="0">
              <a:solidFill>
                <a:schemeClr val="tx1"/>
              </a:solidFill>
              <a:latin typeface="Tenorite" panose="00000500000000000000" pitchFamily="2" charset="0"/>
            </a:endParaRPr>
          </a:p>
        </p:txBody>
      </p:sp>
      <p:sp>
        <p:nvSpPr>
          <p:cNvPr id="10" name="Rectangle 9">
            <a:extLst>
              <a:ext uri="{FF2B5EF4-FFF2-40B4-BE49-F238E27FC236}">
                <a16:creationId xmlns:a16="http://schemas.microsoft.com/office/drawing/2014/main" id="{CF83B906-DE3C-6894-7F7A-195F9A1DDD0F}"/>
              </a:ext>
            </a:extLst>
          </p:cNvPr>
          <p:cNvSpPr/>
          <p:nvPr/>
        </p:nvSpPr>
        <p:spPr>
          <a:xfrm rot="21332067">
            <a:off x="540817" y="7656152"/>
            <a:ext cx="2597486" cy="414002"/>
          </a:xfrm>
          <a:custGeom>
            <a:avLst/>
            <a:gdLst>
              <a:gd name="csX0" fmla="*/ 0 w 2597486"/>
              <a:gd name="csY0" fmla="*/ 0 h 414002"/>
              <a:gd name="csX1" fmla="*/ 493522 w 2597486"/>
              <a:gd name="csY1" fmla="*/ 0 h 414002"/>
              <a:gd name="csX2" fmla="*/ 961070 w 2597486"/>
              <a:gd name="csY2" fmla="*/ 0 h 414002"/>
              <a:gd name="csX3" fmla="*/ 1480567 w 2597486"/>
              <a:gd name="csY3" fmla="*/ 0 h 414002"/>
              <a:gd name="csX4" fmla="*/ 2026039 w 2597486"/>
              <a:gd name="csY4" fmla="*/ 0 h 414002"/>
              <a:gd name="csX5" fmla="*/ 2597486 w 2597486"/>
              <a:gd name="csY5" fmla="*/ 0 h 414002"/>
              <a:gd name="csX6" fmla="*/ 2597486 w 2597486"/>
              <a:gd name="csY6" fmla="*/ 414002 h 414002"/>
              <a:gd name="csX7" fmla="*/ 2077989 w 2597486"/>
              <a:gd name="csY7" fmla="*/ 414002 h 414002"/>
              <a:gd name="csX8" fmla="*/ 1584466 w 2597486"/>
              <a:gd name="csY8" fmla="*/ 414002 h 414002"/>
              <a:gd name="csX9" fmla="*/ 1142894 w 2597486"/>
              <a:gd name="csY9" fmla="*/ 414002 h 414002"/>
              <a:gd name="csX10" fmla="*/ 597422 w 2597486"/>
              <a:gd name="csY10" fmla="*/ 414002 h 414002"/>
              <a:gd name="csX11" fmla="*/ 0 w 2597486"/>
              <a:gd name="csY11" fmla="*/ 414002 h 414002"/>
              <a:gd name="csX12" fmla="*/ 0 w 2597486"/>
              <a:gd name="csY12" fmla="*/ 0 h 41400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597486" h="414002" fill="none" extrusionOk="0">
                <a:moveTo>
                  <a:pt x="0" y="0"/>
                </a:moveTo>
                <a:cubicBezTo>
                  <a:pt x="192977" y="-17190"/>
                  <a:pt x="389891" y="17232"/>
                  <a:pt x="493522" y="0"/>
                </a:cubicBezTo>
                <a:cubicBezTo>
                  <a:pt x="597153" y="-17232"/>
                  <a:pt x="802605" y="6981"/>
                  <a:pt x="961070" y="0"/>
                </a:cubicBezTo>
                <a:cubicBezTo>
                  <a:pt x="1119535" y="-6981"/>
                  <a:pt x="1280693" y="2260"/>
                  <a:pt x="1480567" y="0"/>
                </a:cubicBezTo>
                <a:cubicBezTo>
                  <a:pt x="1680441" y="-2260"/>
                  <a:pt x="1779563" y="20959"/>
                  <a:pt x="2026039" y="0"/>
                </a:cubicBezTo>
                <a:cubicBezTo>
                  <a:pt x="2272515" y="-20959"/>
                  <a:pt x="2393599" y="47546"/>
                  <a:pt x="2597486" y="0"/>
                </a:cubicBezTo>
                <a:cubicBezTo>
                  <a:pt x="2627905" y="108826"/>
                  <a:pt x="2572474" y="254873"/>
                  <a:pt x="2597486" y="414002"/>
                </a:cubicBezTo>
                <a:cubicBezTo>
                  <a:pt x="2383286" y="437935"/>
                  <a:pt x="2310673" y="378390"/>
                  <a:pt x="2077989" y="414002"/>
                </a:cubicBezTo>
                <a:cubicBezTo>
                  <a:pt x="1845305" y="449614"/>
                  <a:pt x="1779984" y="368612"/>
                  <a:pt x="1584466" y="414002"/>
                </a:cubicBezTo>
                <a:cubicBezTo>
                  <a:pt x="1388948" y="459392"/>
                  <a:pt x="1356507" y="370454"/>
                  <a:pt x="1142894" y="414002"/>
                </a:cubicBezTo>
                <a:cubicBezTo>
                  <a:pt x="929281" y="457550"/>
                  <a:pt x="757526" y="385336"/>
                  <a:pt x="597422" y="414002"/>
                </a:cubicBezTo>
                <a:cubicBezTo>
                  <a:pt x="437318" y="442668"/>
                  <a:pt x="163833" y="407774"/>
                  <a:pt x="0" y="414002"/>
                </a:cubicBezTo>
                <a:cubicBezTo>
                  <a:pt x="-24701" y="278365"/>
                  <a:pt x="16554" y="127177"/>
                  <a:pt x="0" y="0"/>
                </a:cubicBezTo>
                <a:close/>
              </a:path>
              <a:path w="2597486" h="414002" stroke="0" extrusionOk="0">
                <a:moveTo>
                  <a:pt x="0" y="0"/>
                </a:moveTo>
                <a:cubicBezTo>
                  <a:pt x="120787" y="-47780"/>
                  <a:pt x="389001" y="62664"/>
                  <a:pt x="571447" y="0"/>
                </a:cubicBezTo>
                <a:cubicBezTo>
                  <a:pt x="753893" y="-62664"/>
                  <a:pt x="906867" y="38491"/>
                  <a:pt x="1116919" y="0"/>
                </a:cubicBezTo>
                <a:cubicBezTo>
                  <a:pt x="1326971" y="-38491"/>
                  <a:pt x="1514390" y="59660"/>
                  <a:pt x="1636416" y="0"/>
                </a:cubicBezTo>
                <a:cubicBezTo>
                  <a:pt x="1758442" y="-59660"/>
                  <a:pt x="1915448" y="10083"/>
                  <a:pt x="2077989" y="0"/>
                </a:cubicBezTo>
                <a:cubicBezTo>
                  <a:pt x="2240530" y="-10083"/>
                  <a:pt x="2361316" y="45624"/>
                  <a:pt x="2597486" y="0"/>
                </a:cubicBezTo>
                <a:cubicBezTo>
                  <a:pt x="2638951" y="194067"/>
                  <a:pt x="2586738" y="292978"/>
                  <a:pt x="2597486" y="414002"/>
                </a:cubicBezTo>
                <a:cubicBezTo>
                  <a:pt x="2378088" y="424768"/>
                  <a:pt x="2346034" y="401507"/>
                  <a:pt x="2155913" y="414002"/>
                </a:cubicBezTo>
                <a:cubicBezTo>
                  <a:pt x="1965792" y="426497"/>
                  <a:pt x="1880658" y="358991"/>
                  <a:pt x="1662391" y="414002"/>
                </a:cubicBezTo>
                <a:cubicBezTo>
                  <a:pt x="1444124" y="469013"/>
                  <a:pt x="1359434" y="378535"/>
                  <a:pt x="1194844" y="414002"/>
                </a:cubicBezTo>
                <a:cubicBezTo>
                  <a:pt x="1030254" y="449469"/>
                  <a:pt x="788749" y="367059"/>
                  <a:pt x="623397" y="414002"/>
                </a:cubicBezTo>
                <a:cubicBezTo>
                  <a:pt x="458045" y="460945"/>
                  <a:pt x="173407" y="375654"/>
                  <a:pt x="0" y="414002"/>
                </a:cubicBezTo>
                <a:cubicBezTo>
                  <a:pt x="-34299" y="322752"/>
                  <a:pt x="1479" y="149750"/>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107" b="1" dirty="0">
                <a:solidFill>
                  <a:schemeClr val="tx1"/>
                </a:solidFill>
                <a:latin typeface="Tenorite" panose="00000500000000000000" pitchFamily="2" charset="0"/>
              </a:rPr>
              <a:t>Key point: </a:t>
            </a:r>
          </a:p>
        </p:txBody>
      </p:sp>
      <p:sp>
        <p:nvSpPr>
          <p:cNvPr id="5" name="TextBox 4">
            <a:extLst>
              <a:ext uri="{FF2B5EF4-FFF2-40B4-BE49-F238E27FC236}">
                <a16:creationId xmlns:a16="http://schemas.microsoft.com/office/drawing/2014/main" id="{FBD54AC8-E9AF-9CA8-818D-E11D7EDAB100}"/>
              </a:ext>
            </a:extLst>
          </p:cNvPr>
          <p:cNvSpPr txBox="1"/>
          <p:nvPr/>
        </p:nvSpPr>
        <p:spPr>
          <a:xfrm>
            <a:off x="-1" y="9443247"/>
            <a:ext cx="14157081" cy="588751"/>
          </a:xfrm>
          <a:prstGeom prst="rect">
            <a:avLst/>
          </a:prstGeom>
          <a:noFill/>
        </p:spPr>
        <p:txBody>
          <a:bodyPr wrap="none" rtlCol="0">
            <a:spAutoFit/>
          </a:bodyPr>
          <a:lstStyle/>
          <a:p>
            <a:r>
              <a:rPr lang="en-US" sz="1613" dirty="0">
                <a:solidFill>
                  <a:srgbClr val="222222"/>
                </a:solidFill>
                <a:latin typeface="Tenorite" panose="00000500000000000000" pitchFamily="2" charset="0"/>
              </a:rPr>
              <a:t>Agency for Toxic Substance and Disease Registry (</a:t>
            </a:r>
            <a:r>
              <a:rPr lang="en-US" sz="1613" dirty="0" err="1">
                <a:solidFill>
                  <a:srgbClr val="222222"/>
                </a:solidFill>
                <a:latin typeface="Tenorite" panose="00000500000000000000" pitchFamily="2" charset="0"/>
              </a:rPr>
              <a:t>ATSDR</a:t>
            </a:r>
            <a:r>
              <a:rPr lang="en-US" sz="1613" dirty="0">
                <a:solidFill>
                  <a:srgbClr val="222222"/>
                </a:solidFill>
                <a:latin typeface="Tenorite" panose="00000500000000000000" pitchFamily="2" charset="0"/>
              </a:rPr>
              <a:t>) Toxicological Profile for Lead. US Department of Health and Human Services; 2020.</a:t>
            </a:r>
          </a:p>
          <a:p>
            <a:r>
              <a:rPr lang="en-US" sz="1613" dirty="0">
                <a:solidFill>
                  <a:srgbClr val="222222"/>
                </a:solidFill>
                <a:latin typeface="Tenorite" panose="00000500000000000000" pitchFamily="2" charset="0"/>
              </a:rPr>
              <a:t>Sample J. Lead exposure in children: failure to protect the most vulnerable. The Journal of Pediatric Pharmacology and Therapeutics. 2024 Jun 1;29(3):212-4.</a:t>
            </a:r>
            <a:endParaRPr lang="en-US" sz="1613" dirty="0">
              <a:latin typeface="Tenorite" panose="00000500000000000000" pitchFamily="2" charset="0"/>
            </a:endParaRPr>
          </a:p>
        </p:txBody>
      </p:sp>
      <p:pic>
        <p:nvPicPr>
          <p:cNvPr id="7" name="Picture 6">
            <a:extLst>
              <a:ext uri="{FF2B5EF4-FFF2-40B4-BE49-F238E27FC236}">
                <a16:creationId xmlns:a16="http://schemas.microsoft.com/office/drawing/2014/main" id="{63C0DF53-5B32-0817-BC99-D0214AE5EA8D}"/>
              </a:ext>
              <a:ext uri="{C183D7F6-B498-43B3-948B-1728B52AA6E4}">
                <adec:decorative xmlns:adec="http://schemas.microsoft.com/office/drawing/2017/decorative" val="1"/>
              </a:ext>
            </a:extLst>
          </p:cNvPr>
          <p:cNvPicPr>
            <a:picLocks noChangeAspect="1"/>
          </p:cNvPicPr>
          <p:nvPr/>
        </p:nvPicPr>
        <p:blipFill>
          <a:blip r:embed="rId4">
            <a:duotone>
              <a:schemeClr val="accent1">
                <a:shade val="45000"/>
                <a:satMod val="135000"/>
              </a:schemeClr>
              <a:prstClr val="white"/>
            </a:duotone>
          </a:blip>
          <a:stretch>
            <a:fillRect/>
          </a:stretch>
        </p:blipFill>
        <p:spPr>
          <a:xfrm rot="10800000" flipV="1">
            <a:off x="3167751" y="7391181"/>
            <a:ext cx="862374" cy="862374"/>
          </a:xfrm>
          <a:prstGeom prst="rect">
            <a:avLst/>
          </a:prstGeom>
        </p:spPr>
      </p:pic>
    </p:spTree>
    <p:extLst>
      <p:ext uri="{BB962C8B-B14F-4D97-AF65-F5344CB8AC3E}">
        <p14:creationId xmlns:p14="http://schemas.microsoft.com/office/powerpoint/2010/main" val="287007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3C8514-9711-04CA-9B4B-D57303398AF3}"/>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20177C7-7D2D-284A-70B8-83F9D403F2F4}"/>
              </a:ext>
            </a:extLst>
          </p:cNvPr>
          <p:cNvSpPr>
            <a:spLocks noGrp="1"/>
          </p:cNvSpPr>
          <p:nvPr>
            <p:ph type="sldNum" sz="quarter" idx="12"/>
          </p:nvPr>
        </p:nvSpPr>
        <p:spPr>
          <a:xfrm>
            <a:off x="15748000" y="9650542"/>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22</a:t>
            </a:fld>
            <a:endParaRPr lang="en-US" sz="12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40B7FF3F-8AB3-0714-D481-DC63278F2DD6}"/>
              </a:ext>
            </a:extLst>
          </p:cNvPr>
          <p:cNvSpPr txBox="1"/>
          <p:nvPr/>
        </p:nvSpPr>
        <p:spPr>
          <a:xfrm>
            <a:off x="558800" y="331157"/>
            <a:ext cx="16916400" cy="1154162"/>
          </a:xfrm>
          <a:prstGeom prst="rect">
            <a:avLst/>
          </a:prstGeom>
        </p:spPr>
        <p:txBody>
          <a:bodyPr wrap="square" lIns="0" tIns="0" rIns="0" bIns="0" rtlCol="0" anchor="t">
            <a:spAutoFit/>
          </a:bodyPr>
          <a:lstStyle/>
          <a:p>
            <a:pPr algn="ct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Lead poisoning is now rare: </a:t>
            </a:r>
          </a:p>
          <a:p>
            <a:pPr algn="ct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Child Blood Lead Levels over time have reduced significantly!</a:t>
            </a:r>
          </a:p>
        </p:txBody>
      </p:sp>
      <p:sp>
        <p:nvSpPr>
          <p:cNvPr id="7" name="Rectangle 6">
            <a:extLst>
              <a:ext uri="{FF2B5EF4-FFF2-40B4-BE49-F238E27FC236}">
                <a16:creationId xmlns:a16="http://schemas.microsoft.com/office/drawing/2014/main" id="{2615132C-D31E-CE87-85C5-C42DC15CCD3D}"/>
              </a:ext>
            </a:extLst>
          </p:cNvPr>
          <p:cNvSpPr/>
          <p:nvPr/>
        </p:nvSpPr>
        <p:spPr>
          <a:xfrm>
            <a:off x="2006600" y="8047521"/>
            <a:ext cx="13741399" cy="1248879"/>
          </a:xfrm>
          <a:custGeom>
            <a:avLst/>
            <a:gdLst>
              <a:gd name="csX0" fmla="*/ 0 w 13741399"/>
              <a:gd name="csY0" fmla="*/ 0 h 1248879"/>
              <a:gd name="csX1" fmla="*/ 872280 w 13741399"/>
              <a:gd name="csY1" fmla="*/ 0 h 1248879"/>
              <a:gd name="csX2" fmla="*/ 1469732 w 13741399"/>
              <a:gd name="csY2" fmla="*/ 0 h 1248879"/>
              <a:gd name="csX3" fmla="*/ 1654942 w 13741399"/>
              <a:gd name="csY3" fmla="*/ 0 h 1248879"/>
              <a:gd name="csX4" fmla="*/ 2252395 w 13741399"/>
              <a:gd name="csY4" fmla="*/ 0 h 1248879"/>
              <a:gd name="csX5" fmla="*/ 3124675 w 13741399"/>
              <a:gd name="csY5" fmla="*/ 0 h 1248879"/>
              <a:gd name="csX6" fmla="*/ 3309885 w 13741399"/>
              <a:gd name="csY6" fmla="*/ 0 h 1248879"/>
              <a:gd name="csX7" fmla="*/ 4182165 w 13741399"/>
              <a:gd name="csY7" fmla="*/ 0 h 1248879"/>
              <a:gd name="csX8" fmla="*/ 4504789 w 13741399"/>
              <a:gd name="csY8" fmla="*/ 0 h 1248879"/>
              <a:gd name="csX9" fmla="*/ 4964827 w 13741399"/>
              <a:gd name="csY9" fmla="*/ 0 h 1248879"/>
              <a:gd name="csX10" fmla="*/ 5287451 w 13741399"/>
              <a:gd name="csY10" fmla="*/ 0 h 1248879"/>
              <a:gd name="csX11" fmla="*/ 5472662 w 13741399"/>
              <a:gd name="csY11" fmla="*/ 0 h 1248879"/>
              <a:gd name="csX12" fmla="*/ 6344942 w 13741399"/>
              <a:gd name="csY12" fmla="*/ 0 h 1248879"/>
              <a:gd name="csX13" fmla="*/ 6530152 w 13741399"/>
              <a:gd name="csY13" fmla="*/ 0 h 1248879"/>
              <a:gd name="csX14" fmla="*/ 7402432 w 13741399"/>
              <a:gd name="csY14" fmla="*/ 0 h 1248879"/>
              <a:gd name="csX15" fmla="*/ 8137298 w 13741399"/>
              <a:gd name="csY15" fmla="*/ 0 h 1248879"/>
              <a:gd name="csX16" fmla="*/ 8734750 w 13741399"/>
              <a:gd name="csY16" fmla="*/ 0 h 1248879"/>
              <a:gd name="csX17" fmla="*/ 9469616 w 13741399"/>
              <a:gd name="csY17" fmla="*/ 0 h 1248879"/>
              <a:gd name="csX18" fmla="*/ 9654826 w 13741399"/>
              <a:gd name="csY18" fmla="*/ 0 h 1248879"/>
              <a:gd name="csX19" fmla="*/ 9977451 w 13741399"/>
              <a:gd name="csY19" fmla="*/ 0 h 1248879"/>
              <a:gd name="csX20" fmla="*/ 10849731 w 13741399"/>
              <a:gd name="csY20" fmla="*/ 0 h 1248879"/>
              <a:gd name="csX21" fmla="*/ 11309769 w 13741399"/>
              <a:gd name="csY21" fmla="*/ 0 h 1248879"/>
              <a:gd name="csX22" fmla="*/ 12044635 w 13741399"/>
              <a:gd name="csY22" fmla="*/ 0 h 1248879"/>
              <a:gd name="csX23" fmla="*/ 12916915 w 13741399"/>
              <a:gd name="csY23" fmla="*/ 0 h 1248879"/>
              <a:gd name="csX24" fmla="*/ 13741399 w 13741399"/>
              <a:gd name="csY24" fmla="*/ 0 h 1248879"/>
              <a:gd name="csX25" fmla="*/ 13741399 w 13741399"/>
              <a:gd name="csY25" fmla="*/ 403804 h 1248879"/>
              <a:gd name="csX26" fmla="*/ 13741399 w 13741399"/>
              <a:gd name="csY26" fmla="*/ 782631 h 1248879"/>
              <a:gd name="csX27" fmla="*/ 13741399 w 13741399"/>
              <a:gd name="csY27" fmla="*/ 1248879 h 1248879"/>
              <a:gd name="csX28" fmla="*/ 13281361 w 13741399"/>
              <a:gd name="csY28" fmla="*/ 1248879 h 1248879"/>
              <a:gd name="csX29" fmla="*/ 12821323 w 13741399"/>
              <a:gd name="csY29" fmla="*/ 1248879 h 1248879"/>
              <a:gd name="csX30" fmla="*/ 12636113 w 13741399"/>
              <a:gd name="csY30" fmla="*/ 1248879 h 1248879"/>
              <a:gd name="csX31" fmla="*/ 11901246 w 13741399"/>
              <a:gd name="csY31" fmla="*/ 1248879 h 1248879"/>
              <a:gd name="csX32" fmla="*/ 11441208 w 13741399"/>
              <a:gd name="csY32" fmla="*/ 1248879 h 1248879"/>
              <a:gd name="csX33" fmla="*/ 10843756 w 13741399"/>
              <a:gd name="csY33" fmla="*/ 1248879 h 1248879"/>
              <a:gd name="csX34" fmla="*/ 10108890 w 13741399"/>
              <a:gd name="csY34" fmla="*/ 1248879 h 1248879"/>
              <a:gd name="csX35" fmla="*/ 9923680 w 13741399"/>
              <a:gd name="csY35" fmla="*/ 1248879 h 1248879"/>
              <a:gd name="csX36" fmla="*/ 9738470 w 13741399"/>
              <a:gd name="csY36" fmla="*/ 1248879 h 1248879"/>
              <a:gd name="csX37" fmla="*/ 9278432 w 13741399"/>
              <a:gd name="csY37" fmla="*/ 1248879 h 1248879"/>
              <a:gd name="csX38" fmla="*/ 8680979 w 13741399"/>
              <a:gd name="csY38" fmla="*/ 1248879 h 1248879"/>
              <a:gd name="csX39" fmla="*/ 8220941 w 13741399"/>
              <a:gd name="csY39" fmla="*/ 1248879 h 1248879"/>
              <a:gd name="csX40" fmla="*/ 7623489 w 13741399"/>
              <a:gd name="csY40" fmla="*/ 1248879 h 1248879"/>
              <a:gd name="csX41" fmla="*/ 6888623 w 13741399"/>
              <a:gd name="csY41" fmla="*/ 1248879 h 1248879"/>
              <a:gd name="csX42" fmla="*/ 6291171 w 13741399"/>
              <a:gd name="csY42" fmla="*/ 1248879 h 1248879"/>
              <a:gd name="csX43" fmla="*/ 5693719 w 13741399"/>
              <a:gd name="csY43" fmla="*/ 1248879 h 1248879"/>
              <a:gd name="csX44" fmla="*/ 4821439 w 13741399"/>
              <a:gd name="csY44" fmla="*/ 1248879 h 1248879"/>
              <a:gd name="csX45" fmla="*/ 3949159 w 13741399"/>
              <a:gd name="csY45" fmla="*/ 1248879 h 1248879"/>
              <a:gd name="csX46" fmla="*/ 3489120 w 13741399"/>
              <a:gd name="csY46" fmla="*/ 1248879 h 1248879"/>
              <a:gd name="csX47" fmla="*/ 3029082 w 13741399"/>
              <a:gd name="csY47" fmla="*/ 1248879 h 1248879"/>
              <a:gd name="csX48" fmla="*/ 2294216 w 13741399"/>
              <a:gd name="csY48" fmla="*/ 1248879 h 1248879"/>
              <a:gd name="csX49" fmla="*/ 1834178 w 13741399"/>
              <a:gd name="csY49" fmla="*/ 1248879 h 1248879"/>
              <a:gd name="csX50" fmla="*/ 1236726 w 13741399"/>
              <a:gd name="csY50" fmla="*/ 1248879 h 1248879"/>
              <a:gd name="csX51" fmla="*/ 0 w 13741399"/>
              <a:gd name="csY51" fmla="*/ 1248879 h 1248879"/>
              <a:gd name="csX52" fmla="*/ 0 w 13741399"/>
              <a:gd name="csY52" fmla="*/ 832586 h 1248879"/>
              <a:gd name="csX53" fmla="*/ 0 w 13741399"/>
              <a:gd name="csY53" fmla="*/ 441271 h 1248879"/>
              <a:gd name="csX54" fmla="*/ 0 w 13741399"/>
              <a:gd name="csY54" fmla="*/ 0 h 12488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Lst>
            <a:rect l="l" t="t" r="r" b="b"/>
            <a:pathLst>
              <a:path w="13741399" h="1248879" fill="none" extrusionOk="0">
                <a:moveTo>
                  <a:pt x="0" y="0"/>
                </a:moveTo>
                <a:cubicBezTo>
                  <a:pt x="247826" y="-62129"/>
                  <a:pt x="640804" y="84232"/>
                  <a:pt x="872280" y="0"/>
                </a:cubicBezTo>
                <a:cubicBezTo>
                  <a:pt x="1103756" y="-84232"/>
                  <a:pt x="1251735" y="33641"/>
                  <a:pt x="1469732" y="0"/>
                </a:cubicBezTo>
                <a:cubicBezTo>
                  <a:pt x="1687729" y="-33641"/>
                  <a:pt x="1574825" y="574"/>
                  <a:pt x="1654942" y="0"/>
                </a:cubicBezTo>
                <a:cubicBezTo>
                  <a:pt x="1735059" y="-574"/>
                  <a:pt x="2114214" y="45792"/>
                  <a:pt x="2252395" y="0"/>
                </a:cubicBezTo>
                <a:cubicBezTo>
                  <a:pt x="2390576" y="-45792"/>
                  <a:pt x="2741614" y="91379"/>
                  <a:pt x="3124675" y="0"/>
                </a:cubicBezTo>
                <a:cubicBezTo>
                  <a:pt x="3507736" y="-91379"/>
                  <a:pt x="3221873" y="2152"/>
                  <a:pt x="3309885" y="0"/>
                </a:cubicBezTo>
                <a:cubicBezTo>
                  <a:pt x="3397897" y="-2152"/>
                  <a:pt x="3843616" y="96116"/>
                  <a:pt x="4182165" y="0"/>
                </a:cubicBezTo>
                <a:cubicBezTo>
                  <a:pt x="4520714" y="-96116"/>
                  <a:pt x="4385835" y="7722"/>
                  <a:pt x="4504789" y="0"/>
                </a:cubicBezTo>
                <a:cubicBezTo>
                  <a:pt x="4623743" y="-7722"/>
                  <a:pt x="4780326" y="23863"/>
                  <a:pt x="4964827" y="0"/>
                </a:cubicBezTo>
                <a:cubicBezTo>
                  <a:pt x="5149328" y="-23863"/>
                  <a:pt x="5193768" y="31505"/>
                  <a:pt x="5287451" y="0"/>
                </a:cubicBezTo>
                <a:cubicBezTo>
                  <a:pt x="5381134" y="-31505"/>
                  <a:pt x="5404458" y="8894"/>
                  <a:pt x="5472662" y="0"/>
                </a:cubicBezTo>
                <a:cubicBezTo>
                  <a:pt x="5540866" y="-8894"/>
                  <a:pt x="6115966" y="81492"/>
                  <a:pt x="6344942" y="0"/>
                </a:cubicBezTo>
                <a:cubicBezTo>
                  <a:pt x="6573918" y="-81492"/>
                  <a:pt x="6471864" y="13014"/>
                  <a:pt x="6530152" y="0"/>
                </a:cubicBezTo>
                <a:cubicBezTo>
                  <a:pt x="6588440" y="-13014"/>
                  <a:pt x="7058091" y="74160"/>
                  <a:pt x="7402432" y="0"/>
                </a:cubicBezTo>
                <a:cubicBezTo>
                  <a:pt x="7746773" y="-74160"/>
                  <a:pt x="7864829" y="88086"/>
                  <a:pt x="8137298" y="0"/>
                </a:cubicBezTo>
                <a:cubicBezTo>
                  <a:pt x="8409767" y="-88086"/>
                  <a:pt x="8601257" y="4413"/>
                  <a:pt x="8734750" y="0"/>
                </a:cubicBezTo>
                <a:cubicBezTo>
                  <a:pt x="8868243" y="-4413"/>
                  <a:pt x="9242630" y="60219"/>
                  <a:pt x="9469616" y="0"/>
                </a:cubicBezTo>
                <a:cubicBezTo>
                  <a:pt x="9696602" y="-60219"/>
                  <a:pt x="9578601" y="3970"/>
                  <a:pt x="9654826" y="0"/>
                </a:cubicBezTo>
                <a:cubicBezTo>
                  <a:pt x="9731051" y="-3970"/>
                  <a:pt x="9854224" y="26651"/>
                  <a:pt x="9977451" y="0"/>
                </a:cubicBezTo>
                <a:cubicBezTo>
                  <a:pt x="10100678" y="-26651"/>
                  <a:pt x="10628251" y="98245"/>
                  <a:pt x="10849731" y="0"/>
                </a:cubicBezTo>
                <a:cubicBezTo>
                  <a:pt x="11071211" y="-98245"/>
                  <a:pt x="11152985" y="22567"/>
                  <a:pt x="11309769" y="0"/>
                </a:cubicBezTo>
                <a:cubicBezTo>
                  <a:pt x="11466553" y="-22567"/>
                  <a:pt x="11688587" y="87500"/>
                  <a:pt x="12044635" y="0"/>
                </a:cubicBezTo>
                <a:cubicBezTo>
                  <a:pt x="12400683" y="-87500"/>
                  <a:pt x="12593866" y="80515"/>
                  <a:pt x="12916915" y="0"/>
                </a:cubicBezTo>
                <a:cubicBezTo>
                  <a:pt x="13239964" y="-80515"/>
                  <a:pt x="13455188" y="41845"/>
                  <a:pt x="13741399" y="0"/>
                </a:cubicBezTo>
                <a:cubicBezTo>
                  <a:pt x="13744866" y="159886"/>
                  <a:pt x="13727809" y="258702"/>
                  <a:pt x="13741399" y="403804"/>
                </a:cubicBezTo>
                <a:cubicBezTo>
                  <a:pt x="13754989" y="548906"/>
                  <a:pt x="13729929" y="636250"/>
                  <a:pt x="13741399" y="782631"/>
                </a:cubicBezTo>
                <a:cubicBezTo>
                  <a:pt x="13752869" y="929012"/>
                  <a:pt x="13687745" y="1135321"/>
                  <a:pt x="13741399" y="1248879"/>
                </a:cubicBezTo>
                <a:cubicBezTo>
                  <a:pt x="13551323" y="1295519"/>
                  <a:pt x="13428215" y="1228375"/>
                  <a:pt x="13281361" y="1248879"/>
                </a:cubicBezTo>
                <a:cubicBezTo>
                  <a:pt x="13134507" y="1269383"/>
                  <a:pt x="12946437" y="1195597"/>
                  <a:pt x="12821323" y="1248879"/>
                </a:cubicBezTo>
                <a:cubicBezTo>
                  <a:pt x="12696209" y="1302161"/>
                  <a:pt x="12709920" y="1246216"/>
                  <a:pt x="12636113" y="1248879"/>
                </a:cubicBezTo>
                <a:cubicBezTo>
                  <a:pt x="12562306" y="1251542"/>
                  <a:pt x="12118336" y="1164330"/>
                  <a:pt x="11901246" y="1248879"/>
                </a:cubicBezTo>
                <a:cubicBezTo>
                  <a:pt x="11684156" y="1333428"/>
                  <a:pt x="11625326" y="1225398"/>
                  <a:pt x="11441208" y="1248879"/>
                </a:cubicBezTo>
                <a:cubicBezTo>
                  <a:pt x="11257090" y="1272360"/>
                  <a:pt x="11088421" y="1206446"/>
                  <a:pt x="10843756" y="1248879"/>
                </a:cubicBezTo>
                <a:cubicBezTo>
                  <a:pt x="10599091" y="1291312"/>
                  <a:pt x="10363548" y="1238631"/>
                  <a:pt x="10108890" y="1248879"/>
                </a:cubicBezTo>
                <a:cubicBezTo>
                  <a:pt x="9854232" y="1259127"/>
                  <a:pt x="9962550" y="1242798"/>
                  <a:pt x="9923680" y="1248879"/>
                </a:cubicBezTo>
                <a:cubicBezTo>
                  <a:pt x="9884810" y="1254960"/>
                  <a:pt x="9821334" y="1246772"/>
                  <a:pt x="9738470" y="1248879"/>
                </a:cubicBezTo>
                <a:cubicBezTo>
                  <a:pt x="9655606" y="1250986"/>
                  <a:pt x="9409033" y="1199728"/>
                  <a:pt x="9278432" y="1248879"/>
                </a:cubicBezTo>
                <a:cubicBezTo>
                  <a:pt x="9147831" y="1298030"/>
                  <a:pt x="8918086" y="1194819"/>
                  <a:pt x="8680979" y="1248879"/>
                </a:cubicBezTo>
                <a:cubicBezTo>
                  <a:pt x="8443872" y="1302939"/>
                  <a:pt x="8427763" y="1207426"/>
                  <a:pt x="8220941" y="1248879"/>
                </a:cubicBezTo>
                <a:cubicBezTo>
                  <a:pt x="8014119" y="1290332"/>
                  <a:pt x="7746743" y="1225529"/>
                  <a:pt x="7623489" y="1248879"/>
                </a:cubicBezTo>
                <a:cubicBezTo>
                  <a:pt x="7500235" y="1272229"/>
                  <a:pt x="7166527" y="1179299"/>
                  <a:pt x="6888623" y="1248879"/>
                </a:cubicBezTo>
                <a:cubicBezTo>
                  <a:pt x="6610719" y="1318459"/>
                  <a:pt x="6505324" y="1225329"/>
                  <a:pt x="6291171" y="1248879"/>
                </a:cubicBezTo>
                <a:cubicBezTo>
                  <a:pt x="6077018" y="1272429"/>
                  <a:pt x="5923283" y="1219430"/>
                  <a:pt x="5693719" y="1248879"/>
                </a:cubicBezTo>
                <a:cubicBezTo>
                  <a:pt x="5464155" y="1278328"/>
                  <a:pt x="5088676" y="1156880"/>
                  <a:pt x="4821439" y="1248879"/>
                </a:cubicBezTo>
                <a:cubicBezTo>
                  <a:pt x="4554202" y="1340878"/>
                  <a:pt x="4385118" y="1204606"/>
                  <a:pt x="3949159" y="1248879"/>
                </a:cubicBezTo>
                <a:cubicBezTo>
                  <a:pt x="3513200" y="1293152"/>
                  <a:pt x="3600305" y="1244473"/>
                  <a:pt x="3489120" y="1248879"/>
                </a:cubicBezTo>
                <a:cubicBezTo>
                  <a:pt x="3377935" y="1253285"/>
                  <a:pt x="3156377" y="1210097"/>
                  <a:pt x="3029082" y="1248879"/>
                </a:cubicBezTo>
                <a:cubicBezTo>
                  <a:pt x="2901787" y="1287661"/>
                  <a:pt x="2549338" y="1187508"/>
                  <a:pt x="2294216" y="1248879"/>
                </a:cubicBezTo>
                <a:cubicBezTo>
                  <a:pt x="2039094" y="1310250"/>
                  <a:pt x="2012299" y="1226105"/>
                  <a:pt x="1834178" y="1248879"/>
                </a:cubicBezTo>
                <a:cubicBezTo>
                  <a:pt x="1656057" y="1271653"/>
                  <a:pt x="1431277" y="1178623"/>
                  <a:pt x="1236726" y="1248879"/>
                </a:cubicBezTo>
                <a:cubicBezTo>
                  <a:pt x="1042175" y="1319135"/>
                  <a:pt x="401900" y="1199439"/>
                  <a:pt x="0" y="1248879"/>
                </a:cubicBezTo>
                <a:cubicBezTo>
                  <a:pt x="-16803" y="1139461"/>
                  <a:pt x="12065" y="951883"/>
                  <a:pt x="0" y="832586"/>
                </a:cubicBezTo>
                <a:cubicBezTo>
                  <a:pt x="-12065" y="713289"/>
                  <a:pt x="3135" y="529978"/>
                  <a:pt x="0" y="441271"/>
                </a:cubicBezTo>
                <a:cubicBezTo>
                  <a:pt x="-3135" y="352564"/>
                  <a:pt x="38427" y="105139"/>
                  <a:pt x="0" y="0"/>
                </a:cubicBezTo>
                <a:close/>
              </a:path>
              <a:path w="13741399" h="1248879" stroke="0" extrusionOk="0">
                <a:moveTo>
                  <a:pt x="0" y="0"/>
                </a:moveTo>
                <a:cubicBezTo>
                  <a:pt x="262589" y="-76735"/>
                  <a:pt x="530747" y="3641"/>
                  <a:pt x="734866" y="0"/>
                </a:cubicBezTo>
                <a:cubicBezTo>
                  <a:pt x="938985" y="-3641"/>
                  <a:pt x="986086" y="37661"/>
                  <a:pt x="1057490" y="0"/>
                </a:cubicBezTo>
                <a:cubicBezTo>
                  <a:pt x="1128894" y="-37661"/>
                  <a:pt x="1380070" y="34556"/>
                  <a:pt x="1654942" y="0"/>
                </a:cubicBezTo>
                <a:cubicBezTo>
                  <a:pt x="1929814" y="-34556"/>
                  <a:pt x="2174327" y="54723"/>
                  <a:pt x="2389809" y="0"/>
                </a:cubicBezTo>
                <a:cubicBezTo>
                  <a:pt x="2605291" y="-54723"/>
                  <a:pt x="2532034" y="399"/>
                  <a:pt x="2575019" y="0"/>
                </a:cubicBezTo>
                <a:cubicBezTo>
                  <a:pt x="2618004" y="-399"/>
                  <a:pt x="3253771" y="77274"/>
                  <a:pt x="3447299" y="0"/>
                </a:cubicBezTo>
                <a:cubicBezTo>
                  <a:pt x="3640827" y="-77274"/>
                  <a:pt x="3699574" y="37553"/>
                  <a:pt x="3907337" y="0"/>
                </a:cubicBezTo>
                <a:cubicBezTo>
                  <a:pt x="4115100" y="-37553"/>
                  <a:pt x="4224398" y="28249"/>
                  <a:pt x="4367375" y="0"/>
                </a:cubicBezTo>
                <a:cubicBezTo>
                  <a:pt x="4510352" y="-28249"/>
                  <a:pt x="4775295" y="41045"/>
                  <a:pt x="4964827" y="0"/>
                </a:cubicBezTo>
                <a:cubicBezTo>
                  <a:pt x="5154359" y="-41045"/>
                  <a:pt x="5367562" y="56975"/>
                  <a:pt x="5562279" y="0"/>
                </a:cubicBezTo>
                <a:cubicBezTo>
                  <a:pt x="5756996" y="-56975"/>
                  <a:pt x="5923219" y="8189"/>
                  <a:pt x="6159731" y="0"/>
                </a:cubicBezTo>
                <a:cubicBezTo>
                  <a:pt x="6396243" y="-8189"/>
                  <a:pt x="6625320" y="51757"/>
                  <a:pt x="6757184" y="0"/>
                </a:cubicBezTo>
                <a:cubicBezTo>
                  <a:pt x="6889048" y="-51757"/>
                  <a:pt x="6864842" y="3771"/>
                  <a:pt x="6942394" y="0"/>
                </a:cubicBezTo>
                <a:cubicBezTo>
                  <a:pt x="7019946" y="-3771"/>
                  <a:pt x="7237677" y="1034"/>
                  <a:pt x="7402432" y="0"/>
                </a:cubicBezTo>
                <a:cubicBezTo>
                  <a:pt x="7567187" y="-1034"/>
                  <a:pt x="7903698" y="90231"/>
                  <a:pt x="8274712" y="0"/>
                </a:cubicBezTo>
                <a:cubicBezTo>
                  <a:pt x="8645726" y="-90231"/>
                  <a:pt x="8394829" y="5653"/>
                  <a:pt x="8459922" y="0"/>
                </a:cubicBezTo>
                <a:cubicBezTo>
                  <a:pt x="8525015" y="-5653"/>
                  <a:pt x="8827205" y="58069"/>
                  <a:pt x="9057374" y="0"/>
                </a:cubicBezTo>
                <a:cubicBezTo>
                  <a:pt x="9287543" y="-58069"/>
                  <a:pt x="9156181" y="1755"/>
                  <a:pt x="9242584" y="0"/>
                </a:cubicBezTo>
                <a:cubicBezTo>
                  <a:pt x="9328987" y="-1755"/>
                  <a:pt x="9376033" y="15723"/>
                  <a:pt x="9427795" y="0"/>
                </a:cubicBezTo>
                <a:cubicBezTo>
                  <a:pt x="9479557" y="-15723"/>
                  <a:pt x="9897171" y="11687"/>
                  <a:pt x="10025247" y="0"/>
                </a:cubicBezTo>
                <a:cubicBezTo>
                  <a:pt x="10153323" y="-11687"/>
                  <a:pt x="10357953" y="42873"/>
                  <a:pt x="10485285" y="0"/>
                </a:cubicBezTo>
                <a:cubicBezTo>
                  <a:pt x="10612617" y="-42873"/>
                  <a:pt x="11105731" y="26390"/>
                  <a:pt x="11357565" y="0"/>
                </a:cubicBezTo>
                <a:cubicBezTo>
                  <a:pt x="11609399" y="-26390"/>
                  <a:pt x="11665838" y="351"/>
                  <a:pt x="11817603" y="0"/>
                </a:cubicBezTo>
                <a:cubicBezTo>
                  <a:pt x="11969368" y="-351"/>
                  <a:pt x="12344214" y="29999"/>
                  <a:pt x="12689883" y="0"/>
                </a:cubicBezTo>
                <a:cubicBezTo>
                  <a:pt x="13035552" y="-29999"/>
                  <a:pt x="13023006" y="45706"/>
                  <a:pt x="13149921" y="0"/>
                </a:cubicBezTo>
                <a:cubicBezTo>
                  <a:pt x="13276836" y="-45706"/>
                  <a:pt x="13453993" y="70641"/>
                  <a:pt x="13741399" y="0"/>
                </a:cubicBezTo>
                <a:cubicBezTo>
                  <a:pt x="13792001" y="173778"/>
                  <a:pt x="13727871" y="247336"/>
                  <a:pt x="13741399" y="428782"/>
                </a:cubicBezTo>
                <a:cubicBezTo>
                  <a:pt x="13754927" y="610228"/>
                  <a:pt x="13720885" y="745513"/>
                  <a:pt x="13741399" y="832586"/>
                </a:cubicBezTo>
                <a:cubicBezTo>
                  <a:pt x="13761913" y="919659"/>
                  <a:pt x="13741344" y="1102974"/>
                  <a:pt x="13741399" y="1248879"/>
                </a:cubicBezTo>
                <a:cubicBezTo>
                  <a:pt x="13559652" y="1313068"/>
                  <a:pt x="13362163" y="1215409"/>
                  <a:pt x="13006533" y="1248879"/>
                </a:cubicBezTo>
                <a:cubicBezTo>
                  <a:pt x="12650903" y="1282349"/>
                  <a:pt x="12630691" y="1183262"/>
                  <a:pt x="12409081" y="1248879"/>
                </a:cubicBezTo>
                <a:cubicBezTo>
                  <a:pt x="12187471" y="1314496"/>
                  <a:pt x="12027387" y="1207579"/>
                  <a:pt x="11674215" y="1248879"/>
                </a:cubicBezTo>
                <a:cubicBezTo>
                  <a:pt x="11321043" y="1290179"/>
                  <a:pt x="11310879" y="1184966"/>
                  <a:pt x="11076762" y="1248879"/>
                </a:cubicBezTo>
                <a:cubicBezTo>
                  <a:pt x="10842645" y="1312792"/>
                  <a:pt x="10460854" y="1229195"/>
                  <a:pt x="10204482" y="1248879"/>
                </a:cubicBezTo>
                <a:cubicBezTo>
                  <a:pt x="9948110" y="1268563"/>
                  <a:pt x="9625469" y="1175341"/>
                  <a:pt x="9332202" y="1248879"/>
                </a:cubicBezTo>
                <a:cubicBezTo>
                  <a:pt x="9038935" y="1322417"/>
                  <a:pt x="9040081" y="1196200"/>
                  <a:pt x="8872164" y="1248879"/>
                </a:cubicBezTo>
                <a:cubicBezTo>
                  <a:pt x="8704247" y="1301558"/>
                  <a:pt x="8305752" y="1202435"/>
                  <a:pt x="7999884" y="1248879"/>
                </a:cubicBezTo>
                <a:cubicBezTo>
                  <a:pt x="7694016" y="1295323"/>
                  <a:pt x="7829583" y="1231772"/>
                  <a:pt x="7677260" y="1248879"/>
                </a:cubicBezTo>
                <a:cubicBezTo>
                  <a:pt x="7524937" y="1265986"/>
                  <a:pt x="7574511" y="1245721"/>
                  <a:pt x="7492050" y="1248879"/>
                </a:cubicBezTo>
                <a:cubicBezTo>
                  <a:pt x="7409589" y="1252037"/>
                  <a:pt x="7122304" y="1211132"/>
                  <a:pt x="6894598" y="1248879"/>
                </a:cubicBezTo>
                <a:cubicBezTo>
                  <a:pt x="6666892" y="1286626"/>
                  <a:pt x="6567731" y="1227874"/>
                  <a:pt x="6434559" y="1248879"/>
                </a:cubicBezTo>
                <a:cubicBezTo>
                  <a:pt x="6301387" y="1269884"/>
                  <a:pt x="6178595" y="1203230"/>
                  <a:pt x="5974521" y="1248879"/>
                </a:cubicBezTo>
                <a:cubicBezTo>
                  <a:pt x="5770447" y="1294528"/>
                  <a:pt x="5836684" y="1229925"/>
                  <a:pt x="5789311" y="1248879"/>
                </a:cubicBezTo>
                <a:cubicBezTo>
                  <a:pt x="5741938" y="1267833"/>
                  <a:pt x="5608915" y="1243675"/>
                  <a:pt x="5466687" y="1248879"/>
                </a:cubicBezTo>
                <a:cubicBezTo>
                  <a:pt x="5324459" y="1254083"/>
                  <a:pt x="5288221" y="1212587"/>
                  <a:pt x="5144063" y="1248879"/>
                </a:cubicBezTo>
                <a:cubicBezTo>
                  <a:pt x="4999905" y="1285171"/>
                  <a:pt x="5031459" y="1241427"/>
                  <a:pt x="4958853" y="1248879"/>
                </a:cubicBezTo>
                <a:cubicBezTo>
                  <a:pt x="4886247" y="1256331"/>
                  <a:pt x="4819070" y="1240660"/>
                  <a:pt x="4773643" y="1248879"/>
                </a:cubicBezTo>
                <a:cubicBezTo>
                  <a:pt x="4728216" y="1257098"/>
                  <a:pt x="4651332" y="1244571"/>
                  <a:pt x="4588432" y="1248879"/>
                </a:cubicBezTo>
                <a:cubicBezTo>
                  <a:pt x="4525532" y="1253187"/>
                  <a:pt x="4033217" y="1244077"/>
                  <a:pt x="3853566" y="1248879"/>
                </a:cubicBezTo>
                <a:cubicBezTo>
                  <a:pt x="3673915" y="1253681"/>
                  <a:pt x="3401723" y="1197751"/>
                  <a:pt x="2981286" y="1248879"/>
                </a:cubicBezTo>
                <a:cubicBezTo>
                  <a:pt x="2560849" y="1300007"/>
                  <a:pt x="2886789" y="1229819"/>
                  <a:pt x="2796076" y="1248879"/>
                </a:cubicBezTo>
                <a:cubicBezTo>
                  <a:pt x="2705363" y="1267939"/>
                  <a:pt x="2678189" y="1230487"/>
                  <a:pt x="2610866" y="1248879"/>
                </a:cubicBezTo>
                <a:cubicBezTo>
                  <a:pt x="2543543" y="1267271"/>
                  <a:pt x="2514703" y="1244904"/>
                  <a:pt x="2425656" y="1248879"/>
                </a:cubicBezTo>
                <a:cubicBezTo>
                  <a:pt x="2336609" y="1252854"/>
                  <a:pt x="2032869" y="1178993"/>
                  <a:pt x="1828204" y="1248879"/>
                </a:cubicBezTo>
                <a:cubicBezTo>
                  <a:pt x="1623539" y="1318765"/>
                  <a:pt x="1516492" y="1235324"/>
                  <a:pt x="1230751" y="1248879"/>
                </a:cubicBezTo>
                <a:cubicBezTo>
                  <a:pt x="945010" y="1262434"/>
                  <a:pt x="1040378" y="1216116"/>
                  <a:pt x="908127" y="1248879"/>
                </a:cubicBezTo>
                <a:cubicBezTo>
                  <a:pt x="775876" y="1281642"/>
                  <a:pt x="287550" y="1149893"/>
                  <a:pt x="0" y="1248879"/>
                </a:cubicBezTo>
                <a:cubicBezTo>
                  <a:pt x="-13385" y="1115606"/>
                  <a:pt x="41723" y="976240"/>
                  <a:pt x="0" y="832586"/>
                </a:cubicBezTo>
                <a:cubicBezTo>
                  <a:pt x="-41723" y="688932"/>
                  <a:pt x="45160" y="539977"/>
                  <a:pt x="0" y="441271"/>
                </a:cubicBezTo>
                <a:cubicBezTo>
                  <a:pt x="-45160" y="342566"/>
                  <a:pt x="36784" y="150932"/>
                  <a:pt x="0" y="0"/>
                </a:cubicBezTo>
                <a:close/>
              </a:path>
            </a:pathLst>
          </a:custGeom>
          <a:solidFill>
            <a:srgbClr val="C2BC80">
              <a:lumMod val="40000"/>
              <a:lumOff val="60000"/>
            </a:srgbClr>
          </a:solidFill>
          <a:ln w="92075" cap="flat" cmpd="sng" algn="ctr">
            <a:solidFill>
              <a:srgbClr val="C2BC80">
                <a:lumMod val="40000"/>
                <a:lumOff val="60000"/>
              </a:srgbClr>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a:defRPr/>
            </a:pPr>
            <a:r>
              <a:rPr lang="en-US" sz="2800" b="1" kern="0" dirty="0">
                <a:solidFill>
                  <a:srgbClr val="000000"/>
                </a:solidFill>
                <a:latin typeface="Tenorite" panose="00000500000000000000" pitchFamily="2" charset="0"/>
              </a:rPr>
              <a:t>Low levels of lead exposure can still pose health risks, but overall lead exposure and blood lead levels have decreased significantly in the past 30 to 50 years, reducing these health risks.</a:t>
            </a:r>
          </a:p>
        </p:txBody>
      </p:sp>
      <p:sp>
        <p:nvSpPr>
          <p:cNvPr id="8" name="Rectangle 7">
            <a:extLst>
              <a:ext uri="{FF2B5EF4-FFF2-40B4-BE49-F238E27FC236}">
                <a16:creationId xmlns:a16="http://schemas.microsoft.com/office/drawing/2014/main" id="{5EE946AF-E195-87E2-7F8B-D4612A495231}"/>
              </a:ext>
            </a:extLst>
          </p:cNvPr>
          <p:cNvSpPr/>
          <p:nvPr/>
        </p:nvSpPr>
        <p:spPr>
          <a:xfrm rot="21332067">
            <a:off x="2025062" y="7716367"/>
            <a:ext cx="1771013" cy="282274"/>
          </a:xfrm>
          <a:custGeom>
            <a:avLst/>
            <a:gdLst>
              <a:gd name="csX0" fmla="*/ 0 w 1771013"/>
              <a:gd name="csY0" fmla="*/ 0 h 282274"/>
              <a:gd name="csX1" fmla="*/ 590338 w 1771013"/>
              <a:gd name="csY1" fmla="*/ 0 h 282274"/>
              <a:gd name="csX2" fmla="*/ 1180675 w 1771013"/>
              <a:gd name="csY2" fmla="*/ 0 h 282274"/>
              <a:gd name="csX3" fmla="*/ 1771013 w 1771013"/>
              <a:gd name="csY3" fmla="*/ 0 h 282274"/>
              <a:gd name="csX4" fmla="*/ 1771013 w 1771013"/>
              <a:gd name="csY4" fmla="*/ 282274 h 282274"/>
              <a:gd name="csX5" fmla="*/ 1198385 w 1771013"/>
              <a:gd name="csY5" fmla="*/ 282274 h 282274"/>
              <a:gd name="csX6" fmla="*/ 590338 w 1771013"/>
              <a:gd name="csY6" fmla="*/ 282274 h 282274"/>
              <a:gd name="csX7" fmla="*/ 0 w 1771013"/>
              <a:gd name="csY7" fmla="*/ 282274 h 282274"/>
              <a:gd name="csX8" fmla="*/ 0 w 1771013"/>
              <a:gd name="csY8" fmla="*/ 0 h 28227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771013" h="282274" fill="none" extrusionOk="0">
                <a:moveTo>
                  <a:pt x="0" y="0"/>
                </a:moveTo>
                <a:cubicBezTo>
                  <a:pt x="284095" y="-54339"/>
                  <a:pt x="444624" y="60529"/>
                  <a:pt x="590338" y="0"/>
                </a:cubicBezTo>
                <a:cubicBezTo>
                  <a:pt x="736052" y="-60529"/>
                  <a:pt x="999930" y="65926"/>
                  <a:pt x="1180675" y="0"/>
                </a:cubicBezTo>
                <a:cubicBezTo>
                  <a:pt x="1361420" y="-65926"/>
                  <a:pt x="1601817" y="13576"/>
                  <a:pt x="1771013" y="0"/>
                </a:cubicBezTo>
                <a:cubicBezTo>
                  <a:pt x="1784739" y="70053"/>
                  <a:pt x="1754589" y="154712"/>
                  <a:pt x="1771013" y="282274"/>
                </a:cubicBezTo>
                <a:cubicBezTo>
                  <a:pt x="1587800" y="323007"/>
                  <a:pt x="1441485" y="268904"/>
                  <a:pt x="1198385" y="282274"/>
                </a:cubicBezTo>
                <a:cubicBezTo>
                  <a:pt x="955285" y="295644"/>
                  <a:pt x="882120" y="257189"/>
                  <a:pt x="590338" y="282274"/>
                </a:cubicBezTo>
                <a:cubicBezTo>
                  <a:pt x="298556" y="307359"/>
                  <a:pt x="124972" y="236853"/>
                  <a:pt x="0" y="282274"/>
                </a:cubicBezTo>
                <a:cubicBezTo>
                  <a:pt x="-21973" y="198223"/>
                  <a:pt x="6855" y="91877"/>
                  <a:pt x="0" y="0"/>
                </a:cubicBezTo>
                <a:close/>
              </a:path>
              <a:path w="1771013" h="282274" stroke="0" extrusionOk="0">
                <a:moveTo>
                  <a:pt x="0" y="0"/>
                </a:moveTo>
                <a:cubicBezTo>
                  <a:pt x="228380" y="-11720"/>
                  <a:pt x="494994" y="58232"/>
                  <a:pt x="625758" y="0"/>
                </a:cubicBezTo>
                <a:cubicBezTo>
                  <a:pt x="756522" y="-58232"/>
                  <a:pt x="942211" y="699"/>
                  <a:pt x="1233806" y="0"/>
                </a:cubicBezTo>
                <a:cubicBezTo>
                  <a:pt x="1525401" y="-699"/>
                  <a:pt x="1566159" y="23057"/>
                  <a:pt x="1771013" y="0"/>
                </a:cubicBezTo>
                <a:cubicBezTo>
                  <a:pt x="1774070" y="129715"/>
                  <a:pt x="1742535" y="170519"/>
                  <a:pt x="1771013" y="282274"/>
                </a:cubicBezTo>
                <a:cubicBezTo>
                  <a:pt x="1525031" y="299079"/>
                  <a:pt x="1299753" y="244879"/>
                  <a:pt x="1162965" y="282274"/>
                </a:cubicBezTo>
                <a:cubicBezTo>
                  <a:pt x="1026177" y="319669"/>
                  <a:pt x="781603" y="272875"/>
                  <a:pt x="590338" y="282274"/>
                </a:cubicBezTo>
                <a:cubicBezTo>
                  <a:pt x="399073" y="291673"/>
                  <a:pt x="207451" y="220405"/>
                  <a:pt x="0" y="282274"/>
                </a:cubicBezTo>
                <a:cubicBezTo>
                  <a:pt x="-31610" y="153688"/>
                  <a:pt x="20577" y="108370"/>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rtlCol="0" anchor="ctr"/>
          <a:lstStyle/>
          <a:p>
            <a:pPr algn="ctr">
              <a:defRPr/>
            </a:pPr>
            <a:r>
              <a:rPr lang="en-US" sz="2800" b="1" kern="0" dirty="0">
                <a:solidFill>
                  <a:srgbClr val="000000"/>
                </a:solidFill>
                <a:latin typeface="Tenorite" panose="00000500000000000000" pitchFamily="2" charset="0"/>
              </a:rPr>
              <a:t>Key point: </a:t>
            </a:r>
          </a:p>
        </p:txBody>
      </p:sp>
      <p:sp>
        <p:nvSpPr>
          <p:cNvPr id="11" name="TextBox 10">
            <a:extLst>
              <a:ext uri="{FF2B5EF4-FFF2-40B4-BE49-F238E27FC236}">
                <a16:creationId xmlns:a16="http://schemas.microsoft.com/office/drawing/2014/main" id="{92A4DB79-F561-7ED1-EACE-75FA7C90DD65}"/>
              </a:ext>
            </a:extLst>
          </p:cNvPr>
          <p:cNvSpPr txBox="1"/>
          <p:nvPr/>
        </p:nvSpPr>
        <p:spPr>
          <a:xfrm>
            <a:off x="1193800" y="1878894"/>
            <a:ext cx="15621000" cy="5262979"/>
          </a:xfrm>
          <a:prstGeom prst="rect">
            <a:avLst/>
          </a:prstGeom>
          <a:noFill/>
          <a:ln>
            <a:noFill/>
          </a:ln>
        </p:spPr>
        <p:txBody>
          <a:bodyPr wrap="square" rtlCol="0">
            <a:spAutoFit/>
          </a:bodyPr>
          <a:lstStyle/>
          <a:p>
            <a:pPr>
              <a:defRPr/>
            </a:pPr>
            <a:r>
              <a:rPr lang="en-US" sz="2400" kern="0" dirty="0">
                <a:solidFill>
                  <a:srgbClr val="000000"/>
                </a:solidFill>
                <a:latin typeface="Tenorite" panose="00000500000000000000" pitchFamily="2" charset="0"/>
              </a:rPr>
              <a:t>The mean blood lead level (BLL) in today’s children and adults is now under 1 µg/dL (CDC 2020). This is a significant decline in blood lead levels, resulting from the removal of lead from gasoline, paint, and other products that led to higher lead exposures in previous decades.</a:t>
            </a: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endParaRPr lang="en-US" sz="2400" kern="0" dirty="0">
              <a:solidFill>
                <a:srgbClr val="000000"/>
              </a:solidFill>
              <a:latin typeface="Tenorite" panose="00000500000000000000" pitchFamily="2" charset="0"/>
            </a:endParaRPr>
          </a:p>
          <a:p>
            <a:pPr>
              <a:defRPr/>
            </a:pPr>
            <a:r>
              <a:rPr lang="en-US" sz="2400" kern="0" dirty="0">
                <a:solidFill>
                  <a:srgbClr val="000000"/>
                </a:solidFill>
                <a:latin typeface="Tenorite" panose="00000500000000000000" pitchFamily="2" charset="0"/>
              </a:rPr>
              <a:t>The new 2025 CDC BLL reference levels are even more protective, at 3.5 µg/dL. </a:t>
            </a:r>
          </a:p>
        </p:txBody>
      </p:sp>
      <p:sp>
        <p:nvSpPr>
          <p:cNvPr id="35" name="TextBox 34">
            <a:extLst>
              <a:ext uri="{FF2B5EF4-FFF2-40B4-BE49-F238E27FC236}">
                <a16:creationId xmlns:a16="http://schemas.microsoft.com/office/drawing/2014/main" id="{2C6E7134-A8B0-7B08-1240-7B9B0F4818BE}"/>
              </a:ext>
            </a:extLst>
          </p:cNvPr>
          <p:cNvSpPr txBox="1"/>
          <p:nvPr/>
        </p:nvSpPr>
        <p:spPr>
          <a:xfrm>
            <a:off x="177800" y="9727243"/>
            <a:ext cx="7515992" cy="226665"/>
          </a:xfrm>
          <a:prstGeom prst="rect">
            <a:avLst/>
          </a:prstGeom>
          <a:noFill/>
        </p:spPr>
        <p:txBody>
          <a:bodyPr wrap="square" rtlCol="0">
            <a:spAutoFit/>
          </a:bodyPr>
          <a:lstStyle/>
          <a:p>
            <a:pPr>
              <a:lnSpc>
                <a:spcPct val="97000"/>
              </a:lnSpc>
              <a:buClr>
                <a:srgbClr val="FFFFFF"/>
              </a:buClr>
              <a:buSzPct val="45000"/>
              <a:tabLst>
                <a:tab pos="723900" algn="l"/>
                <a:tab pos="1447800" algn="l"/>
                <a:tab pos="2171700" algn="l"/>
                <a:tab pos="2895600" algn="l"/>
                <a:tab pos="3619500" algn="l"/>
              </a:tabLst>
              <a:defRPr/>
            </a:pPr>
            <a:r>
              <a:rPr lang="en-GB" sz="900" dirty="0">
                <a:solidFill>
                  <a:prstClr val="black"/>
                </a:solidFill>
                <a:latin typeface="Tenorite" panose="00000500000000000000" pitchFamily="2" charset="0"/>
              </a:rPr>
              <a:t> Lanphear B et al. N Engl J Med 2024;391:1621-1631</a:t>
            </a:r>
          </a:p>
        </p:txBody>
      </p:sp>
      <p:graphicFrame>
        <p:nvGraphicFramePr>
          <p:cNvPr id="2" name="Table 1">
            <a:extLst>
              <a:ext uri="{FF2B5EF4-FFF2-40B4-BE49-F238E27FC236}">
                <a16:creationId xmlns:a16="http://schemas.microsoft.com/office/drawing/2014/main" id="{CF8AFAF0-BA21-1484-BF64-8E3E0DDBC5B2}"/>
              </a:ext>
            </a:extLst>
          </p:cNvPr>
          <p:cNvGraphicFramePr>
            <a:graphicFrameLocks noGrp="1"/>
          </p:cNvGraphicFramePr>
          <p:nvPr>
            <p:extLst>
              <p:ext uri="{D42A27DB-BD31-4B8C-83A1-F6EECF244321}">
                <p14:modId xmlns:p14="http://schemas.microsoft.com/office/powerpoint/2010/main" val="2369411069"/>
              </p:ext>
            </p:extLst>
          </p:nvPr>
        </p:nvGraphicFramePr>
        <p:xfrm>
          <a:off x="3606800" y="3290769"/>
          <a:ext cx="10668000" cy="3017520"/>
        </p:xfrm>
        <a:graphic>
          <a:graphicData uri="http://schemas.openxmlformats.org/drawingml/2006/table">
            <a:tbl>
              <a:tblPr firstRow="1" bandRow="1">
                <a:tableStyleId>{5C22544A-7EE6-4342-B048-85BDC9FD1C3A}</a:tableStyleId>
              </a:tblPr>
              <a:tblGrid>
                <a:gridCol w="1729348">
                  <a:extLst>
                    <a:ext uri="{9D8B030D-6E8A-4147-A177-3AD203B41FA5}">
                      <a16:colId xmlns:a16="http://schemas.microsoft.com/office/drawing/2014/main" val="997604617"/>
                    </a:ext>
                  </a:extLst>
                </a:gridCol>
                <a:gridCol w="4717192">
                  <a:extLst>
                    <a:ext uri="{9D8B030D-6E8A-4147-A177-3AD203B41FA5}">
                      <a16:colId xmlns:a16="http://schemas.microsoft.com/office/drawing/2014/main" val="1717855665"/>
                    </a:ext>
                  </a:extLst>
                </a:gridCol>
                <a:gridCol w="4221460">
                  <a:extLst>
                    <a:ext uri="{9D8B030D-6E8A-4147-A177-3AD203B41FA5}">
                      <a16:colId xmlns:a16="http://schemas.microsoft.com/office/drawing/2014/main" val="4258210729"/>
                    </a:ext>
                  </a:extLst>
                </a:gridCol>
              </a:tblGrid>
              <a:tr h="370840">
                <a:tc>
                  <a:txBody>
                    <a:bodyPr/>
                    <a:lstStyle/>
                    <a:p>
                      <a:pPr algn="ctr"/>
                      <a:r>
                        <a:rPr lang="en-US" sz="2400" dirty="0">
                          <a:solidFill>
                            <a:schemeClr val="tx1"/>
                          </a:solidFill>
                          <a:latin typeface="Tenorite Display" panose="00000500000000000000" pitchFamily="2" charset="0"/>
                        </a:rPr>
                        <a:t>Year</a:t>
                      </a:r>
                    </a:p>
                  </a:txBody>
                  <a:tcPr anchor="ctr">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a:txBody>
                    <a:bodyPr/>
                    <a:lstStyle/>
                    <a:p>
                      <a:pPr algn="ctr"/>
                      <a:r>
                        <a:rPr lang="en-US" sz="2400" dirty="0">
                          <a:solidFill>
                            <a:schemeClr val="tx1"/>
                          </a:solidFill>
                          <a:latin typeface="Tenorite Display" panose="00000500000000000000" pitchFamily="2" charset="0"/>
                        </a:rPr>
                        <a:t>Mean Blood Lead Level for Children 1-5 years of age</a:t>
                      </a:r>
                    </a:p>
                    <a:p>
                      <a:pPr algn="ctr"/>
                      <a:r>
                        <a:rPr lang="en-US" sz="2400" b="0" dirty="0">
                          <a:solidFill>
                            <a:schemeClr val="tx1"/>
                          </a:solidFill>
                          <a:latin typeface="Tenorite Display" panose="00000500000000000000" pitchFamily="2" charset="0"/>
                        </a:rPr>
                        <a:t>(µg/dL)</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tc>
                  <a:txBody>
                    <a:bodyPr/>
                    <a:lstStyle/>
                    <a:p>
                      <a:pPr algn="ctr"/>
                      <a:r>
                        <a:rPr lang="en-US" sz="2400" dirty="0">
                          <a:solidFill>
                            <a:schemeClr val="tx1"/>
                          </a:solidFill>
                          <a:latin typeface="Tenorite Display" panose="00000500000000000000" pitchFamily="2" charset="0"/>
                        </a:rPr>
                        <a:t>Blood lead level considered to be of concern</a:t>
                      </a:r>
                    </a:p>
                    <a:p>
                      <a:pPr algn="ctr"/>
                      <a:r>
                        <a:rPr lang="en-US" sz="2400" b="0" dirty="0">
                          <a:solidFill>
                            <a:schemeClr val="tx1"/>
                          </a:solidFill>
                          <a:latin typeface="Tenorite Display" panose="00000500000000000000" pitchFamily="2" charset="0"/>
                        </a:rPr>
                        <a:t>(µg/dL)</a:t>
                      </a:r>
                    </a:p>
                  </a:txBody>
                  <a:tcPr anchor="ctr">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C9D9E1"/>
                    </a:solidFill>
                  </a:tcPr>
                </a:tc>
                <a:extLst>
                  <a:ext uri="{0D108BD9-81ED-4DB2-BD59-A6C34878D82A}">
                    <a16:rowId xmlns:a16="http://schemas.microsoft.com/office/drawing/2014/main" val="822805719"/>
                  </a:ext>
                </a:extLst>
              </a:tr>
              <a:tr h="370840">
                <a:tc>
                  <a:txBody>
                    <a:bodyPr/>
                    <a:lstStyle/>
                    <a:p>
                      <a:pPr algn="ctr"/>
                      <a:r>
                        <a:rPr lang="en-US" sz="2400" dirty="0">
                          <a:solidFill>
                            <a:schemeClr val="tx1"/>
                          </a:solidFill>
                          <a:latin typeface="Tenorite Display" panose="00000500000000000000" pitchFamily="2" charset="0"/>
                        </a:rPr>
                        <a:t>1971</a:t>
                      </a: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Tenorite Display" panose="00000500000000000000" pitchFamily="2" charset="0"/>
                        </a:rPr>
                        <a:t>150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Tenorite Display" panose="00000500000000000000" pitchFamily="2" charset="0"/>
                        </a:rPr>
                        <a:t>400</a:t>
                      </a: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97251726"/>
                  </a:ext>
                </a:extLst>
              </a:tr>
              <a:tr h="370840">
                <a:tc>
                  <a:txBody>
                    <a:bodyPr/>
                    <a:lstStyle/>
                    <a:p>
                      <a:pPr algn="ctr"/>
                      <a:r>
                        <a:rPr lang="en-US" sz="2400" dirty="0">
                          <a:solidFill>
                            <a:schemeClr val="tx1"/>
                          </a:solidFill>
                          <a:latin typeface="Tenorite Display" panose="00000500000000000000" pitchFamily="2" charset="0"/>
                        </a:rPr>
                        <a:t>1988</a:t>
                      </a: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Tenorite Display" panose="00000500000000000000" pitchFamily="2" charset="0"/>
                        </a:rPr>
                        <a:t>50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Tenorite Display" panose="00000500000000000000" pitchFamily="2" charset="0"/>
                        </a:rPr>
                        <a:t>250</a:t>
                      </a: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96650365"/>
                  </a:ext>
                </a:extLst>
              </a:tr>
              <a:tr h="370840">
                <a:tc>
                  <a:txBody>
                    <a:bodyPr/>
                    <a:lstStyle/>
                    <a:p>
                      <a:pPr algn="ctr"/>
                      <a:r>
                        <a:rPr lang="en-US" sz="2400" dirty="0">
                          <a:solidFill>
                            <a:schemeClr val="tx1"/>
                          </a:solidFill>
                          <a:latin typeface="Tenorite Display" panose="00000500000000000000" pitchFamily="2" charset="0"/>
                        </a:rPr>
                        <a:t>2011</a:t>
                      </a: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Tenorite Display" panose="00000500000000000000" pitchFamily="2" charset="0"/>
                        </a:rPr>
                        <a:t>10</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Tenorite Display" panose="00000500000000000000" pitchFamily="2" charset="0"/>
                        </a:rPr>
                        <a:t>50</a:t>
                      </a: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06903857"/>
                  </a:ext>
                </a:extLst>
              </a:tr>
              <a:tr h="370840">
                <a:tc>
                  <a:txBody>
                    <a:bodyPr/>
                    <a:lstStyle/>
                    <a:p>
                      <a:pPr algn="ctr"/>
                      <a:r>
                        <a:rPr lang="en-US" sz="2400" b="1" dirty="0">
                          <a:solidFill>
                            <a:srgbClr val="D6784E"/>
                          </a:solidFill>
                          <a:latin typeface="Tenorite Display" panose="00000500000000000000" pitchFamily="2" charset="0"/>
                        </a:rPr>
                        <a:t>2025</a:t>
                      </a: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Tenorite Display" panose="00000500000000000000" pitchFamily="2" charset="0"/>
                        </a:rPr>
                        <a:t>Less than 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US" sz="2400" dirty="0">
                          <a:solidFill>
                            <a:schemeClr val="tx1"/>
                          </a:solidFill>
                          <a:latin typeface="Tenorite Display" panose="00000500000000000000" pitchFamily="2" charset="0"/>
                        </a:rPr>
                        <a:t>3.5</a:t>
                      </a: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89826645"/>
                  </a:ext>
                </a:extLst>
              </a:tr>
            </a:tbl>
          </a:graphicData>
        </a:graphic>
      </p:graphicFrame>
      <p:pic>
        <p:nvPicPr>
          <p:cNvPr id="3" name="Picture 2">
            <a:extLst>
              <a:ext uri="{FF2B5EF4-FFF2-40B4-BE49-F238E27FC236}">
                <a16:creationId xmlns:a16="http://schemas.microsoft.com/office/drawing/2014/main" id="{D1263555-D68A-0A46-DD26-EE3A1305DAA1}"/>
              </a:ext>
            </a:extLst>
          </p:cNvPr>
          <p:cNvPicPr>
            <a:picLocks noChangeAspect="1"/>
          </p:cNvPicPr>
          <p:nvPr/>
        </p:nvPicPr>
        <p:blipFill>
          <a:blip r:embed="rId3">
            <a:duotone>
              <a:schemeClr val="accent1">
                <a:shade val="45000"/>
                <a:satMod val="135000"/>
              </a:schemeClr>
              <a:prstClr val="white"/>
            </a:duotone>
          </a:blip>
          <a:stretch>
            <a:fillRect/>
          </a:stretch>
        </p:blipFill>
        <p:spPr>
          <a:xfrm rot="10800000" flipV="1">
            <a:off x="3732079" y="7475404"/>
            <a:ext cx="862374" cy="862374"/>
          </a:xfrm>
          <a:prstGeom prst="rect">
            <a:avLst/>
          </a:prstGeom>
        </p:spPr>
      </p:pic>
    </p:spTree>
    <p:extLst>
      <p:ext uri="{BB962C8B-B14F-4D97-AF65-F5344CB8AC3E}">
        <p14:creationId xmlns:p14="http://schemas.microsoft.com/office/powerpoint/2010/main" val="79710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C27BB-EEA3-4E49-39E8-1CC6B3B8DFA8}"/>
              </a:ext>
            </a:extLst>
          </p:cNvPr>
          <p:cNvSpPr>
            <a:spLocks noGrp="1"/>
          </p:cNvSpPr>
          <p:nvPr>
            <p:ph type="title"/>
          </p:nvPr>
        </p:nvSpPr>
        <p:spPr>
          <a:xfrm>
            <a:off x="0" y="0"/>
            <a:ext cx="17881600" cy="1341120"/>
          </a:xfrm>
        </p:spPr>
        <p:txBody>
          <a:bodyPr>
            <a:normAutofit fontScale="90000"/>
          </a:bodyPr>
          <a:lstStyle/>
          <a:p>
            <a:pPr>
              <a:defRPr/>
            </a:pPr>
            <a:r>
              <a:rPr lang="en-US" sz="5867" dirty="0">
                <a:latin typeface="Tenorite" panose="00000500000000000000" pitchFamily="2" charset="0"/>
              </a:rPr>
              <a:t>Current Recommended Lead Treatments:</a:t>
            </a:r>
            <a:br>
              <a:rPr lang="en-US" sz="5867" dirty="0">
                <a:latin typeface="Tenorite" panose="00000500000000000000" pitchFamily="2" charset="0"/>
              </a:rPr>
            </a:br>
            <a:r>
              <a:rPr lang="en-US" sz="4547" dirty="0">
                <a:solidFill>
                  <a:schemeClr val="accent5">
                    <a:lumMod val="75000"/>
                  </a:schemeClr>
                </a:solidFill>
                <a:latin typeface="Tenorite" panose="00000500000000000000" pitchFamily="2" charset="0"/>
              </a:rPr>
              <a:t>Blood Lead Levels of concern for children</a:t>
            </a:r>
            <a:endParaRPr lang="en-US" dirty="0">
              <a:solidFill>
                <a:schemeClr val="accent5">
                  <a:lumMod val="75000"/>
                </a:schemeClr>
              </a:solidFill>
              <a:latin typeface="Tenorite" panose="00000500000000000000" pitchFamily="2" charset="0"/>
            </a:endParaRPr>
          </a:p>
        </p:txBody>
      </p:sp>
      <p:graphicFrame>
        <p:nvGraphicFramePr>
          <p:cNvPr id="4" name="Content Placeholder 3">
            <a:extLst>
              <a:ext uri="{FF2B5EF4-FFF2-40B4-BE49-F238E27FC236}">
                <a16:creationId xmlns:a16="http://schemas.microsoft.com/office/drawing/2014/main" id="{94E93122-148D-164A-C4C7-38BCBBEFA918}"/>
              </a:ext>
            </a:extLst>
          </p:cNvPr>
          <p:cNvGraphicFramePr>
            <a:graphicFrameLocks/>
          </p:cNvGraphicFramePr>
          <p:nvPr/>
        </p:nvGraphicFramePr>
        <p:xfrm>
          <a:off x="3619244" y="1504708"/>
          <a:ext cx="14143307" cy="7213148"/>
        </p:xfrm>
        <a:graphic>
          <a:graphicData uri="http://schemas.openxmlformats.org/drawingml/2006/table">
            <a:tbl>
              <a:tblPr/>
              <a:tblGrid>
                <a:gridCol w="2581008">
                  <a:extLst>
                    <a:ext uri="{9D8B030D-6E8A-4147-A177-3AD203B41FA5}">
                      <a16:colId xmlns:a16="http://schemas.microsoft.com/office/drawing/2014/main" val="2513567169"/>
                    </a:ext>
                  </a:extLst>
                </a:gridCol>
                <a:gridCol w="11562299">
                  <a:extLst>
                    <a:ext uri="{9D8B030D-6E8A-4147-A177-3AD203B41FA5}">
                      <a16:colId xmlns:a16="http://schemas.microsoft.com/office/drawing/2014/main" val="2570628743"/>
                    </a:ext>
                  </a:extLst>
                </a:gridCol>
              </a:tblGrid>
              <a:tr h="336073">
                <a:tc gridSpan="2">
                  <a:txBody>
                    <a:bodyPr/>
                    <a:lstStyle/>
                    <a:p>
                      <a:pPr algn="ctr" fontAlgn="t"/>
                      <a:r>
                        <a:rPr lang="en-US" sz="2100" b="1" dirty="0">
                          <a:effectLst/>
                          <a:latin typeface="Tenorite" panose="00000500000000000000" pitchFamily="2" charset="0"/>
                        </a:rPr>
                        <a:t>CDC Recommended Treatment for Children’s Blood Lead Levels</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algn="l" fontAlgn="t"/>
                      <a:endParaRPr lang="en-US" sz="1800" b="1" dirty="0">
                        <a:effectLst/>
                        <a:latin typeface="Tenorite" panose="00000500000000000000" pitchFamily="2" charset="0"/>
                      </a:endParaRPr>
                    </a:p>
                  </a:txBody>
                  <a:tcPr marL="15304" marR="15304" marT="7652" marB="765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EBF3"/>
                    </a:solidFill>
                  </a:tcPr>
                </a:tc>
                <a:extLst>
                  <a:ext uri="{0D108BD9-81ED-4DB2-BD59-A6C34878D82A}">
                    <a16:rowId xmlns:a16="http://schemas.microsoft.com/office/drawing/2014/main" val="1921496210"/>
                  </a:ext>
                </a:extLst>
              </a:tr>
              <a:tr h="336073">
                <a:tc>
                  <a:txBody>
                    <a:bodyPr/>
                    <a:lstStyle/>
                    <a:p>
                      <a:pPr algn="ctr" fontAlgn="t"/>
                      <a:r>
                        <a:rPr lang="en-US" sz="2100" b="1" dirty="0">
                          <a:solidFill>
                            <a:schemeClr val="tx1"/>
                          </a:solidFill>
                          <a:effectLst/>
                          <a:latin typeface="Tenorite" panose="00000500000000000000" pitchFamily="2" charset="0"/>
                        </a:rPr>
                        <a:t>BLL Result</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fontAlgn="t"/>
                      <a:r>
                        <a:rPr lang="en-US" sz="2100" b="1" dirty="0">
                          <a:solidFill>
                            <a:schemeClr val="tx1"/>
                          </a:solidFill>
                          <a:effectLst/>
                          <a:latin typeface="Tenorite" panose="00000500000000000000" pitchFamily="2" charset="0"/>
                        </a:rPr>
                        <a:t>Recommended Treatment Action</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163649072"/>
                  </a:ext>
                </a:extLst>
              </a:tr>
              <a:tr h="380078">
                <a:tc>
                  <a:txBody>
                    <a:bodyPr/>
                    <a:lstStyle/>
                    <a:p>
                      <a:pPr algn="ctr" fontAlgn="t"/>
                      <a:r>
                        <a:rPr lang="en-US" sz="2300" b="1" dirty="0">
                          <a:effectLst/>
                          <a:latin typeface="Tenorite" panose="00000500000000000000" pitchFamily="2" charset="0"/>
                        </a:rPr>
                        <a:t>Less than 3.5 µg/dL</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0" indent="0" fontAlgn="t">
                        <a:buFont typeface="Arial" panose="020B0604020202020204" pitchFamily="34" charset="0"/>
                        <a:buNone/>
                      </a:pPr>
                      <a:r>
                        <a:rPr lang="en-US" sz="2100" b="1" dirty="0">
                          <a:effectLst/>
                          <a:latin typeface="Tenorite" panose="00000500000000000000" pitchFamily="2" charset="0"/>
                        </a:rPr>
                        <a:t>Reduce exposure</a:t>
                      </a:r>
                      <a:r>
                        <a:rPr lang="en-US" sz="2100" b="0" dirty="0">
                          <a:effectLst/>
                          <a:latin typeface="Tenorite" panose="00000500000000000000" pitchFamily="2" charset="0"/>
                        </a:rPr>
                        <a:t> and educate on common sources and how to prevent exposures.</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59061788"/>
                  </a:ext>
                </a:extLst>
              </a:tr>
              <a:tr h="1903983">
                <a:tc>
                  <a:txBody>
                    <a:bodyPr/>
                    <a:lstStyle/>
                    <a:p>
                      <a:pPr algn="ctr" fontAlgn="t"/>
                      <a:r>
                        <a:rPr lang="en-US" sz="2300" b="1" dirty="0">
                          <a:effectLst/>
                          <a:latin typeface="Tenorite" panose="00000500000000000000" pitchFamily="2" charset="0"/>
                        </a:rPr>
                        <a:t>3.5-19 µg/dL</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indent="0" fontAlgn="t">
                        <a:buFont typeface="Arial" panose="020B0604020202020204" pitchFamily="34" charset="0"/>
                        <a:buNone/>
                      </a:pPr>
                      <a:r>
                        <a:rPr lang="en-US" sz="2100" b="1" dirty="0">
                          <a:effectLst/>
                          <a:latin typeface="Tenorite" panose="00000500000000000000" pitchFamily="2" charset="0"/>
                        </a:rPr>
                        <a:t>All of the above, plus</a:t>
                      </a:r>
                      <a:r>
                        <a:rPr lang="en-US" sz="2100" b="0" dirty="0">
                          <a:effectLst/>
                          <a:latin typeface="Tenorite" panose="00000500000000000000" pitchFamily="2" charset="0"/>
                        </a:rPr>
                        <a:t>:</a:t>
                      </a:r>
                    </a:p>
                    <a:p>
                      <a:pPr marL="173038" indent="-173038" fontAlgn="t">
                        <a:buFont typeface="Arial" panose="020B0604020202020204" pitchFamily="34" charset="0"/>
                        <a:buChar char="•"/>
                      </a:pPr>
                      <a:r>
                        <a:rPr lang="en-US" sz="2100" b="0" dirty="0">
                          <a:effectLst/>
                          <a:latin typeface="Tenorite" panose="00000500000000000000" pitchFamily="2" charset="0"/>
                        </a:rPr>
                        <a:t>Explore any </a:t>
                      </a:r>
                      <a:r>
                        <a:rPr lang="en-US" sz="2100" b="1" dirty="0">
                          <a:effectLst/>
                          <a:latin typeface="Tenorite" panose="00000500000000000000" pitchFamily="2" charset="0"/>
                        </a:rPr>
                        <a:t>potential exposures </a:t>
                      </a:r>
                      <a:r>
                        <a:rPr lang="en-US" sz="2100" b="0" dirty="0">
                          <a:effectLst/>
                          <a:latin typeface="Tenorite" panose="00000500000000000000" pitchFamily="2" charset="0"/>
                        </a:rPr>
                        <a:t>and arrange home investigation (Dept. of Public Health).</a:t>
                      </a:r>
                    </a:p>
                    <a:p>
                      <a:pPr marL="173038" indent="-173038" fontAlgn="t">
                        <a:buFont typeface="Arial" panose="020B0604020202020204" pitchFamily="34" charset="0"/>
                        <a:buChar char="•"/>
                      </a:pPr>
                      <a:r>
                        <a:rPr lang="en-US" sz="2100" b="1" dirty="0">
                          <a:effectLst/>
                          <a:latin typeface="Tenorite" panose="00000500000000000000" pitchFamily="2" charset="0"/>
                        </a:rPr>
                        <a:t>Check child development</a:t>
                      </a:r>
                      <a:r>
                        <a:rPr lang="en-US" sz="2100" b="0" dirty="0">
                          <a:effectLst/>
                          <a:latin typeface="Tenorite" panose="00000500000000000000" pitchFamily="2" charset="0"/>
                        </a:rPr>
                        <a:t>. </a:t>
                      </a:r>
                    </a:p>
                    <a:p>
                      <a:pPr marL="173038" indent="-173038" fontAlgn="t">
                        <a:buFont typeface="Arial" panose="020B0604020202020204" pitchFamily="34" charset="0"/>
                        <a:buChar char="•"/>
                      </a:pPr>
                      <a:r>
                        <a:rPr lang="en-US" sz="2100" b="0" dirty="0">
                          <a:effectLst/>
                          <a:latin typeface="Tenorite" panose="00000500000000000000" pitchFamily="2" charset="0"/>
                        </a:rPr>
                        <a:t>Discuss </a:t>
                      </a:r>
                      <a:r>
                        <a:rPr lang="en-US" sz="2100" b="1" dirty="0">
                          <a:effectLst/>
                          <a:latin typeface="Tenorite" panose="00000500000000000000" pitchFamily="2" charset="0"/>
                        </a:rPr>
                        <a:t>diet and nutrition, focusing on iron and calcium</a:t>
                      </a:r>
                      <a:r>
                        <a:rPr lang="en-US" sz="2100" b="0" dirty="0">
                          <a:effectLst/>
                          <a:latin typeface="Tenorite" panose="00000500000000000000" pitchFamily="2" charset="0"/>
                        </a:rPr>
                        <a:t>, which can help reduce lead absorption. Ensure no iron deficiency. </a:t>
                      </a:r>
                    </a:p>
                    <a:p>
                      <a:pPr marL="173038" indent="-173038" fontAlgn="t">
                        <a:buFont typeface="Arial" panose="020B0604020202020204" pitchFamily="34" charset="0"/>
                        <a:buChar char="•"/>
                      </a:pPr>
                      <a:r>
                        <a:rPr lang="en-US" sz="2100" b="0" dirty="0">
                          <a:effectLst/>
                          <a:latin typeface="Tenorite" panose="00000500000000000000" pitchFamily="2" charset="0"/>
                        </a:rPr>
                        <a:t>Follow-up blood lead level testing.</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89487983"/>
                  </a:ext>
                </a:extLst>
              </a:tr>
              <a:tr h="1590402">
                <a:tc>
                  <a:txBody>
                    <a:bodyPr/>
                    <a:lstStyle/>
                    <a:p>
                      <a:pPr algn="ctr" fontAlgn="t"/>
                      <a:r>
                        <a:rPr lang="en-US" sz="2300" b="1" dirty="0">
                          <a:effectLst/>
                          <a:latin typeface="Tenorite" panose="00000500000000000000" pitchFamily="2" charset="0"/>
                        </a:rPr>
                        <a:t>20-44 µg/dL</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indent="0" fontAlgn="t">
                        <a:buFont typeface="Arial" panose="020B0604020202020204" pitchFamily="34" charset="0"/>
                        <a:buNone/>
                      </a:pPr>
                      <a:r>
                        <a:rPr lang="en-US" sz="2100" b="1" dirty="0">
                          <a:effectLst/>
                          <a:latin typeface="Tenorite" panose="00000500000000000000" pitchFamily="2" charset="0"/>
                        </a:rPr>
                        <a:t>All of the above, plus</a:t>
                      </a:r>
                      <a:r>
                        <a:rPr lang="en-US" sz="2100" b="0" dirty="0">
                          <a:effectLst/>
                          <a:latin typeface="Tenorite" panose="00000500000000000000" pitchFamily="2" charset="0"/>
                        </a:rPr>
                        <a:t>:</a:t>
                      </a:r>
                    </a:p>
                    <a:p>
                      <a:pPr marL="173038" indent="-173038" fontAlgn="t">
                        <a:buFont typeface="Arial" panose="020B0604020202020204" pitchFamily="34" charset="0"/>
                        <a:buChar char="•"/>
                      </a:pPr>
                      <a:r>
                        <a:rPr lang="en-US" sz="2100" b="0" dirty="0">
                          <a:effectLst/>
                          <a:latin typeface="Tenorite" panose="00000500000000000000" pitchFamily="2" charset="0"/>
                        </a:rPr>
                        <a:t>Arrange for a </a:t>
                      </a:r>
                      <a:r>
                        <a:rPr lang="en-US" sz="2100" b="1" dirty="0">
                          <a:effectLst/>
                          <a:latin typeface="Tenorite" panose="00000500000000000000" pitchFamily="2" charset="0"/>
                        </a:rPr>
                        <a:t>lead hazard reduction program</a:t>
                      </a:r>
                      <a:r>
                        <a:rPr lang="en-US" sz="2100" b="0" dirty="0">
                          <a:effectLst/>
                          <a:latin typeface="Tenorite" panose="00000500000000000000" pitchFamily="2" charset="0"/>
                        </a:rPr>
                        <a:t>. </a:t>
                      </a:r>
                    </a:p>
                    <a:p>
                      <a:pPr marL="173038" indent="-173038" fontAlgn="t">
                        <a:buFont typeface="Arial" panose="020B0604020202020204" pitchFamily="34" charset="0"/>
                        <a:buChar char="•"/>
                      </a:pPr>
                      <a:r>
                        <a:rPr lang="en-US" sz="2100" b="0" dirty="0">
                          <a:effectLst/>
                          <a:latin typeface="Tenorite" panose="00000500000000000000" pitchFamily="2" charset="0"/>
                        </a:rPr>
                        <a:t>Consider an </a:t>
                      </a:r>
                      <a:r>
                        <a:rPr lang="en-US" sz="2100" b="1" dirty="0">
                          <a:effectLst/>
                          <a:latin typeface="Tenorite" panose="00000500000000000000" pitchFamily="2" charset="0"/>
                        </a:rPr>
                        <a:t>abdominal X-ray to check for lead-based paint chips and other objects</a:t>
                      </a:r>
                      <a:r>
                        <a:rPr lang="en-US" sz="2100" b="0" dirty="0">
                          <a:effectLst/>
                          <a:latin typeface="Tenorite" panose="00000500000000000000" pitchFamily="2" charset="0"/>
                        </a:rPr>
                        <a:t>, which is especially important for young children who tend to ingest non-food items.</a:t>
                      </a:r>
                    </a:p>
                    <a:p>
                      <a:pPr marL="173038" indent="-173038" fontAlgn="t">
                        <a:buFont typeface="Arial" panose="020B0604020202020204" pitchFamily="34" charset="0"/>
                        <a:buChar char="•"/>
                      </a:pPr>
                      <a:r>
                        <a:rPr lang="en-US" sz="2100" b="0" dirty="0">
                          <a:effectLst/>
                          <a:latin typeface="Tenorite" panose="00000500000000000000" pitchFamily="2" charset="0"/>
                        </a:rPr>
                        <a:t>Contact a </a:t>
                      </a:r>
                      <a:r>
                        <a:rPr lang="en-US" sz="2100" b="1" dirty="0">
                          <a:effectLst/>
                          <a:latin typeface="Tenorite" panose="00000500000000000000" pitchFamily="2" charset="0"/>
                        </a:rPr>
                        <a:t>Pediatric Environmental Health Specialty Unit or the Poison Control Center</a:t>
                      </a:r>
                      <a:r>
                        <a:rPr lang="en-US" sz="2100" b="0" dirty="0">
                          <a:effectLst/>
                          <a:latin typeface="Tenorite" panose="00000500000000000000" pitchFamily="2" charset="0"/>
                        </a:rPr>
                        <a:t>. </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50321310"/>
                  </a:ext>
                </a:extLst>
              </a:tr>
              <a:tr h="2217565">
                <a:tc>
                  <a:txBody>
                    <a:bodyPr/>
                    <a:lstStyle/>
                    <a:p>
                      <a:pPr algn="ctr" fontAlgn="t"/>
                      <a:r>
                        <a:rPr lang="en-US" sz="2300" b="1" dirty="0">
                          <a:effectLst/>
                          <a:latin typeface="Tenorite" panose="00000500000000000000" pitchFamily="2" charset="0"/>
                        </a:rPr>
                        <a:t>Above 45 µg/dL</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r>
                        <a:rPr lang="en-US" sz="2100" b="1" dirty="0">
                          <a:effectLst/>
                          <a:latin typeface="Tenorite" panose="00000500000000000000" pitchFamily="2" charset="0"/>
                        </a:rPr>
                        <a:t>All of the above, plus</a:t>
                      </a:r>
                      <a:r>
                        <a:rPr lang="en-US" sz="2100" b="0" dirty="0">
                          <a:effectLst/>
                          <a:latin typeface="Tenorite" panose="00000500000000000000" pitchFamily="2" charset="0"/>
                        </a:rPr>
                        <a:t>:</a:t>
                      </a:r>
                    </a:p>
                    <a:p>
                      <a:pPr marL="173038" indent="-173038" fontAlgn="t">
                        <a:buFont typeface="Arial" panose="020B0604020202020204" pitchFamily="34" charset="0"/>
                        <a:buChar char="•"/>
                      </a:pPr>
                      <a:r>
                        <a:rPr lang="en-US" sz="2100" b="1" dirty="0">
                          <a:effectLst/>
                          <a:latin typeface="Tenorite" panose="00000500000000000000" pitchFamily="2" charset="0"/>
                        </a:rPr>
                        <a:t>Consider admitting to the hospital if an unknown exposure or further lead exposure (unsafe home)</a:t>
                      </a:r>
                      <a:r>
                        <a:rPr lang="en-US" sz="2100" b="0" dirty="0">
                          <a:effectLst/>
                          <a:latin typeface="Tenorite" panose="00000500000000000000" pitchFamily="2" charset="0"/>
                        </a:rPr>
                        <a:t>.</a:t>
                      </a:r>
                    </a:p>
                    <a:p>
                      <a:pPr marL="173038" indent="-173038" fontAlgn="t">
                        <a:buFont typeface="Arial" panose="020B0604020202020204" pitchFamily="34" charset="0"/>
                        <a:buChar char="•"/>
                      </a:pPr>
                      <a:r>
                        <a:rPr lang="en-US" sz="2100" b="1" dirty="0">
                          <a:effectLst/>
                          <a:latin typeface="Tenorite" panose="00000500000000000000" pitchFamily="2" charset="0"/>
                        </a:rPr>
                        <a:t>If signs of lead poisoning are present, seek immediate medical attention at a hospital</a:t>
                      </a:r>
                      <a:r>
                        <a:rPr lang="en-US" sz="2100" b="0" dirty="0">
                          <a:effectLst/>
                          <a:latin typeface="Tenorite" panose="00000500000000000000" pitchFamily="2" charset="0"/>
                        </a:rPr>
                        <a:t>. Signs include confusion, weakness, seizures, coma, nausea, vomiting, and abdominal pain.</a:t>
                      </a:r>
                    </a:p>
                    <a:p>
                      <a:pPr marL="173038" indent="-173038" fontAlgn="t">
                        <a:buFont typeface="Arial" panose="020B0604020202020204" pitchFamily="34" charset="0"/>
                        <a:buChar char="•"/>
                      </a:pPr>
                      <a:r>
                        <a:rPr lang="en-US" sz="2100" b="1" dirty="0">
                          <a:effectLst/>
                          <a:latin typeface="Tenorite" panose="00000500000000000000" pitchFamily="2" charset="0"/>
                        </a:rPr>
                        <a:t>Consult with a medical toxicologist or specialist </a:t>
                      </a:r>
                      <a:r>
                        <a:rPr lang="en-US" sz="2100" b="0" dirty="0">
                          <a:effectLst/>
                          <a:latin typeface="Tenorite" panose="00000500000000000000" pitchFamily="2" charset="0"/>
                        </a:rPr>
                        <a:t>to initiate:</a:t>
                      </a:r>
                    </a:p>
                    <a:p>
                      <a:pPr marL="630238" lvl="2" indent="-173038" fontAlgn="t">
                        <a:buFont typeface="Arial" panose="020B0604020202020204" pitchFamily="34" charset="0"/>
                        <a:buChar char="•"/>
                      </a:pPr>
                      <a:r>
                        <a:rPr lang="en-US" sz="2100" b="0" dirty="0">
                          <a:effectLst/>
                          <a:latin typeface="Tenorite" panose="00000500000000000000" pitchFamily="2" charset="0"/>
                        </a:rPr>
                        <a:t>Gastrointestinal decontamination (removal of lead using laxatives) or</a:t>
                      </a:r>
                    </a:p>
                    <a:p>
                      <a:pPr marL="630238" lvl="2" indent="-173038" fontAlgn="t">
                        <a:buFont typeface="Arial" panose="020B0604020202020204" pitchFamily="34" charset="0"/>
                        <a:buChar char="•"/>
                      </a:pPr>
                      <a:r>
                        <a:rPr lang="en-US" sz="2100" b="0" dirty="0">
                          <a:effectLst/>
                          <a:latin typeface="Tenorite" panose="00000500000000000000" pitchFamily="2" charset="0"/>
                        </a:rPr>
                        <a:t>Chelation therapy (medication used to remove lead from the body).</a:t>
                      </a:r>
                    </a:p>
                  </a:txBody>
                  <a:tcPr marL="22446" marR="22446" marT="11223" marB="11223">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83898496"/>
                  </a:ext>
                </a:extLst>
              </a:tr>
            </a:tbl>
          </a:graphicData>
        </a:graphic>
      </p:graphicFrame>
      <p:sp>
        <p:nvSpPr>
          <p:cNvPr id="7" name="TextBox 6">
            <a:extLst>
              <a:ext uri="{FF2B5EF4-FFF2-40B4-BE49-F238E27FC236}">
                <a16:creationId xmlns:a16="http://schemas.microsoft.com/office/drawing/2014/main" id="{BBABD143-DBA0-77A1-A261-87012E2BBDD1}"/>
              </a:ext>
            </a:extLst>
          </p:cNvPr>
          <p:cNvSpPr txBox="1"/>
          <p:nvPr/>
        </p:nvSpPr>
        <p:spPr>
          <a:xfrm>
            <a:off x="85036" y="2295036"/>
            <a:ext cx="3140617" cy="1446358"/>
          </a:xfrm>
          <a:prstGeom prst="rect">
            <a:avLst/>
          </a:prstGeom>
          <a:noFill/>
        </p:spPr>
        <p:txBody>
          <a:bodyPr wrap="square" rtlCol="0">
            <a:spAutoFit/>
          </a:bodyPr>
          <a:lstStyle/>
          <a:p>
            <a:r>
              <a:rPr lang="en-US" sz="2933" b="1" dirty="0">
                <a:latin typeface="Tenorite" panose="00000500000000000000" pitchFamily="2" charset="0"/>
              </a:rPr>
              <a:t>Remove and reduce</a:t>
            </a:r>
            <a:r>
              <a:rPr lang="en-US" sz="2933" dirty="0">
                <a:latin typeface="Tenorite" panose="00000500000000000000" pitchFamily="2" charset="0"/>
              </a:rPr>
              <a:t> exposure(s)!!</a:t>
            </a:r>
          </a:p>
        </p:txBody>
      </p:sp>
      <p:sp>
        <p:nvSpPr>
          <p:cNvPr id="9" name="TextBox 8">
            <a:extLst>
              <a:ext uri="{FF2B5EF4-FFF2-40B4-BE49-F238E27FC236}">
                <a16:creationId xmlns:a16="http://schemas.microsoft.com/office/drawing/2014/main" id="{EA455E7C-80A4-6B24-3EA4-E8D9A9EF79E2}"/>
              </a:ext>
            </a:extLst>
          </p:cNvPr>
          <p:cNvSpPr txBox="1"/>
          <p:nvPr/>
        </p:nvSpPr>
        <p:spPr>
          <a:xfrm>
            <a:off x="35637" y="4126729"/>
            <a:ext cx="3077449" cy="1897699"/>
          </a:xfrm>
          <a:prstGeom prst="rect">
            <a:avLst/>
          </a:prstGeom>
          <a:noFill/>
        </p:spPr>
        <p:txBody>
          <a:bodyPr wrap="square" rtlCol="0">
            <a:spAutoFit/>
          </a:bodyPr>
          <a:lstStyle/>
          <a:p>
            <a:r>
              <a:rPr lang="en-US" sz="2933" dirty="0">
                <a:latin typeface="Tenorite" panose="00000500000000000000" pitchFamily="2" charset="0"/>
              </a:rPr>
              <a:t>Reduce exposure(s) </a:t>
            </a:r>
            <a:r>
              <a:rPr lang="en-US" sz="2933" b="1" dirty="0">
                <a:latin typeface="Tenorite" panose="00000500000000000000" pitchFamily="2" charset="0"/>
              </a:rPr>
              <a:t>and </a:t>
            </a:r>
            <a:r>
              <a:rPr lang="en-US" sz="2933" dirty="0">
                <a:latin typeface="Tenorite" panose="00000500000000000000" pitchFamily="2" charset="0"/>
              </a:rPr>
              <a:t>consider medical interventions.</a:t>
            </a:r>
          </a:p>
        </p:txBody>
      </p:sp>
      <p:grpSp>
        <p:nvGrpSpPr>
          <p:cNvPr id="14" name="Group 13">
            <a:extLst>
              <a:ext uri="{FF2B5EF4-FFF2-40B4-BE49-F238E27FC236}">
                <a16:creationId xmlns:a16="http://schemas.microsoft.com/office/drawing/2014/main" id="{72BF1F56-FFB0-E6A2-B833-A560339939A5}"/>
              </a:ext>
            </a:extLst>
          </p:cNvPr>
          <p:cNvGrpSpPr/>
          <p:nvPr/>
        </p:nvGrpSpPr>
        <p:grpSpPr>
          <a:xfrm>
            <a:off x="2813441" y="2189931"/>
            <a:ext cx="745064" cy="2266062"/>
            <a:chOff x="2177775" y="1475409"/>
            <a:chExt cx="507998" cy="1953591"/>
          </a:xfrm>
        </p:grpSpPr>
        <p:sp>
          <p:nvSpPr>
            <p:cNvPr id="6" name="Left Bracket 5">
              <a:extLst>
                <a:ext uri="{FF2B5EF4-FFF2-40B4-BE49-F238E27FC236}">
                  <a16:creationId xmlns:a16="http://schemas.microsoft.com/office/drawing/2014/main" id="{7F9E9AEB-1670-D03B-5B76-3BB13834A6BD}"/>
                </a:ext>
              </a:extLst>
            </p:cNvPr>
            <p:cNvSpPr/>
            <p:nvPr/>
          </p:nvSpPr>
          <p:spPr>
            <a:xfrm>
              <a:off x="2500242" y="1475409"/>
              <a:ext cx="185531" cy="1953591"/>
            </a:xfrm>
            <a:prstGeom prst="leftBracket">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640"/>
            </a:p>
          </p:txBody>
        </p:sp>
        <p:cxnSp>
          <p:nvCxnSpPr>
            <p:cNvPr id="12" name="Straight Arrow Connector 11">
              <a:extLst>
                <a:ext uri="{FF2B5EF4-FFF2-40B4-BE49-F238E27FC236}">
                  <a16:creationId xmlns:a16="http://schemas.microsoft.com/office/drawing/2014/main" id="{0647D409-7C9F-94D7-D4A2-D8CE5689863B}"/>
                </a:ext>
              </a:extLst>
            </p:cNvPr>
            <p:cNvCxnSpPr>
              <a:cxnSpLocks/>
              <a:stCxn id="6" idx="1"/>
            </p:cNvCxnSpPr>
            <p:nvPr/>
          </p:nvCxnSpPr>
          <p:spPr>
            <a:xfrm flipH="1">
              <a:off x="2177775" y="2452205"/>
              <a:ext cx="322467" cy="0"/>
            </a:xfrm>
            <a:prstGeom prst="straightConnector1">
              <a:avLst/>
            </a:prstGeom>
            <a:ln w="571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379AF8C4-16EE-2DF0-336E-85378E2522AF}"/>
              </a:ext>
            </a:extLst>
          </p:cNvPr>
          <p:cNvGrpSpPr/>
          <p:nvPr/>
        </p:nvGrpSpPr>
        <p:grpSpPr>
          <a:xfrm>
            <a:off x="2801292" y="4568446"/>
            <a:ext cx="745064" cy="1484632"/>
            <a:chOff x="1848680" y="3527288"/>
            <a:chExt cx="507998" cy="3085547"/>
          </a:xfrm>
        </p:grpSpPr>
        <p:sp>
          <p:nvSpPr>
            <p:cNvPr id="10" name="Left Bracket 9">
              <a:extLst>
                <a:ext uri="{FF2B5EF4-FFF2-40B4-BE49-F238E27FC236}">
                  <a16:creationId xmlns:a16="http://schemas.microsoft.com/office/drawing/2014/main" id="{96C48FDD-053E-FC84-53F7-B203F3B1FC12}"/>
                </a:ext>
              </a:extLst>
            </p:cNvPr>
            <p:cNvSpPr/>
            <p:nvPr/>
          </p:nvSpPr>
          <p:spPr>
            <a:xfrm>
              <a:off x="2171147" y="3527288"/>
              <a:ext cx="185531" cy="3085547"/>
            </a:xfrm>
            <a:prstGeom prst="leftBracket">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640"/>
            </a:p>
          </p:txBody>
        </p:sp>
        <p:cxnSp>
          <p:nvCxnSpPr>
            <p:cNvPr id="13" name="Straight Arrow Connector 12">
              <a:extLst>
                <a:ext uri="{FF2B5EF4-FFF2-40B4-BE49-F238E27FC236}">
                  <a16:creationId xmlns:a16="http://schemas.microsoft.com/office/drawing/2014/main" id="{1F4AB5A3-EBB3-616E-87D5-36EACDBDC2C0}"/>
                </a:ext>
              </a:extLst>
            </p:cNvPr>
            <p:cNvCxnSpPr>
              <a:cxnSpLocks/>
            </p:cNvCxnSpPr>
            <p:nvPr/>
          </p:nvCxnSpPr>
          <p:spPr>
            <a:xfrm flipH="1" flipV="1">
              <a:off x="1848680" y="5066615"/>
              <a:ext cx="322467" cy="8414"/>
            </a:xfrm>
            <a:prstGeom prst="straightConnector1">
              <a:avLst/>
            </a:prstGeom>
            <a:ln w="5715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16" name="TextBox 15">
            <a:extLst>
              <a:ext uri="{FF2B5EF4-FFF2-40B4-BE49-F238E27FC236}">
                <a16:creationId xmlns:a16="http://schemas.microsoft.com/office/drawing/2014/main" id="{42FF56A0-5C79-B313-01A8-6CF5C8558031}"/>
              </a:ext>
            </a:extLst>
          </p:cNvPr>
          <p:cNvSpPr txBox="1"/>
          <p:nvPr/>
        </p:nvSpPr>
        <p:spPr>
          <a:xfrm>
            <a:off x="1" y="9700034"/>
            <a:ext cx="9044335" cy="340542"/>
          </a:xfrm>
          <a:prstGeom prst="rect">
            <a:avLst/>
          </a:prstGeom>
          <a:noFill/>
        </p:spPr>
        <p:txBody>
          <a:bodyPr wrap="none" rtlCol="0">
            <a:spAutoFit/>
          </a:bodyPr>
          <a:lstStyle/>
          <a:p>
            <a:r>
              <a:rPr lang="en-US" sz="1613" dirty="0"/>
              <a:t>CDC: https://www.cdc.gov/lead-prevention/php/news-features/updates-blood-lead-reference-value.html</a:t>
            </a:r>
          </a:p>
        </p:txBody>
      </p:sp>
      <p:grpSp>
        <p:nvGrpSpPr>
          <p:cNvPr id="17" name="Group 16">
            <a:extLst>
              <a:ext uri="{FF2B5EF4-FFF2-40B4-BE49-F238E27FC236}">
                <a16:creationId xmlns:a16="http://schemas.microsoft.com/office/drawing/2014/main" id="{668ADFBA-0041-FB26-6982-A2595D67AF96}"/>
              </a:ext>
            </a:extLst>
          </p:cNvPr>
          <p:cNvGrpSpPr/>
          <p:nvPr/>
        </p:nvGrpSpPr>
        <p:grpSpPr>
          <a:xfrm>
            <a:off x="2785905" y="6156905"/>
            <a:ext cx="745064" cy="2107929"/>
            <a:chOff x="1848680" y="3527288"/>
            <a:chExt cx="507998" cy="3085547"/>
          </a:xfrm>
        </p:grpSpPr>
        <p:sp>
          <p:nvSpPr>
            <p:cNvPr id="18" name="Left Bracket 17">
              <a:extLst>
                <a:ext uri="{FF2B5EF4-FFF2-40B4-BE49-F238E27FC236}">
                  <a16:creationId xmlns:a16="http://schemas.microsoft.com/office/drawing/2014/main" id="{95BD3C67-88E4-A9EA-128B-1713303828F1}"/>
                </a:ext>
              </a:extLst>
            </p:cNvPr>
            <p:cNvSpPr/>
            <p:nvPr/>
          </p:nvSpPr>
          <p:spPr>
            <a:xfrm>
              <a:off x="2171147" y="3527288"/>
              <a:ext cx="185531" cy="3085547"/>
            </a:xfrm>
            <a:prstGeom prst="leftBracket">
              <a:avLst/>
            </a:prstGeom>
            <a:ln w="381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640"/>
            </a:p>
          </p:txBody>
        </p:sp>
        <p:cxnSp>
          <p:nvCxnSpPr>
            <p:cNvPr id="19" name="Straight Arrow Connector 18">
              <a:extLst>
                <a:ext uri="{FF2B5EF4-FFF2-40B4-BE49-F238E27FC236}">
                  <a16:creationId xmlns:a16="http://schemas.microsoft.com/office/drawing/2014/main" id="{8B4D47D7-3DB2-90EF-3B99-981926FF940F}"/>
                </a:ext>
              </a:extLst>
            </p:cNvPr>
            <p:cNvCxnSpPr>
              <a:cxnSpLocks/>
            </p:cNvCxnSpPr>
            <p:nvPr/>
          </p:nvCxnSpPr>
          <p:spPr>
            <a:xfrm flipH="1" flipV="1">
              <a:off x="1848680" y="5070060"/>
              <a:ext cx="322467" cy="4970"/>
            </a:xfrm>
            <a:prstGeom prst="straightConnector1">
              <a:avLst/>
            </a:prstGeom>
            <a:ln w="57150">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20" name="TextBox 19">
            <a:extLst>
              <a:ext uri="{FF2B5EF4-FFF2-40B4-BE49-F238E27FC236}">
                <a16:creationId xmlns:a16="http://schemas.microsoft.com/office/drawing/2014/main" id="{02BC122C-AEA0-B108-815D-A70C8B5C6B3F}"/>
              </a:ext>
            </a:extLst>
          </p:cNvPr>
          <p:cNvSpPr txBox="1"/>
          <p:nvPr/>
        </p:nvSpPr>
        <p:spPr>
          <a:xfrm>
            <a:off x="90707" y="6305710"/>
            <a:ext cx="3022378" cy="1446358"/>
          </a:xfrm>
          <a:prstGeom prst="rect">
            <a:avLst/>
          </a:prstGeom>
          <a:noFill/>
        </p:spPr>
        <p:txBody>
          <a:bodyPr wrap="square" rtlCol="0">
            <a:spAutoFit/>
          </a:bodyPr>
          <a:lstStyle/>
          <a:p>
            <a:r>
              <a:rPr lang="en-US" sz="2933" b="1" dirty="0">
                <a:latin typeface="Tenorite" panose="00000500000000000000" pitchFamily="2" charset="0"/>
              </a:rPr>
              <a:t>Immediate medical attention</a:t>
            </a:r>
          </a:p>
        </p:txBody>
      </p:sp>
      <p:sp>
        <p:nvSpPr>
          <p:cNvPr id="3" name="Rectangle 2">
            <a:extLst>
              <a:ext uri="{FF2B5EF4-FFF2-40B4-BE49-F238E27FC236}">
                <a16:creationId xmlns:a16="http://schemas.microsoft.com/office/drawing/2014/main" id="{1C6C8859-B2BC-5278-20D3-25544B794FAB}"/>
              </a:ext>
            </a:extLst>
          </p:cNvPr>
          <p:cNvSpPr/>
          <p:nvPr/>
        </p:nvSpPr>
        <p:spPr>
          <a:xfrm>
            <a:off x="391160" y="8734246"/>
            <a:ext cx="17276374" cy="873705"/>
          </a:xfrm>
          <a:custGeom>
            <a:avLst/>
            <a:gdLst>
              <a:gd name="csX0" fmla="*/ 0 w 17276374"/>
              <a:gd name="csY0" fmla="*/ 0 h 873705"/>
              <a:gd name="csX1" fmla="*/ 77446 w 17276374"/>
              <a:gd name="csY1" fmla="*/ 0 h 873705"/>
              <a:gd name="csX2" fmla="*/ 845947 w 17276374"/>
              <a:gd name="csY2" fmla="*/ 0 h 873705"/>
              <a:gd name="csX3" fmla="*/ 1787211 w 17276374"/>
              <a:gd name="csY3" fmla="*/ 0 h 873705"/>
              <a:gd name="csX4" fmla="*/ 2037421 w 17276374"/>
              <a:gd name="csY4" fmla="*/ 0 h 873705"/>
              <a:gd name="csX5" fmla="*/ 2460394 w 17276374"/>
              <a:gd name="csY5" fmla="*/ 0 h 873705"/>
              <a:gd name="csX6" fmla="*/ 2883367 w 17276374"/>
              <a:gd name="csY6" fmla="*/ 0 h 873705"/>
              <a:gd name="csX7" fmla="*/ 3133577 w 17276374"/>
              <a:gd name="csY7" fmla="*/ 0 h 873705"/>
              <a:gd name="csX8" fmla="*/ 3902078 w 17276374"/>
              <a:gd name="csY8" fmla="*/ 0 h 873705"/>
              <a:gd name="csX9" fmla="*/ 4497815 w 17276374"/>
              <a:gd name="csY9" fmla="*/ 0 h 873705"/>
              <a:gd name="csX10" fmla="*/ 4575260 w 17276374"/>
              <a:gd name="csY10" fmla="*/ 0 h 873705"/>
              <a:gd name="csX11" fmla="*/ 5516525 w 17276374"/>
              <a:gd name="csY11" fmla="*/ 0 h 873705"/>
              <a:gd name="csX12" fmla="*/ 6112262 w 17276374"/>
              <a:gd name="csY12" fmla="*/ 0 h 873705"/>
              <a:gd name="csX13" fmla="*/ 7053526 w 17276374"/>
              <a:gd name="csY13" fmla="*/ 0 h 873705"/>
              <a:gd name="csX14" fmla="*/ 7822027 w 17276374"/>
              <a:gd name="csY14" fmla="*/ 0 h 873705"/>
              <a:gd name="csX15" fmla="*/ 8590528 w 17276374"/>
              <a:gd name="csY15" fmla="*/ 0 h 873705"/>
              <a:gd name="csX16" fmla="*/ 8667974 w 17276374"/>
              <a:gd name="csY16" fmla="*/ 0 h 873705"/>
              <a:gd name="csX17" fmla="*/ 9263711 w 17276374"/>
              <a:gd name="csY17" fmla="*/ 0 h 873705"/>
              <a:gd name="csX18" fmla="*/ 9859448 w 17276374"/>
              <a:gd name="csY18" fmla="*/ 0 h 873705"/>
              <a:gd name="csX19" fmla="*/ 10455185 w 17276374"/>
              <a:gd name="csY19" fmla="*/ 0 h 873705"/>
              <a:gd name="csX20" fmla="*/ 11223686 w 17276374"/>
              <a:gd name="csY20" fmla="*/ 0 h 873705"/>
              <a:gd name="csX21" fmla="*/ 11819423 w 17276374"/>
              <a:gd name="csY21" fmla="*/ 0 h 873705"/>
              <a:gd name="csX22" fmla="*/ 12760687 w 17276374"/>
              <a:gd name="csY22" fmla="*/ 0 h 873705"/>
              <a:gd name="csX23" fmla="*/ 13529188 w 17276374"/>
              <a:gd name="csY23" fmla="*/ 0 h 873705"/>
              <a:gd name="csX24" fmla="*/ 13952161 w 17276374"/>
              <a:gd name="csY24" fmla="*/ 0 h 873705"/>
              <a:gd name="csX25" fmla="*/ 14029607 w 17276374"/>
              <a:gd name="csY25" fmla="*/ 0 h 873705"/>
              <a:gd name="csX26" fmla="*/ 14970872 w 17276374"/>
              <a:gd name="csY26" fmla="*/ 0 h 873705"/>
              <a:gd name="csX27" fmla="*/ 15739372 w 17276374"/>
              <a:gd name="csY27" fmla="*/ 0 h 873705"/>
              <a:gd name="csX28" fmla="*/ 15816818 w 17276374"/>
              <a:gd name="csY28" fmla="*/ 0 h 873705"/>
              <a:gd name="csX29" fmla="*/ 16239792 w 17276374"/>
              <a:gd name="csY29" fmla="*/ 0 h 873705"/>
              <a:gd name="csX30" fmla="*/ 17276374 w 17276374"/>
              <a:gd name="csY30" fmla="*/ 0 h 873705"/>
              <a:gd name="csX31" fmla="*/ 17276374 w 17276374"/>
              <a:gd name="csY31" fmla="*/ 436853 h 873705"/>
              <a:gd name="csX32" fmla="*/ 17276374 w 17276374"/>
              <a:gd name="csY32" fmla="*/ 873705 h 873705"/>
              <a:gd name="csX33" fmla="*/ 16335109 w 17276374"/>
              <a:gd name="csY33" fmla="*/ 873705 h 873705"/>
              <a:gd name="csX34" fmla="*/ 15566609 w 17276374"/>
              <a:gd name="csY34" fmla="*/ 873705 h 873705"/>
              <a:gd name="csX35" fmla="*/ 14625344 w 17276374"/>
              <a:gd name="csY35" fmla="*/ 873705 h 873705"/>
              <a:gd name="csX36" fmla="*/ 14375135 w 17276374"/>
              <a:gd name="csY36" fmla="*/ 873705 h 873705"/>
              <a:gd name="csX37" fmla="*/ 13952161 w 17276374"/>
              <a:gd name="csY37" fmla="*/ 873705 h 873705"/>
              <a:gd name="csX38" fmla="*/ 13356424 w 17276374"/>
              <a:gd name="csY38" fmla="*/ 873705 h 873705"/>
              <a:gd name="csX39" fmla="*/ 13106215 w 17276374"/>
              <a:gd name="csY39" fmla="*/ 873705 h 873705"/>
              <a:gd name="csX40" fmla="*/ 12337714 w 17276374"/>
              <a:gd name="csY40" fmla="*/ 873705 h 873705"/>
              <a:gd name="csX41" fmla="*/ 11569213 w 17276374"/>
              <a:gd name="csY41" fmla="*/ 873705 h 873705"/>
              <a:gd name="csX42" fmla="*/ 11319004 w 17276374"/>
              <a:gd name="csY42" fmla="*/ 873705 h 873705"/>
              <a:gd name="csX43" fmla="*/ 10550503 w 17276374"/>
              <a:gd name="csY43" fmla="*/ 873705 h 873705"/>
              <a:gd name="csX44" fmla="*/ 9782002 w 17276374"/>
              <a:gd name="csY44" fmla="*/ 873705 h 873705"/>
              <a:gd name="csX45" fmla="*/ 9704556 w 17276374"/>
              <a:gd name="csY45" fmla="*/ 873705 h 873705"/>
              <a:gd name="csX46" fmla="*/ 8763292 w 17276374"/>
              <a:gd name="csY46" fmla="*/ 873705 h 873705"/>
              <a:gd name="csX47" fmla="*/ 8685846 w 17276374"/>
              <a:gd name="csY47" fmla="*/ 873705 h 873705"/>
              <a:gd name="csX48" fmla="*/ 7917345 w 17276374"/>
              <a:gd name="csY48" fmla="*/ 873705 h 873705"/>
              <a:gd name="csX49" fmla="*/ 7839899 w 17276374"/>
              <a:gd name="csY49" fmla="*/ 873705 h 873705"/>
              <a:gd name="csX50" fmla="*/ 6898635 w 17276374"/>
              <a:gd name="csY50" fmla="*/ 873705 h 873705"/>
              <a:gd name="csX51" fmla="*/ 6821189 w 17276374"/>
              <a:gd name="csY51" fmla="*/ 873705 h 873705"/>
              <a:gd name="csX52" fmla="*/ 6570979 w 17276374"/>
              <a:gd name="csY52" fmla="*/ 873705 h 873705"/>
              <a:gd name="csX53" fmla="*/ 5975242 w 17276374"/>
              <a:gd name="csY53" fmla="*/ 873705 h 873705"/>
              <a:gd name="csX54" fmla="*/ 5379505 w 17276374"/>
              <a:gd name="csY54" fmla="*/ 873705 h 873705"/>
              <a:gd name="csX55" fmla="*/ 4956532 w 17276374"/>
              <a:gd name="csY55" fmla="*/ 873705 h 873705"/>
              <a:gd name="csX56" fmla="*/ 4879086 w 17276374"/>
              <a:gd name="csY56" fmla="*/ 873705 h 873705"/>
              <a:gd name="csX57" fmla="*/ 4456113 w 17276374"/>
              <a:gd name="csY57" fmla="*/ 873705 h 873705"/>
              <a:gd name="csX58" fmla="*/ 3860376 w 17276374"/>
              <a:gd name="csY58" fmla="*/ 873705 h 873705"/>
              <a:gd name="csX59" fmla="*/ 3437403 w 17276374"/>
              <a:gd name="csY59" fmla="*/ 873705 h 873705"/>
              <a:gd name="csX60" fmla="*/ 2841666 w 17276374"/>
              <a:gd name="csY60" fmla="*/ 873705 h 873705"/>
              <a:gd name="csX61" fmla="*/ 2418692 w 17276374"/>
              <a:gd name="csY61" fmla="*/ 873705 h 873705"/>
              <a:gd name="csX62" fmla="*/ 2341247 w 17276374"/>
              <a:gd name="csY62" fmla="*/ 873705 h 873705"/>
              <a:gd name="csX63" fmla="*/ 1399982 w 17276374"/>
              <a:gd name="csY63" fmla="*/ 873705 h 873705"/>
              <a:gd name="csX64" fmla="*/ 0 w 17276374"/>
              <a:gd name="csY64" fmla="*/ 873705 h 873705"/>
              <a:gd name="csX65" fmla="*/ 0 w 17276374"/>
              <a:gd name="csY65" fmla="*/ 428115 h 873705"/>
              <a:gd name="csX66" fmla="*/ 0 w 17276374"/>
              <a:gd name="csY66" fmla="*/ 0 h 87370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Lst>
            <a:rect l="l" t="t" r="r" b="b"/>
            <a:pathLst>
              <a:path w="17276374" h="873705" fill="none" extrusionOk="0">
                <a:moveTo>
                  <a:pt x="0" y="0"/>
                </a:moveTo>
                <a:cubicBezTo>
                  <a:pt x="22574" y="-5555"/>
                  <a:pt x="53040" y="2951"/>
                  <a:pt x="77446" y="0"/>
                </a:cubicBezTo>
                <a:cubicBezTo>
                  <a:pt x="101852" y="-2951"/>
                  <a:pt x="644423" y="819"/>
                  <a:pt x="845947" y="0"/>
                </a:cubicBezTo>
                <a:cubicBezTo>
                  <a:pt x="1047471" y="-819"/>
                  <a:pt x="1472865" y="99116"/>
                  <a:pt x="1787211" y="0"/>
                </a:cubicBezTo>
                <a:cubicBezTo>
                  <a:pt x="2101557" y="-99116"/>
                  <a:pt x="1932093" y="7742"/>
                  <a:pt x="2037421" y="0"/>
                </a:cubicBezTo>
                <a:cubicBezTo>
                  <a:pt x="2142749" y="-7742"/>
                  <a:pt x="2324512" y="7856"/>
                  <a:pt x="2460394" y="0"/>
                </a:cubicBezTo>
                <a:cubicBezTo>
                  <a:pt x="2596276" y="-7856"/>
                  <a:pt x="2766302" y="8904"/>
                  <a:pt x="2883367" y="0"/>
                </a:cubicBezTo>
                <a:cubicBezTo>
                  <a:pt x="3000432" y="-8904"/>
                  <a:pt x="3034446" y="14057"/>
                  <a:pt x="3133577" y="0"/>
                </a:cubicBezTo>
                <a:cubicBezTo>
                  <a:pt x="3232708" y="-14057"/>
                  <a:pt x="3586857" y="41624"/>
                  <a:pt x="3902078" y="0"/>
                </a:cubicBezTo>
                <a:cubicBezTo>
                  <a:pt x="4217299" y="-41624"/>
                  <a:pt x="4357702" y="7578"/>
                  <a:pt x="4497815" y="0"/>
                </a:cubicBezTo>
                <a:cubicBezTo>
                  <a:pt x="4637928" y="-7578"/>
                  <a:pt x="4554853" y="13"/>
                  <a:pt x="4575260" y="0"/>
                </a:cubicBezTo>
                <a:cubicBezTo>
                  <a:pt x="4595667" y="-13"/>
                  <a:pt x="5114889" y="65544"/>
                  <a:pt x="5516525" y="0"/>
                </a:cubicBezTo>
                <a:cubicBezTo>
                  <a:pt x="5918162" y="-65544"/>
                  <a:pt x="5976010" y="64913"/>
                  <a:pt x="6112262" y="0"/>
                </a:cubicBezTo>
                <a:cubicBezTo>
                  <a:pt x="6248514" y="-64913"/>
                  <a:pt x="6700145" y="55826"/>
                  <a:pt x="7053526" y="0"/>
                </a:cubicBezTo>
                <a:cubicBezTo>
                  <a:pt x="7406907" y="-55826"/>
                  <a:pt x="7568142" y="63051"/>
                  <a:pt x="7822027" y="0"/>
                </a:cubicBezTo>
                <a:cubicBezTo>
                  <a:pt x="8075912" y="-63051"/>
                  <a:pt x="8345794" y="12384"/>
                  <a:pt x="8590528" y="0"/>
                </a:cubicBezTo>
                <a:cubicBezTo>
                  <a:pt x="8835262" y="-12384"/>
                  <a:pt x="8630919" y="3229"/>
                  <a:pt x="8667974" y="0"/>
                </a:cubicBezTo>
                <a:cubicBezTo>
                  <a:pt x="8705029" y="-3229"/>
                  <a:pt x="8993743" y="69632"/>
                  <a:pt x="9263711" y="0"/>
                </a:cubicBezTo>
                <a:cubicBezTo>
                  <a:pt x="9533679" y="-69632"/>
                  <a:pt x="9661445" y="57638"/>
                  <a:pt x="9859448" y="0"/>
                </a:cubicBezTo>
                <a:cubicBezTo>
                  <a:pt x="10057451" y="-57638"/>
                  <a:pt x="10239702" y="20718"/>
                  <a:pt x="10455185" y="0"/>
                </a:cubicBezTo>
                <a:cubicBezTo>
                  <a:pt x="10670668" y="-20718"/>
                  <a:pt x="10887037" y="76073"/>
                  <a:pt x="11223686" y="0"/>
                </a:cubicBezTo>
                <a:cubicBezTo>
                  <a:pt x="11560335" y="-76073"/>
                  <a:pt x="11583352" y="43880"/>
                  <a:pt x="11819423" y="0"/>
                </a:cubicBezTo>
                <a:cubicBezTo>
                  <a:pt x="12055494" y="-43880"/>
                  <a:pt x="12485003" y="74937"/>
                  <a:pt x="12760687" y="0"/>
                </a:cubicBezTo>
                <a:cubicBezTo>
                  <a:pt x="13036371" y="-74937"/>
                  <a:pt x="13210352" y="24516"/>
                  <a:pt x="13529188" y="0"/>
                </a:cubicBezTo>
                <a:cubicBezTo>
                  <a:pt x="13848024" y="-24516"/>
                  <a:pt x="13856639" y="46413"/>
                  <a:pt x="13952161" y="0"/>
                </a:cubicBezTo>
                <a:cubicBezTo>
                  <a:pt x="14047683" y="-46413"/>
                  <a:pt x="13992547" y="5666"/>
                  <a:pt x="14029607" y="0"/>
                </a:cubicBezTo>
                <a:cubicBezTo>
                  <a:pt x="14066667" y="-5666"/>
                  <a:pt x="14593269" y="30957"/>
                  <a:pt x="14970872" y="0"/>
                </a:cubicBezTo>
                <a:cubicBezTo>
                  <a:pt x="15348476" y="-30957"/>
                  <a:pt x="15481066" y="58363"/>
                  <a:pt x="15739372" y="0"/>
                </a:cubicBezTo>
                <a:cubicBezTo>
                  <a:pt x="15997678" y="-58363"/>
                  <a:pt x="15782247" y="6216"/>
                  <a:pt x="15816818" y="0"/>
                </a:cubicBezTo>
                <a:cubicBezTo>
                  <a:pt x="15851389" y="-6216"/>
                  <a:pt x="16054923" y="800"/>
                  <a:pt x="16239792" y="0"/>
                </a:cubicBezTo>
                <a:cubicBezTo>
                  <a:pt x="16424661" y="-800"/>
                  <a:pt x="16901657" y="12017"/>
                  <a:pt x="17276374" y="0"/>
                </a:cubicBezTo>
                <a:cubicBezTo>
                  <a:pt x="17297614" y="100457"/>
                  <a:pt x="17241012" y="330202"/>
                  <a:pt x="17276374" y="436853"/>
                </a:cubicBezTo>
                <a:cubicBezTo>
                  <a:pt x="17311736" y="543504"/>
                  <a:pt x="17255253" y="766454"/>
                  <a:pt x="17276374" y="873705"/>
                </a:cubicBezTo>
                <a:cubicBezTo>
                  <a:pt x="16901463" y="942009"/>
                  <a:pt x="16725204" y="855421"/>
                  <a:pt x="16335109" y="873705"/>
                </a:cubicBezTo>
                <a:cubicBezTo>
                  <a:pt x="15945014" y="891989"/>
                  <a:pt x="15948476" y="803735"/>
                  <a:pt x="15566609" y="873705"/>
                </a:cubicBezTo>
                <a:cubicBezTo>
                  <a:pt x="15184742" y="943675"/>
                  <a:pt x="15017244" y="795920"/>
                  <a:pt x="14625344" y="873705"/>
                </a:cubicBezTo>
                <a:cubicBezTo>
                  <a:pt x="14233444" y="951490"/>
                  <a:pt x="14433129" y="854904"/>
                  <a:pt x="14375135" y="873705"/>
                </a:cubicBezTo>
                <a:cubicBezTo>
                  <a:pt x="14317141" y="892506"/>
                  <a:pt x="14074634" y="863743"/>
                  <a:pt x="13952161" y="873705"/>
                </a:cubicBezTo>
                <a:cubicBezTo>
                  <a:pt x="13829688" y="883667"/>
                  <a:pt x="13612952" y="865454"/>
                  <a:pt x="13356424" y="873705"/>
                </a:cubicBezTo>
                <a:cubicBezTo>
                  <a:pt x="13099896" y="881956"/>
                  <a:pt x="13157611" y="868485"/>
                  <a:pt x="13106215" y="873705"/>
                </a:cubicBezTo>
                <a:cubicBezTo>
                  <a:pt x="13054819" y="878925"/>
                  <a:pt x="12545143" y="825821"/>
                  <a:pt x="12337714" y="873705"/>
                </a:cubicBezTo>
                <a:cubicBezTo>
                  <a:pt x="12130285" y="921589"/>
                  <a:pt x="11945180" y="794790"/>
                  <a:pt x="11569213" y="873705"/>
                </a:cubicBezTo>
                <a:cubicBezTo>
                  <a:pt x="11193246" y="952620"/>
                  <a:pt x="11406944" y="849024"/>
                  <a:pt x="11319004" y="873705"/>
                </a:cubicBezTo>
                <a:cubicBezTo>
                  <a:pt x="11231064" y="898386"/>
                  <a:pt x="10735230" y="825427"/>
                  <a:pt x="10550503" y="873705"/>
                </a:cubicBezTo>
                <a:cubicBezTo>
                  <a:pt x="10365776" y="921983"/>
                  <a:pt x="10019170" y="788440"/>
                  <a:pt x="9782002" y="873705"/>
                </a:cubicBezTo>
                <a:cubicBezTo>
                  <a:pt x="9544834" y="958970"/>
                  <a:pt x="9738536" y="866739"/>
                  <a:pt x="9704556" y="873705"/>
                </a:cubicBezTo>
                <a:cubicBezTo>
                  <a:pt x="9670576" y="880671"/>
                  <a:pt x="9027531" y="830212"/>
                  <a:pt x="8763292" y="873705"/>
                </a:cubicBezTo>
                <a:cubicBezTo>
                  <a:pt x="8499053" y="917198"/>
                  <a:pt x="8712275" y="870545"/>
                  <a:pt x="8685846" y="873705"/>
                </a:cubicBezTo>
                <a:cubicBezTo>
                  <a:pt x="8659417" y="876865"/>
                  <a:pt x="8187572" y="829592"/>
                  <a:pt x="7917345" y="873705"/>
                </a:cubicBezTo>
                <a:cubicBezTo>
                  <a:pt x="7647118" y="917818"/>
                  <a:pt x="7856947" y="871919"/>
                  <a:pt x="7839899" y="873705"/>
                </a:cubicBezTo>
                <a:cubicBezTo>
                  <a:pt x="7822851" y="875491"/>
                  <a:pt x="7320050" y="803739"/>
                  <a:pt x="6898635" y="873705"/>
                </a:cubicBezTo>
                <a:cubicBezTo>
                  <a:pt x="6477220" y="943671"/>
                  <a:pt x="6849555" y="869837"/>
                  <a:pt x="6821189" y="873705"/>
                </a:cubicBezTo>
                <a:cubicBezTo>
                  <a:pt x="6792823" y="877573"/>
                  <a:pt x="6676983" y="853236"/>
                  <a:pt x="6570979" y="873705"/>
                </a:cubicBezTo>
                <a:cubicBezTo>
                  <a:pt x="6464975" y="894174"/>
                  <a:pt x="6176594" y="852290"/>
                  <a:pt x="5975242" y="873705"/>
                </a:cubicBezTo>
                <a:cubicBezTo>
                  <a:pt x="5773890" y="895120"/>
                  <a:pt x="5579822" y="868847"/>
                  <a:pt x="5379505" y="873705"/>
                </a:cubicBezTo>
                <a:cubicBezTo>
                  <a:pt x="5179188" y="878563"/>
                  <a:pt x="5073144" y="850454"/>
                  <a:pt x="4956532" y="873705"/>
                </a:cubicBezTo>
                <a:cubicBezTo>
                  <a:pt x="4839920" y="896956"/>
                  <a:pt x="4912349" y="868114"/>
                  <a:pt x="4879086" y="873705"/>
                </a:cubicBezTo>
                <a:cubicBezTo>
                  <a:pt x="4845823" y="879296"/>
                  <a:pt x="4652870" y="842590"/>
                  <a:pt x="4456113" y="873705"/>
                </a:cubicBezTo>
                <a:cubicBezTo>
                  <a:pt x="4259356" y="904820"/>
                  <a:pt x="4104445" y="826211"/>
                  <a:pt x="3860376" y="873705"/>
                </a:cubicBezTo>
                <a:cubicBezTo>
                  <a:pt x="3616307" y="921199"/>
                  <a:pt x="3548250" y="849717"/>
                  <a:pt x="3437403" y="873705"/>
                </a:cubicBezTo>
                <a:cubicBezTo>
                  <a:pt x="3326556" y="897693"/>
                  <a:pt x="3047609" y="869067"/>
                  <a:pt x="2841666" y="873705"/>
                </a:cubicBezTo>
                <a:cubicBezTo>
                  <a:pt x="2635723" y="878343"/>
                  <a:pt x="2629856" y="836156"/>
                  <a:pt x="2418692" y="873705"/>
                </a:cubicBezTo>
                <a:cubicBezTo>
                  <a:pt x="2207528" y="911254"/>
                  <a:pt x="2368243" y="867546"/>
                  <a:pt x="2341247" y="873705"/>
                </a:cubicBezTo>
                <a:cubicBezTo>
                  <a:pt x="2314252" y="879864"/>
                  <a:pt x="1690674" y="839882"/>
                  <a:pt x="1399982" y="873705"/>
                </a:cubicBezTo>
                <a:cubicBezTo>
                  <a:pt x="1109291" y="907528"/>
                  <a:pt x="658760" y="806313"/>
                  <a:pt x="0" y="873705"/>
                </a:cubicBezTo>
                <a:cubicBezTo>
                  <a:pt x="-35439" y="703686"/>
                  <a:pt x="7325" y="615768"/>
                  <a:pt x="0" y="428115"/>
                </a:cubicBezTo>
                <a:cubicBezTo>
                  <a:pt x="-7325" y="240462"/>
                  <a:pt x="22541" y="93110"/>
                  <a:pt x="0" y="0"/>
                </a:cubicBezTo>
                <a:close/>
              </a:path>
              <a:path w="17276374" h="873705" stroke="0" extrusionOk="0">
                <a:moveTo>
                  <a:pt x="0" y="0"/>
                </a:moveTo>
                <a:cubicBezTo>
                  <a:pt x="216364" y="-26978"/>
                  <a:pt x="403461" y="41037"/>
                  <a:pt x="768501" y="0"/>
                </a:cubicBezTo>
                <a:cubicBezTo>
                  <a:pt x="1133541" y="-41037"/>
                  <a:pt x="954662" y="11403"/>
                  <a:pt x="1018710" y="0"/>
                </a:cubicBezTo>
                <a:cubicBezTo>
                  <a:pt x="1082758" y="-11403"/>
                  <a:pt x="1395520" y="338"/>
                  <a:pt x="1614447" y="0"/>
                </a:cubicBezTo>
                <a:cubicBezTo>
                  <a:pt x="1833374" y="-338"/>
                  <a:pt x="2221605" y="43960"/>
                  <a:pt x="2382948" y="0"/>
                </a:cubicBezTo>
                <a:cubicBezTo>
                  <a:pt x="2544291" y="-43960"/>
                  <a:pt x="2424995" y="462"/>
                  <a:pt x="2460394" y="0"/>
                </a:cubicBezTo>
                <a:cubicBezTo>
                  <a:pt x="2495793" y="-462"/>
                  <a:pt x="3182877" y="31826"/>
                  <a:pt x="3401658" y="0"/>
                </a:cubicBezTo>
                <a:cubicBezTo>
                  <a:pt x="3620439" y="-31826"/>
                  <a:pt x="3703551" y="4873"/>
                  <a:pt x="3824632" y="0"/>
                </a:cubicBezTo>
                <a:cubicBezTo>
                  <a:pt x="3945713" y="-4873"/>
                  <a:pt x="4043650" y="7572"/>
                  <a:pt x="4247605" y="0"/>
                </a:cubicBezTo>
                <a:cubicBezTo>
                  <a:pt x="4451560" y="-7572"/>
                  <a:pt x="4679724" y="46319"/>
                  <a:pt x="4843342" y="0"/>
                </a:cubicBezTo>
                <a:cubicBezTo>
                  <a:pt x="5006960" y="-46319"/>
                  <a:pt x="5246475" y="61632"/>
                  <a:pt x="5439079" y="0"/>
                </a:cubicBezTo>
                <a:cubicBezTo>
                  <a:pt x="5631683" y="-61632"/>
                  <a:pt x="5902383" y="39696"/>
                  <a:pt x="6034816" y="0"/>
                </a:cubicBezTo>
                <a:cubicBezTo>
                  <a:pt x="6167249" y="-39696"/>
                  <a:pt x="6441930" y="60547"/>
                  <a:pt x="6630553" y="0"/>
                </a:cubicBezTo>
                <a:cubicBezTo>
                  <a:pt x="6819176" y="-60547"/>
                  <a:pt x="6679666" y="3528"/>
                  <a:pt x="6707999" y="0"/>
                </a:cubicBezTo>
                <a:cubicBezTo>
                  <a:pt x="6736332" y="-3528"/>
                  <a:pt x="7019799" y="19784"/>
                  <a:pt x="7130972" y="0"/>
                </a:cubicBezTo>
                <a:cubicBezTo>
                  <a:pt x="7242145" y="-19784"/>
                  <a:pt x="7614085" y="15566"/>
                  <a:pt x="8072237" y="0"/>
                </a:cubicBezTo>
                <a:cubicBezTo>
                  <a:pt x="8530389" y="-15566"/>
                  <a:pt x="8129030" y="1802"/>
                  <a:pt x="8149683" y="0"/>
                </a:cubicBezTo>
                <a:cubicBezTo>
                  <a:pt x="8170336" y="-1802"/>
                  <a:pt x="8620666" y="39113"/>
                  <a:pt x="8745420" y="0"/>
                </a:cubicBezTo>
                <a:cubicBezTo>
                  <a:pt x="8870174" y="-39113"/>
                  <a:pt x="8792790" y="1036"/>
                  <a:pt x="8822865" y="0"/>
                </a:cubicBezTo>
                <a:cubicBezTo>
                  <a:pt x="8852940" y="-1036"/>
                  <a:pt x="8871977" y="4100"/>
                  <a:pt x="8900311" y="0"/>
                </a:cubicBezTo>
                <a:cubicBezTo>
                  <a:pt x="8928645" y="-4100"/>
                  <a:pt x="9336987" y="6292"/>
                  <a:pt x="9496048" y="0"/>
                </a:cubicBezTo>
                <a:cubicBezTo>
                  <a:pt x="9655109" y="-6292"/>
                  <a:pt x="9781432" y="26052"/>
                  <a:pt x="9919022" y="0"/>
                </a:cubicBezTo>
                <a:cubicBezTo>
                  <a:pt x="10056612" y="-26052"/>
                  <a:pt x="10595369" y="73127"/>
                  <a:pt x="10860286" y="0"/>
                </a:cubicBezTo>
                <a:cubicBezTo>
                  <a:pt x="11125203" y="-73127"/>
                  <a:pt x="11133134" y="10066"/>
                  <a:pt x="11283259" y="0"/>
                </a:cubicBezTo>
                <a:cubicBezTo>
                  <a:pt x="11433384" y="-10066"/>
                  <a:pt x="11760168" y="18335"/>
                  <a:pt x="12224524" y="0"/>
                </a:cubicBezTo>
                <a:cubicBezTo>
                  <a:pt x="12688880" y="-18335"/>
                  <a:pt x="12521661" y="35837"/>
                  <a:pt x="12647497" y="0"/>
                </a:cubicBezTo>
                <a:cubicBezTo>
                  <a:pt x="12773333" y="-35837"/>
                  <a:pt x="13130771" y="60780"/>
                  <a:pt x="13588762" y="0"/>
                </a:cubicBezTo>
                <a:cubicBezTo>
                  <a:pt x="14046754" y="-60780"/>
                  <a:pt x="14100156" y="36444"/>
                  <a:pt x="14357263" y="0"/>
                </a:cubicBezTo>
                <a:cubicBezTo>
                  <a:pt x="14614370" y="-36444"/>
                  <a:pt x="14415190" y="302"/>
                  <a:pt x="14434708" y="0"/>
                </a:cubicBezTo>
                <a:cubicBezTo>
                  <a:pt x="14454227" y="-302"/>
                  <a:pt x="14655220" y="2899"/>
                  <a:pt x="14857682" y="0"/>
                </a:cubicBezTo>
                <a:cubicBezTo>
                  <a:pt x="15060144" y="-2899"/>
                  <a:pt x="15276782" y="37258"/>
                  <a:pt x="15626182" y="0"/>
                </a:cubicBezTo>
                <a:cubicBezTo>
                  <a:pt x="15975582" y="-37258"/>
                  <a:pt x="16220001" y="66400"/>
                  <a:pt x="16567447" y="0"/>
                </a:cubicBezTo>
                <a:cubicBezTo>
                  <a:pt x="16914894" y="-66400"/>
                  <a:pt x="17015235" y="1205"/>
                  <a:pt x="17276374" y="0"/>
                </a:cubicBezTo>
                <a:cubicBezTo>
                  <a:pt x="17324138" y="149100"/>
                  <a:pt x="17229602" y="281859"/>
                  <a:pt x="17276374" y="436853"/>
                </a:cubicBezTo>
                <a:cubicBezTo>
                  <a:pt x="17323146" y="591847"/>
                  <a:pt x="17259036" y="693320"/>
                  <a:pt x="17276374" y="873705"/>
                </a:cubicBezTo>
                <a:cubicBezTo>
                  <a:pt x="17084703" y="920873"/>
                  <a:pt x="16573933" y="820611"/>
                  <a:pt x="16335109" y="873705"/>
                </a:cubicBezTo>
                <a:cubicBezTo>
                  <a:pt x="16096285" y="926799"/>
                  <a:pt x="16059993" y="850965"/>
                  <a:pt x="15912136" y="873705"/>
                </a:cubicBezTo>
                <a:cubicBezTo>
                  <a:pt x="15764279" y="896445"/>
                  <a:pt x="15238801" y="859530"/>
                  <a:pt x="14970872" y="873705"/>
                </a:cubicBezTo>
                <a:cubicBezTo>
                  <a:pt x="14702943" y="887880"/>
                  <a:pt x="14778725" y="848244"/>
                  <a:pt x="14720662" y="873705"/>
                </a:cubicBezTo>
                <a:cubicBezTo>
                  <a:pt x="14662599" y="899166"/>
                  <a:pt x="14662747" y="867075"/>
                  <a:pt x="14643216" y="873705"/>
                </a:cubicBezTo>
                <a:cubicBezTo>
                  <a:pt x="14623685" y="880335"/>
                  <a:pt x="14169257" y="868261"/>
                  <a:pt x="14047479" y="873705"/>
                </a:cubicBezTo>
                <a:cubicBezTo>
                  <a:pt x="13925701" y="879149"/>
                  <a:pt x="13800236" y="867746"/>
                  <a:pt x="13624506" y="873705"/>
                </a:cubicBezTo>
                <a:cubicBezTo>
                  <a:pt x="13448776" y="879664"/>
                  <a:pt x="13367022" y="861129"/>
                  <a:pt x="13201533" y="873705"/>
                </a:cubicBezTo>
                <a:cubicBezTo>
                  <a:pt x="13036044" y="886281"/>
                  <a:pt x="13158027" y="865079"/>
                  <a:pt x="13124087" y="873705"/>
                </a:cubicBezTo>
                <a:cubicBezTo>
                  <a:pt x="13090147" y="882331"/>
                  <a:pt x="12960693" y="866669"/>
                  <a:pt x="12873877" y="873705"/>
                </a:cubicBezTo>
                <a:cubicBezTo>
                  <a:pt x="12787061" y="880741"/>
                  <a:pt x="12736344" y="857781"/>
                  <a:pt x="12623668" y="873705"/>
                </a:cubicBezTo>
                <a:cubicBezTo>
                  <a:pt x="12510992" y="889629"/>
                  <a:pt x="12566825" y="871738"/>
                  <a:pt x="12546222" y="873705"/>
                </a:cubicBezTo>
                <a:cubicBezTo>
                  <a:pt x="12525619" y="875672"/>
                  <a:pt x="12487917" y="872586"/>
                  <a:pt x="12468776" y="873705"/>
                </a:cubicBezTo>
                <a:cubicBezTo>
                  <a:pt x="12449635" y="874824"/>
                  <a:pt x="12411705" y="866347"/>
                  <a:pt x="12391330" y="873705"/>
                </a:cubicBezTo>
                <a:cubicBezTo>
                  <a:pt x="12370955" y="881063"/>
                  <a:pt x="11785636" y="865512"/>
                  <a:pt x="11622830" y="873705"/>
                </a:cubicBezTo>
                <a:cubicBezTo>
                  <a:pt x="11460024" y="881898"/>
                  <a:pt x="10931347" y="791802"/>
                  <a:pt x="10681565" y="873705"/>
                </a:cubicBezTo>
                <a:cubicBezTo>
                  <a:pt x="10431783" y="955608"/>
                  <a:pt x="10624629" y="864865"/>
                  <a:pt x="10604119" y="873705"/>
                </a:cubicBezTo>
                <a:cubicBezTo>
                  <a:pt x="10583609" y="882545"/>
                  <a:pt x="10547921" y="870286"/>
                  <a:pt x="10526673" y="873705"/>
                </a:cubicBezTo>
                <a:cubicBezTo>
                  <a:pt x="10505425" y="877124"/>
                  <a:pt x="10479596" y="864879"/>
                  <a:pt x="10449228" y="873705"/>
                </a:cubicBezTo>
                <a:cubicBezTo>
                  <a:pt x="10418861" y="882531"/>
                  <a:pt x="10096648" y="840183"/>
                  <a:pt x="9853491" y="873705"/>
                </a:cubicBezTo>
                <a:cubicBezTo>
                  <a:pt x="9610334" y="907227"/>
                  <a:pt x="9429678" y="871435"/>
                  <a:pt x="9257754" y="873705"/>
                </a:cubicBezTo>
                <a:cubicBezTo>
                  <a:pt x="9085830" y="875975"/>
                  <a:pt x="9098878" y="846127"/>
                  <a:pt x="9007544" y="873705"/>
                </a:cubicBezTo>
                <a:cubicBezTo>
                  <a:pt x="8916210" y="901283"/>
                  <a:pt x="8687226" y="834968"/>
                  <a:pt x="8584571" y="873705"/>
                </a:cubicBezTo>
                <a:cubicBezTo>
                  <a:pt x="8481916" y="912442"/>
                  <a:pt x="8229459" y="819299"/>
                  <a:pt x="7988834" y="873705"/>
                </a:cubicBezTo>
                <a:cubicBezTo>
                  <a:pt x="7748209" y="928111"/>
                  <a:pt x="7617696" y="857696"/>
                  <a:pt x="7393097" y="873705"/>
                </a:cubicBezTo>
                <a:cubicBezTo>
                  <a:pt x="7168498" y="889714"/>
                  <a:pt x="6669792" y="776190"/>
                  <a:pt x="6451832" y="873705"/>
                </a:cubicBezTo>
                <a:cubicBezTo>
                  <a:pt x="6233872" y="971220"/>
                  <a:pt x="6320307" y="863462"/>
                  <a:pt x="6201623" y="873705"/>
                </a:cubicBezTo>
                <a:cubicBezTo>
                  <a:pt x="6082939" y="883948"/>
                  <a:pt x="6013889" y="860673"/>
                  <a:pt x="5951413" y="873705"/>
                </a:cubicBezTo>
                <a:cubicBezTo>
                  <a:pt x="5888937" y="886737"/>
                  <a:pt x="5480092" y="783284"/>
                  <a:pt x="5010148" y="873705"/>
                </a:cubicBezTo>
                <a:cubicBezTo>
                  <a:pt x="4540205" y="964126"/>
                  <a:pt x="4948567" y="867292"/>
                  <a:pt x="4932703" y="873705"/>
                </a:cubicBezTo>
                <a:cubicBezTo>
                  <a:pt x="4916840" y="880118"/>
                  <a:pt x="4482193" y="844340"/>
                  <a:pt x="4336966" y="873705"/>
                </a:cubicBezTo>
                <a:cubicBezTo>
                  <a:pt x="4191739" y="903070"/>
                  <a:pt x="4109306" y="834639"/>
                  <a:pt x="3913992" y="873705"/>
                </a:cubicBezTo>
                <a:cubicBezTo>
                  <a:pt x="3718678" y="912771"/>
                  <a:pt x="3860640" y="869504"/>
                  <a:pt x="3836547" y="873705"/>
                </a:cubicBezTo>
                <a:cubicBezTo>
                  <a:pt x="3812455" y="877906"/>
                  <a:pt x="3352494" y="819578"/>
                  <a:pt x="3068046" y="873705"/>
                </a:cubicBezTo>
                <a:cubicBezTo>
                  <a:pt x="2783598" y="927832"/>
                  <a:pt x="2872502" y="849956"/>
                  <a:pt x="2817836" y="873705"/>
                </a:cubicBezTo>
                <a:cubicBezTo>
                  <a:pt x="2763170" y="897454"/>
                  <a:pt x="2761361" y="864857"/>
                  <a:pt x="2740390" y="873705"/>
                </a:cubicBezTo>
                <a:cubicBezTo>
                  <a:pt x="2719419" y="882553"/>
                  <a:pt x="2695618" y="871699"/>
                  <a:pt x="2662945" y="873705"/>
                </a:cubicBezTo>
                <a:cubicBezTo>
                  <a:pt x="2630272" y="875711"/>
                  <a:pt x="2601650" y="870503"/>
                  <a:pt x="2585499" y="873705"/>
                </a:cubicBezTo>
                <a:cubicBezTo>
                  <a:pt x="2569348" y="876907"/>
                  <a:pt x="2523801" y="867256"/>
                  <a:pt x="2508053" y="873705"/>
                </a:cubicBezTo>
                <a:cubicBezTo>
                  <a:pt x="2492305" y="880154"/>
                  <a:pt x="1961338" y="841641"/>
                  <a:pt x="1739552" y="873705"/>
                </a:cubicBezTo>
                <a:cubicBezTo>
                  <a:pt x="1517766" y="905769"/>
                  <a:pt x="1270502" y="857898"/>
                  <a:pt x="971051" y="873705"/>
                </a:cubicBezTo>
                <a:cubicBezTo>
                  <a:pt x="671600" y="889512"/>
                  <a:pt x="932117" y="870972"/>
                  <a:pt x="893606" y="873705"/>
                </a:cubicBezTo>
                <a:cubicBezTo>
                  <a:pt x="855096" y="876438"/>
                  <a:pt x="842064" y="870204"/>
                  <a:pt x="816160" y="873705"/>
                </a:cubicBezTo>
                <a:cubicBezTo>
                  <a:pt x="790256" y="877206"/>
                  <a:pt x="239947" y="803895"/>
                  <a:pt x="0" y="873705"/>
                </a:cubicBezTo>
                <a:cubicBezTo>
                  <a:pt x="-31311" y="680594"/>
                  <a:pt x="30058" y="592779"/>
                  <a:pt x="0" y="419378"/>
                </a:cubicBezTo>
                <a:cubicBezTo>
                  <a:pt x="-30058" y="245977"/>
                  <a:pt x="27054" y="140025"/>
                  <a:pt x="0" y="0"/>
                </a:cubicBezTo>
                <a:close/>
              </a:path>
            </a:pathLst>
          </a:custGeom>
          <a:solidFill>
            <a:schemeClr val="accent5">
              <a:lumMod val="40000"/>
              <a:lumOff val="60000"/>
            </a:schemeClr>
          </a:solidFill>
          <a:ln w="92075">
            <a:solidFill>
              <a:schemeClr val="accent5">
                <a:lumMod val="40000"/>
                <a:lumOff val="60000"/>
              </a:schemeClr>
            </a:solidFill>
            <a:extLst>
              <a:ext uri="{C807C97D-BFC1-408E-A445-0C87EB9F89A2}">
                <ask:lineSketchStyleProps xmlns:ask="http://schemas.microsoft.com/office/drawing/2018/sketchyshapes" sd="1588931820">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enorite" panose="00000500000000000000" pitchFamily="2" charset="0"/>
              </a:rPr>
              <a:t>High blood lead levels (BLLs) are rare, but when they occur, medical treatment </a:t>
            </a:r>
            <a:r>
              <a:rPr lang="en-US" sz="2800" b="1" i="1" dirty="0">
                <a:solidFill>
                  <a:schemeClr val="tx1"/>
                </a:solidFill>
                <a:latin typeface="Tenorite" panose="00000500000000000000" pitchFamily="2" charset="0"/>
              </a:rPr>
              <a:t>typically</a:t>
            </a:r>
            <a:r>
              <a:rPr lang="en-US" sz="2800" b="1" dirty="0">
                <a:solidFill>
                  <a:schemeClr val="tx1"/>
                </a:solidFill>
                <a:latin typeface="Tenorite" panose="00000500000000000000" pitchFamily="2" charset="0"/>
              </a:rPr>
              <a:t> focuses on identifying and reducing further exposure, followed by re-testing.</a:t>
            </a:r>
          </a:p>
        </p:txBody>
      </p:sp>
      <p:sp>
        <p:nvSpPr>
          <p:cNvPr id="5" name="Rectangle 4">
            <a:extLst>
              <a:ext uri="{FF2B5EF4-FFF2-40B4-BE49-F238E27FC236}">
                <a16:creationId xmlns:a16="http://schemas.microsoft.com/office/drawing/2014/main" id="{2416D681-D454-8827-E45B-8D9F4143892A}"/>
              </a:ext>
            </a:extLst>
          </p:cNvPr>
          <p:cNvSpPr/>
          <p:nvPr/>
        </p:nvSpPr>
        <p:spPr>
          <a:xfrm rot="21332067">
            <a:off x="405085" y="8321312"/>
            <a:ext cx="2146321" cy="441379"/>
          </a:xfrm>
          <a:custGeom>
            <a:avLst/>
            <a:gdLst>
              <a:gd name="csX0" fmla="*/ 0 w 2146321"/>
              <a:gd name="csY0" fmla="*/ 0 h 441379"/>
              <a:gd name="csX1" fmla="*/ 536580 w 2146321"/>
              <a:gd name="csY1" fmla="*/ 0 h 441379"/>
              <a:gd name="csX2" fmla="*/ 1030234 w 2146321"/>
              <a:gd name="csY2" fmla="*/ 0 h 441379"/>
              <a:gd name="csX3" fmla="*/ 1609741 w 2146321"/>
              <a:gd name="csY3" fmla="*/ 0 h 441379"/>
              <a:gd name="csX4" fmla="*/ 2146321 w 2146321"/>
              <a:gd name="csY4" fmla="*/ 0 h 441379"/>
              <a:gd name="csX5" fmla="*/ 2146321 w 2146321"/>
              <a:gd name="csY5" fmla="*/ 441379 h 441379"/>
              <a:gd name="csX6" fmla="*/ 1674130 w 2146321"/>
              <a:gd name="csY6" fmla="*/ 441379 h 441379"/>
              <a:gd name="csX7" fmla="*/ 1159013 w 2146321"/>
              <a:gd name="csY7" fmla="*/ 441379 h 441379"/>
              <a:gd name="csX8" fmla="*/ 600970 w 2146321"/>
              <a:gd name="csY8" fmla="*/ 441379 h 441379"/>
              <a:gd name="csX9" fmla="*/ 0 w 2146321"/>
              <a:gd name="csY9" fmla="*/ 441379 h 441379"/>
              <a:gd name="csX10" fmla="*/ 0 w 2146321"/>
              <a:gd name="csY10" fmla="*/ 0 h 44137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146321" h="441379" fill="none" extrusionOk="0">
                <a:moveTo>
                  <a:pt x="0" y="0"/>
                </a:moveTo>
                <a:cubicBezTo>
                  <a:pt x="174252" y="-35531"/>
                  <a:pt x="364867" y="56354"/>
                  <a:pt x="536580" y="0"/>
                </a:cubicBezTo>
                <a:cubicBezTo>
                  <a:pt x="708293" y="-56354"/>
                  <a:pt x="876507" y="19754"/>
                  <a:pt x="1030234" y="0"/>
                </a:cubicBezTo>
                <a:cubicBezTo>
                  <a:pt x="1183961" y="-19754"/>
                  <a:pt x="1437579" y="30679"/>
                  <a:pt x="1609741" y="0"/>
                </a:cubicBezTo>
                <a:cubicBezTo>
                  <a:pt x="1781903" y="-30679"/>
                  <a:pt x="1951898" y="39015"/>
                  <a:pt x="2146321" y="0"/>
                </a:cubicBezTo>
                <a:cubicBezTo>
                  <a:pt x="2191133" y="157609"/>
                  <a:pt x="2116297" y="222248"/>
                  <a:pt x="2146321" y="441379"/>
                </a:cubicBezTo>
                <a:cubicBezTo>
                  <a:pt x="1952727" y="465114"/>
                  <a:pt x="1905323" y="400544"/>
                  <a:pt x="1674130" y="441379"/>
                </a:cubicBezTo>
                <a:cubicBezTo>
                  <a:pt x="1442937" y="482214"/>
                  <a:pt x="1317259" y="425846"/>
                  <a:pt x="1159013" y="441379"/>
                </a:cubicBezTo>
                <a:cubicBezTo>
                  <a:pt x="1000767" y="456912"/>
                  <a:pt x="778387" y="408956"/>
                  <a:pt x="600970" y="441379"/>
                </a:cubicBezTo>
                <a:cubicBezTo>
                  <a:pt x="423553" y="473802"/>
                  <a:pt x="238900" y="423969"/>
                  <a:pt x="0" y="441379"/>
                </a:cubicBezTo>
                <a:cubicBezTo>
                  <a:pt x="-6575" y="242769"/>
                  <a:pt x="27077" y="202130"/>
                  <a:pt x="0" y="0"/>
                </a:cubicBezTo>
                <a:close/>
              </a:path>
              <a:path w="2146321" h="441379" stroke="0" extrusionOk="0">
                <a:moveTo>
                  <a:pt x="0" y="0"/>
                </a:moveTo>
                <a:cubicBezTo>
                  <a:pt x="181768" y="-49620"/>
                  <a:pt x="376360" y="33123"/>
                  <a:pt x="579507" y="0"/>
                </a:cubicBezTo>
                <a:cubicBezTo>
                  <a:pt x="782654" y="-33123"/>
                  <a:pt x="1007811" y="15986"/>
                  <a:pt x="1137550" y="0"/>
                </a:cubicBezTo>
                <a:cubicBezTo>
                  <a:pt x="1267289" y="-15986"/>
                  <a:pt x="1421330" y="41701"/>
                  <a:pt x="1674130" y="0"/>
                </a:cubicBezTo>
                <a:cubicBezTo>
                  <a:pt x="1926930" y="-41701"/>
                  <a:pt x="1959066" y="13835"/>
                  <a:pt x="2146321" y="0"/>
                </a:cubicBezTo>
                <a:cubicBezTo>
                  <a:pt x="2184844" y="137610"/>
                  <a:pt x="2137556" y="251510"/>
                  <a:pt x="2146321" y="441379"/>
                </a:cubicBezTo>
                <a:cubicBezTo>
                  <a:pt x="1939930" y="471106"/>
                  <a:pt x="1818471" y="419955"/>
                  <a:pt x="1588278" y="441379"/>
                </a:cubicBezTo>
                <a:cubicBezTo>
                  <a:pt x="1358085" y="462803"/>
                  <a:pt x="1227516" y="430914"/>
                  <a:pt x="1051697" y="441379"/>
                </a:cubicBezTo>
                <a:cubicBezTo>
                  <a:pt x="875878" y="451844"/>
                  <a:pt x="771161" y="404242"/>
                  <a:pt x="536580" y="441379"/>
                </a:cubicBezTo>
                <a:cubicBezTo>
                  <a:pt x="301999" y="478516"/>
                  <a:pt x="163406" y="401933"/>
                  <a:pt x="0" y="441379"/>
                </a:cubicBezTo>
                <a:cubicBezTo>
                  <a:pt x="-6553" y="250712"/>
                  <a:pt x="51223" y="214445"/>
                  <a:pt x="0" y="0"/>
                </a:cubicBezTo>
                <a:close/>
              </a:path>
            </a:pathLst>
          </a:custGeom>
          <a:solidFill>
            <a:srgbClr val="E2B808"/>
          </a:solidFill>
          <a:ln w="76200">
            <a:solidFill>
              <a:srgbClr val="E2B808"/>
            </a:solidFill>
            <a:extLst>
              <a:ext uri="{C807C97D-BFC1-408E-A445-0C87EB9F89A2}">
                <ask:lineSketchStyleProps xmlns:ask="http://schemas.microsoft.com/office/drawing/2018/sketchyshapes" sd="54189156">
                  <a:prstGeom prst="rect">
                    <a:avLst/>
                  </a:prstGeom>
                  <ask:type>
                    <ask:lineSketchScribble/>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enorite" panose="00000500000000000000" pitchFamily="2" charset="0"/>
              </a:rPr>
              <a:t>Key point: </a:t>
            </a:r>
          </a:p>
        </p:txBody>
      </p:sp>
    </p:spTree>
    <p:extLst>
      <p:ext uri="{BB962C8B-B14F-4D97-AF65-F5344CB8AC3E}">
        <p14:creationId xmlns:p14="http://schemas.microsoft.com/office/powerpoint/2010/main" val="2997390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20" grpId="0"/>
      <p:bldP spid="3" grpId="0" animBg="1"/>
      <p:bldP spid="5" grpId="0" animBg="1"/>
    </p:bldLst>
  </p:timing>
  <p:extLst>
    <p:ext uri="{6950BFC3-D8DA-4A85-94F7-54DA5524770B}">
      <p188:commentRel xmlns:p188="http://schemas.microsoft.com/office/powerpoint/2018/8/main" r:id="rId3"/>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B3BBF-0F87-4C79-8A94-B8FF31438E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481BC8-F95B-F9D1-830C-5D425329F151}"/>
              </a:ext>
            </a:extLst>
          </p:cNvPr>
          <p:cNvSpPr>
            <a:spLocks noGrp="1"/>
          </p:cNvSpPr>
          <p:nvPr>
            <p:ph type="title"/>
          </p:nvPr>
        </p:nvSpPr>
        <p:spPr>
          <a:xfrm>
            <a:off x="443958" y="6"/>
            <a:ext cx="17064594" cy="1687206"/>
          </a:xfrm>
        </p:spPr>
        <p:txBody>
          <a:bodyPr>
            <a:noAutofit/>
          </a:bodyPr>
          <a:lstStyle/>
          <a:p>
            <a:pPr algn="ctr"/>
            <a:r>
              <a:rPr lang="en-US" sz="4000" dirty="0">
                <a:latin typeface="Tenorite" panose="00000500000000000000" pitchFamily="2" charset="0"/>
              </a:rPr>
              <a:t>Populations who may have </a:t>
            </a:r>
            <a:r>
              <a:rPr lang="en-US" sz="4000" i="1" dirty="0">
                <a:latin typeface="Tenorite" panose="00000500000000000000" pitchFamily="2" charset="0"/>
              </a:rPr>
              <a:t>higher</a:t>
            </a:r>
            <a:r>
              <a:rPr lang="en-US" sz="4000" dirty="0">
                <a:latin typeface="Tenorite" panose="00000500000000000000" pitchFamily="2" charset="0"/>
              </a:rPr>
              <a:t> exposures or who are </a:t>
            </a:r>
            <a:r>
              <a:rPr lang="en-US" sz="4000" i="1" dirty="0">
                <a:latin typeface="Tenorite" panose="00000500000000000000" pitchFamily="2" charset="0"/>
              </a:rPr>
              <a:t>more vulnerable</a:t>
            </a:r>
            <a:br>
              <a:rPr lang="en-US" sz="4000" dirty="0">
                <a:latin typeface="Tenorite" panose="00000500000000000000" pitchFamily="2" charset="0"/>
              </a:rPr>
            </a:br>
            <a:r>
              <a:rPr lang="en-US" sz="4000" dirty="0">
                <a:solidFill>
                  <a:schemeClr val="accent5">
                    <a:lumMod val="75000"/>
                  </a:schemeClr>
                </a:solidFill>
                <a:latin typeface="Tenorite" panose="00000500000000000000" pitchFamily="2" charset="0"/>
              </a:rPr>
              <a:t>to lead (or other fire contaminants) from indoor dust or outdoor soil</a:t>
            </a:r>
          </a:p>
        </p:txBody>
      </p:sp>
      <p:sp>
        <p:nvSpPr>
          <p:cNvPr id="3" name="Content Placeholder 2">
            <a:extLst>
              <a:ext uri="{FF2B5EF4-FFF2-40B4-BE49-F238E27FC236}">
                <a16:creationId xmlns:a16="http://schemas.microsoft.com/office/drawing/2014/main" id="{CA08DA6D-4422-7231-C672-A021C86DF5DF}"/>
              </a:ext>
            </a:extLst>
          </p:cNvPr>
          <p:cNvSpPr>
            <a:spLocks noGrp="1"/>
          </p:cNvSpPr>
          <p:nvPr>
            <p:ph idx="1"/>
          </p:nvPr>
        </p:nvSpPr>
        <p:spPr>
          <a:xfrm>
            <a:off x="2158611" y="2233238"/>
            <a:ext cx="15132195" cy="7368349"/>
          </a:xfrm>
        </p:spPr>
        <p:txBody>
          <a:bodyPr>
            <a:noAutofit/>
          </a:bodyPr>
          <a:lstStyle/>
          <a:p>
            <a:r>
              <a:rPr lang="en-US" sz="2800" b="1" dirty="0"/>
              <a:t>Infants, toddlers, young children</a:t>
            </a:r>
            <a:r>
              <a:rPr lang="en-US" sz="2800" dirty="0"/>
              <a:t>:</a:t>
            </a:r>
          </a:p>
          <a:p>
            <a:pPr marL="347663" lvl="1" indent="-219075">
              <a:buClr>
                <a:schemeClr val="tx1"/>
              </a:buClr>
            </a:pPr>
            <a:r>
              <a:rPr lang="en-US" sz="2800" dirty="0"/>
              <a:t>Everything goes into the mouth (increasing eating dust, dirt)</a:t>
            </a:r>
          </a:p>
          <a:p>
            <a:pPr marL="347663" lvl="1" indent="-219075">
              <a:buClr>
                <a:schemeClr val="tx1"/>
              </a:buClr>
            </a:pPr>
            <a:r>
              <a:rPr lang="en-US" sz="2800" dirty="0"/>
              <a:t>On the floor and close to the ground more often</a:t>
            </a:r>
          </a:p>
          <a:p>
            <a:pPr marL="347663" lvl="1" indent="-219075">
              <a:buClr>
                <a:schemeClr val="tx1"/>
              </a:buClr>
            </a:pPr>
            <a:r>
              <a:rPr lang="en-US" sz="2800" dirty="0"/>
              <a:t>Especially at risk if already living in older, poor-quality housing</a:t>
            </a:r>
          </a:p>
          <a:p>
            <a:pPr marL="347663" lvl="1" indent="-219075">
              <a:buClr>
                <a:schemeClr val="tx1"/>
              </a:buClr>
            </a:pPr>
            <a:r>
              <a:rPr lang="en-US" sz="2800" dirty="0"/>
              <a:t>Especially if nutrition is limited</a:t>
            </a:r>
          </a:p>
          <a:p>
            <a:r>
              <a:rPr lang="en-US" sz="2800" b="1" dirty="0"/>
              <a:t>Cleanup or outdoor workers</a:t>
            </a:r>
            <a:r>
              <a:rPr lang="en-US" sz="2800" dirty="0"/>
              <a:t>:</a:t>
            </a:r>
          </a:p>
          <a:p>
            <a:pPr marL="347663" lvl="1" indent="-219075">
              <a:buClr>
                <a:schemeClr val="tx1"/>
              </a:buClr>
            </a:pPr>
            <a:r>
              <a:rPr lang="en-US" sz="2800" dirty="0"/>
              <a:t>Workers without PPE (or who incorrectly wear PPE) who are routinely cleaning up dust, ash, or soil</a:t>
            </a:r>
          </a:p>
          <a:p>
            <a:r>
              <a:rPr lang="en-US" sz="2800" b="1" dirty="0"/>
              <a:t>Other specific scenarios with higher lead exposures for self </a:t>
            </a:r>
            <a:r>
              <a:rPr lang="en-US" sz="2800" b="1" i="1" dirty="0"/>
              <a:t>and</a:t>
            </a:r>
            <a:r>
              <a:rPr lang="en-US" sz="2800" b="1" dirty="0"/>
              <a:t> family</a:t>
            </a:r>
            <a:r>
              <a:rPr lang="en-US" sz="2800" dirty="0"/>
              <a:t>: </a:t>
            </a:r>
          </a:p>
          <a:p>
            <a:pPr marL="347663" lvl="1" indent="-219075">
              <a:buClr>
                <a:schemeClr val="tx1"/>
              </a:buClr>
            </a:pPr>
            <a:r>
              <a:rPr lang="en-US" sz="2800" dirty="0"/>
              <a:t>Jobs include smelting, battery recycling, and construction, such as renovation of older homes.</a:t>
            </a:r>
          </a:p>
          <a:p>
            <a:pPr marL="347663" lvl="1" indent="-219075">
              <a:buClr>
                <a:schemeClr val="tx1"/>
              </a:buClr>
            </a:pPr>
            <a:r>
              <a:rPr lang="en-US" sz="2800" dirty="0"/>
              <a:t>Use of some lead-containing products: jewelry, ceramics, spices, etc. </a:t>
            </a:r>
          </a:p>
          <a:p>
            <a:pPr marL="347663" lvl="1" indent="-219075">
              <a:buClr>
                <a:schemeClr val="tx1"/>
              </a:buClr>
            </a:pPr>
            <a:r>
              <a:rPr lang="en-US" sz="2800" dirty="0"/>
              <a:t>Persons who use firearms or have retained bullet fragments in their bodies.</a:t>
            </a:r>
          </a:p>
        </p:txBody>
      </p:sp>
      <p:sp>
        <p:nvSpPr>
          <p:cNvPr id="5" name="Text Box 4">
            <a:extLst>
              <a:ext uri="{FF2B5EF4-FFF2-40B4-BE49-F238E27FC236}">
                <a16:creationId xmlns:a16="http://schemas.microsoft.com/office/drawing/2014/main" id="{3D923C30-A77E-35B0-B5DF-06897C1C0A51}"/>
              </a:ext>
            </a:extLst>
          </p:cNvPr>
          <p:cNvSpPr txBox="1">
            <a:spLocks noChangeArrowheads="1"/>
          </p:cNvSpPr>
          <p:nvPr/>
        </p:nvSpPr>
        <p:spPr bwMode="auto">
          <a:xfrm>
            <a:off x="302790" y="9610731"/>
            <a:ext cx="13075920" cy="262701"/>
          </a:xfrm>
          <a:prstGeom prst="rect">
            <a:avLst/>
          </a:prstGeom>
          <a:noFill/>
          <a:ln w="9525">
            <a:noFill/>
            <a:miter lim="800000"/>
            <a:headEnd/>
            <a:tailEnd/>
          </a:ln>
        </p:spPr>
        <p:txBody>
          <a:bodyPr lIns="0" tIns="0" rIns="0" bIns="0">
            <a:spAutoFit/>
          </a:bodyPr>
          <a:lstStyle>
            <a:defPPr>
              <a:defRPr lang="en-GB"/>
            </a:defPPr>
            <a:lvl1pPr algn="l" rtl="0" eaLnBrk="0" fontAlgn="base" hangingPunct="0">
              <a:spcBef>
                <a:spcPct val="0"/>
              </a:spcBef>
              <a:spcAft>
                <a:spcPct val="0"/>
              </a:spcAft>
              <a:defRPr sz="2400" kern="1200">
                <a:solidFill>
                  <a:schemeClr val="tx1"/>
                </a:solidFill>
                <a:latin typeface="Times New Roman" pitchFamily="16"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6"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6"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6"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6" charset="0"/>
                <a:ea typeface="+mn-ea"/>
                <a:cs typeface="+mn-cs"/>
              </a:defRPr>
            </a:lvl5pPr>
            <a:lvl6pPr marL="2286000" algn="l" defTabSz="914400" rtl="0" eaLnBrk="1" latinLnBrk="0" hangingPunct="1">
              <a:defRPr sz="2400" kern="1200">
                <a:solidFill>
                  <a:schemeClr val="tx1"/>
                </a:solidFill>
                <a:latin typeface="Times New Roman" pitchFamily="16" charset="0"/>
                <a:ea typeface="+mn-ea"/>
                <a:cs typeface="+mn-cs"/>
              </a:defRPr>
            </a:lvl6pPr>
            <a:lvl7pPr marL="2743200" algn="l" defTabSz="914400" rtl="0" eaLnBrk="1" latinLnBrk="0" hangingPunct="1">
              <a:defRPr sz="2400" kern="1200">
                <a:solidFill>
                  <a:schemeClr val="tx1"/>
                </a:solidFill>
                <a:latin typeface="Times New Roman" pitchFamily="16" charset="0"/>
                <a:ea typeface="+mn-ea"/>
                <a:cs typeface="+mn-cs"/>
              </a:defRPr>
            </a:lvl7pPr>
            <a:lvl8pPr marL="3200400" algn="l" defTabSz="914400" rtl="0" eaLnBrk="1" latinLnBrk="0" hangingPunct="1">
              <a:defRPr sz="2400" kern="1200">
                <a:solidFill>
                  <a:schemeClr val="tx1"/>
                </a:solidFill>
                <a:latin typeface="Times New Roman" pitchFamily="16" charset="0"/>
                <a:ea typeface="+mn-ea"/>
                <a:cs typeface="+mn-cs"/>
              </a:defRPr>
            </a:lvl8pPr>
            <a:lvl9pPr marL="3657600" algn="l" defTabSz="914400" rtl="0" eaLnBrk="1" latinLnBrk="0" hangingPunct="1">
              <a:defRPr sz="2400" kern="1200">
                <a:solidFill>
                  <a:schemeClr val="tx1"/>
                </a:solidFill>
                <a:latin typeface="Times New Roman" pitchFamily="16" charset="0"/>
                <a:ea typeface="+mn-ea"/>
                <a:cs typeface="+mn-cs"/>
              </a:defRPr>
            </a:lvl9pPr>
          </a:lstStyle>
          <a:p>
            <a:pPr eaLnBrk="1">
              <a:lnSpc>
                <a:spcPct val="97000"/>
              </a:lnSpc>
              <a:buClr>
                <a:srgbClr val="FFFFFF"/>
              </a:buClr>
              <a:buSzPct val="45000"/>
              <a:tabLst>
                <a:tab pos="1061744" algn="l"/>
                <a:tab pos="2123488" algn="l"/>
                <a:tab pos="3185232" algn="l"/>
                <a:tab pos="4246977" algn="l"/>
                <a:tab pos="5308721" algn="l"/>
              </a:tabLst>
            </a:pPr>
            <a:r>
              <a:rPr lang="en-GB" sz="1760" dirty="0">
                <a:latin typeface="Tenorite" panose="00000500000000000000" pitchFamily="2" charset="0"/>
              </a:rPr>
              <a:t>Lanphear B et al. N Engl J Med 2024;391:1621-1631</a:t>
            </a:r>
          </a:p>
        </p:txBody>
      </p:sp>
      <p:pic>
        <p:nvPicPr>
          <p:cNvPr id="6" name="Picture 5">
            <a:extLst>
              <a:ext uri="{FF2B5EF4-FFF2-40B4-BE49-F238E27FC236}">
                <a16:creationId xmlns:a16="http://schemas.microsoft.com/office/drawing/2014/main" id="{283BB7E0-3BCC-C213-7848-F0D77955E8B6}"/>
              </a:ext>
            </a:extLst>
          </p:cNvPr>
          <p:cNvPicPr>
            <a:picLocks noChangeAspect="1"/>
          </p:cNvPicPr>
          <p:nvPr/>
        </p:nvPicPr>
        <p:blipFill>
          <a:blip r:embed="rId3" cstate="hqprint">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rot="12074156">
            <a:off x="1095104" y="4676424"/>
            <a:ext cx="1208049" cy="1000564"/>
          </a:xfrm>
          <a:prstGeom prst="rect">
            <a:avLst/>
          </a:prstGeom>
        </p:spPr>
      </p:pic>
      <p:pic>
        <p:nvPicPr>
          <p:cNvPr id="8" name="Graphic 7" descr="Excavator outline">
            <a:extLst>
              <a:ext uri="{FF2B5EF4-FFF2-40B4-BE49-F238E27FC236}">
                <a16:creationId xmlns:a16="http://schemas.microsoft.com/office/drawing/2014/main" id="{30CC8DCD-B0FD-C2FF-F1B8-C923F7E80CD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2256" y="4882693"/>
            <a:ext cx="1341120" cy="1341120"/>
          </a:xfrm>
          <a:prstGeom prst="rect">
            <a:avLst/>
          </a:prstGeom>
        </p:spPr>
      </p:pic>
      <p:pic>
        <p:nvPicPr>
          <p:cNvPr id="10" name="Graphic 9" descr="Nails outline">
            <a:extLst>
              <a:ext uri="{FF2B5EF4-FFF2-40B4-BE49-F238E27FC236}">
                <a16:creationId xmlns:a16="http://schemas.microsoft.com/office/drawing/2014/main" id="{F15FAE75-FAAB-9F1B-F3AF-0192C4B568B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058058" y="6078648"/>
            <a:ext cx="1157361" cy="1157361"/>
          </a:xfrm>
          <a:prstGeom prst="rect">
            <a:avLst/>
          </a:prstGeom>
        </p:spPr>
      </p:pic>
      <p:pic>
        <p:nvPicPr>
          <p:cNvPr id="12" name="Graphic 11" descr="Tools outline">
            <a:extLst>
              <a:ext uri="{FF2B5EF4-FFF2-40B4-BE49-F238E27FC236}">
                <a16:creationId xmlns:a16="http://schemas.microsoft.com/office/drawing/2014/main" id="{A8714775-CB04-CFB7-1D88-D15A21F4010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0435" y="6980218"/>
            <a:ext cx="945275" cy="945275"/>
          </a:xfrm>
          <a:prstGeom prst="rect">
            <a:avLst/>
          </a:prstGeom>
        </p:spPr>
      </p:pic>
      <p:pic>
        <p:nvPicPr>
          <p:cNvPr id="14" name="Graphic 13" descr="Baby crawling with solid fill">
            <a:extLst>
              <a:ext uri="{FF2B5EF4-FFF2-40B4-BE49-F238E27FC236}">
                <a16:creationId xmlns:a16="http://schemas.microsoft.com/office/drawing/2014/main" id="{DF0DCB3B-6C2B-1AE4-F9E2-AAC6D1CD034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43963" y="2178330"/>
            <a:ext cx="1176020" cy="1176020"/>
          </a:xfrm>
          <a:prstGeom prst="rect">
            <a:avLst/>
          </a:prstGeom>
        </p:spPr>
      </p:pic>
    </p:spTree>
    <p:extLst>
      <p:ext uri="{BB962C8B-B14F-4D97-AF65-F5344CB8AC3E}">
        <p14:creationId xmlns:p14="http://schemas.microsoft.com/office/powerpoint/2010/main" val="3858464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CFE000-5CFC-0CE5-D3B9-A01FF7BE05EF}"/>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5DA2B44-A554-84A1-B432-E4F7C3F6C88D}"/>
              </a:ext>
            </a:extLst>
          </p:cNvPr>
          <p:cNvSpPr>
            <a:spLocks noGrp="1"/>
          </p:cNvSpPr>
          <p:nvPr>
            <p:ph type="sldNum" sz="quarter" idx="12"/>
          </p:nvPr>
        </p:nvSpPr>
        <p:spPr>
          <a:xfrm>
            <a:off x="10667751" y="9665623"/>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25</a:t>
            </a:fld>
            <a:endParaRPr lang="en-US" sz="12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C56B34C4-439A-433C-27B8-D42D216AB9AD}"/>
              </a:ext>
            </a:extLst>
          </p:cNvPr>
          <p:cNvSpPr txBox="1"/>
          <p:nvPr/>
        </p:nvSpPr>
        <p:spPr>
          <a:xfrm>
            <a:off x="558800" y="331157"/>
            <a:ext cx="16764000" cy="577081"/>
          </a:xfrm>
          <a:prstGeom prst="rect">
            <a:avLst/>
          </a:prstGeom>
        </p:spPr>
        <p:txBody>
          <a:bodyPr wrap="square" lIns="0" tIns="0" rIns="0" bIns="0" rtlCol="0" anchor="t">
            <a:spAutoFit/>
          </a:bodyPr>
          <a:lstStyle/>
          <a:p>
            <a:pP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What is a part per million (ppm)?</a:t>
            </a:r>
          </a:p>
        </p:txBody>
      </p:sp>
      <p:sp>
        <p:nvSpPr>
          <p:cNvPr id="28" name="TextBox 27">
            <a:extLst>
              <a:ext uri="{FF2B5EF4-FFF2-40B4-BE49-F238E27FC236}">
                <a16:creationId xmlns:a16="http://schemas.microsoft.com/office/drawing/2014/main" id="{09A7A3F0-23F2-DF17-161B-3A45F07A6563}"/>
              </a:ext>
            </a:extLst>
          </p:cNvPr>
          <p:cNvSpPr txBox="1"/>
          <p:nvPr/>
        </p:nvSpPr>
        <p:spPr>
          <a:xfrm>
            <a:off x="5114368" y="9621367"/>
            <a:ext cx="7515992" cy="215444"/>
          </a:xfrm>
          <a:prstGeom prst="rect">
            <a:avLst/>
          </a:prstGeom>
          <a:noFill/>
        </p:spPr>
        <p:txBody>
          <a:bodyPr wrap="square" rtlCol="0">
            <a:spAutoFit/>
          </a:bodyPr>
          <a:lstStyle/>
          <a:p>
            <a:pPr>
              <a:defRPr/>
            </a:pPr>
            <a:r>
              <a:rPr lang="en-US" sz="800" u="sng" dirty="0">
                <a:solidFill>
                  <a:srgbClr val="000000"/>
                </a:solidFill>
                <a:latin typeface="Tenorite" panose="00000500000000000000" pitchFamily="2" charset="0"/>
                <a:ea typeface="Times New Roman" panose="02020603050405020304" pitchFamily="18" charset="0"/>
                <a:cs typeface="Aptos" panose="020B0004020202020204" pitchFamily="34" charset="0"/>
                <a:hlinkClick r:id="rId3"/>
              </a:rPr>
              <a:t>https://dtsc.ca.gov/wp-content/uploads/sites/31/2025/05/LeadSpread-9.1-Information-for-Users-December-2024.pdf</a:t>
            </a:r>
            <a:endParaRPr lang="en-US" sz="800" dirty="0">
              <a:solidFill>
                <a:srgbClr val="000000"/>
              </a:solidFill>
              <a:latin typeface="Tenorite" panose="00000500000000000000" pitchFamily="2" charset="0"/>
              <a:ea typeface="Aptos" panose="020B0004020202020204" pitchFamily="34" charset="0"/>
              <a:cs typeface="Aptos" panose="020B0004020202020204" pitchFamily="34" charset="0"/>
            </a:endParaRPr>
          </a:p>
        </p:txBody>
      </p:sp>
      <p:sp>
        <p:nvSpPr>
          <p:cNvPr id="19" name="Rectangle 18">
            <a:extLst>
              <a:ext uri="{FF2B5EF4-FFF2-40B4-BE49-F238E27FC236}">
                <a16:creationId xmlns:a16="http://schemas.microsoft.com/office/drawing/2014/main" id="{832CC62D-2D7F-C059-0B0D-CFAFE953FCBB}"/>
              </a:ext>
            </a:extLst>
          </p:cNvPr>
          <p:cNvSpPr/>
          <p:nvPr/>
        </p:nvSpPr>
        <p:spPr>
          <a:xfrm>
            <a:off x="12750700" y="6572913"/>
            <a:ext cx="4724500" cy="2952088"/>
          </a:xfrm>
          <a:custGeom>
            <a:avLst/>
            <a:gdLst>
              <a:gd name="csX0" fmla="*/ 0 w 4724500"/>
              <a:gd name="csY0" fmla="*/ 0 h 2952088"/>
              <a:gd name="csX1" fmla="*/ 448828 w 4724500"/>
              <a:gd name="csY1" fmla="*/ 0 h 2952088"/>
              <a:gd name="csX2" fmla="*/ 1086635 w 4724500"/>
              <a:gd name="csY2" fmla="*/ 0 h 2952088"/>
              <a:gd name="csX3" fmla="*/ 1724443 w 4724500"/>
              <a:gd name="csY3" fmla="*/ 0 h 2952088"/>
              <a:gd name="csX4" fmla="*/ 2409495 w 4724500"/>
              <a:gd name="csY4" fmla="*/ 0 h 2952088"/>
              <a:gd name="csX5" fmla="*/ 2858323 w 4724500"/>
              <a:gd name="csY5" fmla="*/ 0 h 2952088"/>
              <a:gd name="csX6" fmla="*/ 3401640 w 4724500"/>
              <a:gd name="csY6" fmla="*/ 0 h 2952088"/>
              <a:gd name="csX7" fmla="*/ 4039448 w 4724500"/>
              <a:gd name="csY7" fmla="*/ 0 h 2952088"/>
              <a:gd name="csX8" fmla="*/ 4724500 w 4724500"/>
              <a:gd name="csY8" fmla="*/ 0 h 2952088"/>
              <a:gd name="csX9" fmla="*/ 4724500 w 4724500"/>
              <a:gd name="csY9" fmla="*/ 619938 h 2952088"/>
              <a:gd name="csX10" fmla="*/ 4724500 w 4724500"/>
              <a:gd name="csY10" fmla="*/ 1269398 h 2952088"/>
              <a:gd name="csX11" fmla="*/ 4724500 w 4724500"/>
              <a:gd name="csY11" fmla="*/ 1800774 h 2952088"/>
              <a:gd name="csX12" fmla="*/ 4724500 w 4724500"/>
              <a:gd name="csY12" fmla="*/ 2302629 h 2952088"/>
              <a:gd name="csX13" fmla="*/ 4724500 w 4724500"/>
              <a:gd name="csY13" fmla="*/ 2952088 h 2952088"/>
              <a:gd name="csX14" fmla="*/ 4181183 w 4724500"/>
              <a:gd name="csY14" fmla="*/ 2952088 h 2952088"/>
              <a:gd name="csX15" fmla="*/ 3543375 w 4724500"/>
              <a:gd name="csY15" fmla="*/ 2952088 h 2952088"/>
              <a:gd name="csX16" fmla="*/ 3094548 w 4724500"/>
              <a:gd name="csY16" fmla="*/ 2952088 h 2952088"/>
              <a:gd name="csX17" fmla="*/ 2409495 w 4724500"/>
              <a:gd name="csY17" fmla="*/ 2952088 h 2952088"/>
              <a:gd name="csX18" fmla="*/ 1724443 w 4724500"/>
              <a:gd name="csY18" fmla="*/ 2952088 h 2952088"/>
              <a:gd name="csX19" fmla="*/ 1275615 w 4724500"/>
              <a:gd name="csY19" fmla="*/ 2952088 h 2952088"/>
              <a:gd name="csX20" fmla="*/ 779543 w 4724500"/>
              <a:gd name="csY20" fmla="*/ 2952088 h 2952088"/>
              <a:gd name="csX21" fmla="*/ 0 w 4724500"/>
              <a:gd name="csY21" fmla="*/ 2952088 h 2952088"/>
              <a:gd name="csX22" fmla="*/ 0 w 4724500"/>
              <a:gd name="csY22" fmla="*/ 2361670 h 2952088"/>
              <a:gd name="csX23" fmla="*/ 0 w 4724500"/>
              <a:gd name="csY23" fmla="*/ 1859815 h 2952088"/>
              <a:gd name="csX24" fmla="*/ 0 w 4724500"/>
              <a:gd name="csY24" fmla="*/ 1298919 h 2952088"/>
              <a:gd name="csX25" fmla="*/ 0 w 4724500"/>
              <a:gd name="csY25" fmla="*/ 797064 h 2952088"/>
              <a:gd name="csX26" fmla="*/ 0 w 4724500"/>
              <a:gd name="csY26" fmla="*/ 0 h 29520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Lst>
            <a:rect l="l" t="t" r="r" b="b"/>
            <a:pathLst>
              <a:path w="4724500" h="2952088" fill="none" extrusionOk="0">
                <a:moveTo>
                  <a:pt x="0" y="0"/>
                </a:moveTo>
                <a:cubicBezTo>
                  <a:pt x="214396" y="-29071"/>
                  <a:pt x="298783" y="29454"/>
                  <a:pt x="448828" y="0"/>
                </a:cubicBezTo>
                <a:cubicBezTo>
                  <a:pt x="598873" y="-29454"/>
                  <a:pt x="909674" y="13272"/>
                  <a:pt x="1086635" y="0"/>
                </a:cubicBezTo>
                <a:cubicBezTo>
                  <a:pt x="1263596" y="-13272"/>
                  <a:pt x="1490195" y="3630"/>
                  <a:pt x="1724443" y="0"/>
                </a:cubicBezTo>
                <a:cubicBezTo>
                  <a:pt x="1958691" y="-3630"/>
                  <a:pt x="2259716" y="65939"/>
                  <a:pt x="2409495" y="0"/>
                </a:cubicBezTo>
                <a:cubicBezTo>
                  <a:pt x="2559274" y="-65939"/>
                  <a:pt x="2678562" y="3159"/>
                  <a:pt x="2858323" y="0"/>
                </a:cubicBezTo>
                <a:cubicBezTo>
                  <a:pt x="3038084" y="-3159"/>
                  <a:pt x="3254457" y="31210"/>
                  <a:pt x="3401640" y="0"/>
                </a:cubicBezTo>
                <a:cubicBezTo>
                  <a:pt x="3548823" y="-31210"/>
                  <a:pt x="3747518" y="41780"/>
                  <a:pt x="4039448" y="0"/>
                </a:cubicBezTo>
                <a:cubicBezTo>
                  <a:pt x="4331378" y="-41780"/>
                  <a:pt x="4530131" y="58105"/>
                  <a:pt x="4724500" y="0"/>
                </a:cubicBezTo>
                <a:cubicBezTo>
                  <a:pt x="4784527" y="253479"/>
                  <a:pt x="4687547" y="395526"/>
                  <a:pt x="4724500" y="619938"/>
                </a:cubicBezTo>
                <a:cubicBezTo>
                  <a:pt x="4761453" y="844350"/>
                  <a:pt x="4701292" y="945782"/>
                  <a:pt x="4724500" y="1269398"/>
                </a:cubicBezTo>
                <a:cubicBezTo>
                  <a:pt x="4747708" y="1593014"/>
                  <a:pt x="4680763" y="1693872"/>
                  <a:pt x="4724500" y="1800774"/>
                </a:cubicBezTo>
                <a:cubicBezTo>
                  <a:pt x="4768237" y="1907676"/>
                  <a:pt x="4692944" y="2165687"/>
                  <a:pt x="4724500" y="2302629"/>
                </a:cubicBezTo>
                <a:cubicBezTo>
                  <a:pt x="4756056" y="2439572"/>
                  <a:pt x="4650881" y="2788057"/>
                  <a:pt x="4724500" y="2952088"/>
                </a:cubicBezTo>
                <a:cubicBezTo>
                  <a:pt x="4538651" y="2997507"/>
                  <a:pt x="4317478" y="2920730"/>
                  <a:pt x="4181183" y="2952088"/>
                </a:cubicBezTo>
                <a:cubicBezTo>
                  <a:pt x="4044888" y="2983446"/>
                  <a:pt x="3726606" y="2929638"/>
                  <a:pt x="3543375" y="2952088"/>
                </a:cubicBezTo>
                <a:cubicBezTo>
                  <a:pt x="3360144" y="2974538"/>
                  <a:pt x="3295081" y="2927581"/>
                  <a:pt x="3094548" y="2952088"/>
                </a:cubicBezTo>
                <a:cubicBezTo>
                  <a:pt x="2894015" y="2976595"/>
                  <a:pt x="2641723" y="2930676"/>
                  <a:pt x="2409495" y="2952088"/>
                </a:cubicBezTo>
                <a:cubicBezTo>
                  <a:pt x="2177267" y="2973500"/>
                  <a:pt x="2041226" y="2897463"/>
                  <a:pt x="1724443" y="2952088"/>
                </a:cubicBezTo>
                <a:cubicBezTo>
                  <a:pt x="1407660" y="3006713"/>
                  <a:pt x="1425694" y="2926872"/>
                  <a:pt x="1275615" y="2952088"/>
                </a:cubicBezTo>
                <a:cubicBezTo>
                  <a:pt x="1125536" y="2977304"/>
                  <a:pt x="1022320" y="2932253"/>
                  <a:pt x="779543" y="2952088"/>
                </a:cubicBezTo>
                <a:cubicBezTo>
                  <a:pt x="536766" y="2971923"/>
                  <a:pt x="303879" y="2907349"/>
                  <a:pt x="0" y="2952088"/>
                </a:cubicBezTo>
                <a:cubicBezTo>
                  <a:pt x="-67571" y="2673433"/>
                  <a:pt x="48049" y="2517744"/>
                  <a:pt x="0" y="2361670"/>
                </a:cubicBezTo>
                <a:cubicBezTo>
                  <a:pt x="-48049" y="2205596"/>
                  <a:pt x="46127" y="2007977"/>
                  <a:pt x="0" y="1859815"/>
                </a:cubicBezTo>
                <a:cubicBezTo>
                  <a:pt x="-46127" y="1711654"/>
                  <a:pt x="28696" y="1579140"/>
                  <a:pt x="0" y="1298919"/>
                </a:cubicBezTo>
                <a:cubicBezTo>
                  <a:pt x="-28696" y="1018698"/>
                  <a:pt x="295" y="1035462"/>
                  <a:pt x="0" y="797064"/>
                </a:cubicBezTo>
                <a:cubicBezTo>
                  <a:pt x="-295" y="558667"/>
                  <a:pt x="9640" y="185725"/>
                  <a:pt x="0" y="0"/>
                </a:cubicBezTo>
                <a:close/>
              </a:path>
              <a:path w="4724500" h="2952088" stroke="0" extrusionOk="0">
                <a:moveTo>
                  <a:pt x="0" y="0"/>
                </a:moveTo>
                <a:cubicBezTo>
                  <a:pt x="150438" y="-47683"/>
                  <a:pt x="373573" y="17723"/>
                  <a:pt x="637808" y="0"/>
                </a:cubicBezTo>
                <a:cubicBezTo>
                  <a:pt x="902043" y="-17723"/>
                  <a:pt x="951787" y="860"/>
                  <a:pt x="1133880" y="0"/>
                </a:cubicBezTo>
                <a:cubicBezTo>
                  <a:pt x="1315973" y="-860"/>
                  <a:pt x="1539717" y="30746"/>
                  <a:pt x="1724443" y="0"/>
                </a:cubicBezTo>
                <a:cubicBezTo>
                  <a:pt x="1909169" y="-30746"/>
                  <a:pt x="2056806" y="74370"/>
                  <a:pt x="2362250" y="0"/>
                </a:cubicBezTo>
                <a:cubicBezTo>
                  <a:pt x="2667694" y="-74370"/>
                  <a:pt x="2695358" y="9170"/>
                  <a:pt x="2811078" y="0"/>
                </a:cubicBezTo>
                <a:cubicBezTo>
                  <a:pt x="2926798" y="-9170"/>
                  <a:pt x="3218360" y="61703"/>
                  <a:pt x="3496130" y="0"/>
                </a:cubicBezTo>
                <a:cubicBezTo>
                  <a:pt x="3773900" y="-61703"/>
                  <a:pt x="3882550" y="18413"/>
                  <a:pt x="4039448" y="0"/>
                </a:cubicBezTo>
                <a:cubicBezTo>
                  <a:pt x="4196346" y="-18413"/>
                  <a:pt x="4382924" y="39244"/>
                  <a:pt x="4724500" y="0"/>
                </a:cubicBezTo>
                <a:cubicBezTo>
                  <a:pt x="4756952" y="168843"/>
                  <a:pt x="4704531" y="368412"/>
                  <a:pt x="4724500" y="590418"/>
                </a:cubicBezTo>
                <a:cubicBezTo>
                  <a:pt x="4744469" y="812424"/>
                  <a:pt x="4690414" y="995398"/>
                  <a:pt x="4724500" y="1210356"/>
                </a:cubicBezTo>
                <a:cubicBezTo>
                  <a:pt x="4758586" y="1425314"/>
                  <a:pt x="4699926" y="1592370"/>
                  <a:pt x="4724500" y="1771253"/>
                </a:cubicBezTo>
                <a:cubicBezTo>
                  <a:pt x="4749074" y="1950136"/>
                  <a:pt x="4678210" y="2160628"/>
                  <a:pt x="4724500" y="2332150"/>
                </a:cubicBezTo>
                <a:cubicBezTo>
                  <a:pt x="4770790" y="2503672"/>
                  <a:pt x="4703476" y="2764551"/>
                  <a:pt x="4724500" y="2952088"/>
                </a:cubicBezTo>
                <a:cubicBezTo>
                  <a:pt x="4551597" y="3000844"/>
                  <a:pt x="4385851" y="2920363"/>
                  <a:pt x="4086693" y="2952088"/>
                </a:cubicBezTo>
                <a:cubicBezTo>
                  <a:pt x="3787535" y="2983813"/>
                  <a:pt x="3770125" y="2944928"/>
                  <a:pt x="3543375" y="2952088"/>
                </a:cubicBezTo>
                <a:cubicBezTo>
                  <a:pt x="3316625" y="2959248"/>
                  <a:pt x="3203525" y="2948270"/>
                  <a:pt x="2905568" y="2952088"/>
                </a:cubicBezTo>
                <a:cubicBezTo>
                  <a:pt x="2607611" y="2955906"/>
                  <a:pt x="2586642" y="2906624"/>
                  <a:pt x="2362250" y="2952088"/>
                </a:cubicBezTo>
                <a:cubicBezTo>
                  <a:pt x="2137858" y="2997552"/>
                  <a:pt x="1925388" y="2901680"/>
                  <a:pt x="1724443" y="2952088"/>
                </a:cubicBezTo>
                <a:cubicBezTo>
                  <a:pt x="1523498" y="3002496"/>
                  <a:pt x="1220457" y="2936027"/>
                  <a:pt x="1039390" y="2952088"/>
                </a:cubicBezTo>
                <a:cubicBezTo>
                  <a:pt x="858323" y="2968149"/>
                  <a:pt x="472704" y="2917192"/>
                  <a:pt x="0" y="2952088"/>
                </a:cubicBezTo>
                <a:cubicBezTo>
                  <a:pt x="-29063" y="2792704"/>
                  <a:pt x="19359" y="2605855"/>
                  <a:pt x="0" y="2420712"/>
                </a:cubicBezTo>
                <a:cubicBezTo>
                  <a:pt x="-19359" y="2235569"/>
                  <a:pt x="15803" y="1983033"/>
                  <a:pt x="0" y="1771253"/>
                </a:cubicBezTo>
                <a:cubicBezTo>
                  <a:pt x="-15803" y="1559473"/>
                  <a:pt x="62540" y="1419038"/>
                  <a:pt x="0" y="1210356"/>
                </a:cubicBezTo>
                <a:cubicBezTo>
                  <a:pt x="-62540" y="1001674"/>
                  <a:pt x="4100" y="828592"/>
                  <a:pt x="0" y="560897"/>
                </a:cubicBezTo>
                <a:cubicBezTo>
                  <a:pt x="-4100" y="293202"/>
                  <a:pt x="19309" y="219515"/>
                  <a:pt x="0" y="0"/>
                </a:cubicBezTo>
                <a:close/>
              </a:path>
            </a:pathLst>
          </a:custGeom>
          <a:solidFill>
            <a:srgbClr val="C2BC80">
              <a:lumMod val="40000"/>
              <a:lumOff val="60000"/>
            </a:srgbClr>
          </a:solidFill>
          <a:ln w="92075" cap="flat" cmpd="sng" algn="ctr">
            <a:solidFill>
              <a:srgbClr val="C2BC80">
                <a:lumMod val="40000"/>
                <a:lumOff val="60000"/>
              </a:srgbClr>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a:defRPr/>
            </a:pPr>
            <a:r>
              <a:rPr lang="en-US" sz="2400" b="1" dirty="0">
                <a:solidFill>
                  <a:prstClr val="black"/>
                </a:solidFill>
                <a:latin typeface="Tenorite" panose="00000500000000000000" pitchFamily="2" charset="0"/>
              </a:rPr>
              <a:t>Measurements in ppm are very small and are considered trace amounts. Keep this in mind when interpreting soil test results in ppm, or blood lead levels (which are also measured in ppm, or µg/dL).</a:t>
            </a:r>
            <a:endParaRPr lang="en-US" sz="2400" b="1" dirty="0">
              <a:solidFill>
                <a:prstClr val="black"/>
              </a:solidFill>
              <a:highlight>
                <a:srgbClr val="FFFF00"/>
              </a:highlight>
              <a:latin typeface="Tenorite" panose="00000500000000000000" pitchFamily="2" charset="0"/>
            </a:endParaRPr>
          </a:p>
        </p:txBody>
      </p:sp>
      <p:sp>
        <p:nvSpPr>
          <p:cNvPr id="20" name="Rectangle 19">
            <a:extLst>
              <a:ext uri="{FF2B5EF4-FFF2-40B4-BE49-F238E27FC236}">
                <a16:creationId xmlns:a16="http://schemas.microsoft.com/office/drawing/2014/main" id="{6A70EA2B-2938-8A7E-383C-105F39CA4120}"/>
              </a:ext>
            </a:extLst>
          </p:cNvPr>
          <p:cNvSpPr/>
          <p:nvPr/>
        </p:nvSpPr>
        <p:spPr>
          <a:xfrm rot="21086473">
            <a:off x="12768424" y="6379077"/>
            <a:ext cx="1682667" cy="364088"/>
          </a:xfrm>
          <a:custGeom>
            <a:avLst/>
            <a:gdLst>
              <a:gd name="csX0" fmla="*/ 0 w 1682667"/>
              <a:gd name="csY0" fmla="*/ 0 h 364088"/>
              <a:gd name="csX1" fmla="*/ 560889 w 1682667"/>
              <a:gd name="csY1" fmla="*/ 0 h 364088"/>
              <a:gd name="csX2" fmla="*/ 1121778 w 1682667"/>
              <a:gd name="csY2" fmla="*/ 0 h 364088"/>
              <a:gd name="csX3" fmla="*/ 1682667 w 1682667"/>
              <a:gd name="csY3" fmla="*/ 0 h 364088"/>
              <a:gd name="csX4" fmla="*/ 1682667 w 1682667"/>
              <a:gd name="csY4" fmla="*/ 364088 h 364088"/>
              <a:gd name="csX5" fmla="*/ 1138605 w 1682667"/>
              <a:gd name="csY5" fmla="*/ 364088 h 364088"/>
              <a:gd name="csX6" fmla="*/ 560889 w 1682667"/>
              <a:gd name="csY6" fmla="*/ 364088 h 364088"/>
              <a:gd name="csX7" fmla="*/ 0 w 1682667"/>
              <a:gd name="csY7" fmla="*/ 364088 h 364088"/>
              <a:gd name="csX8" fmla="*/ 0 w 1682667"/>
              <a:gd name="csY8" fmla="*/ 0 h 3640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682667" h="364088" fill="none" extrusionOk="0">
                <a:moveTo>
                  <a:pt x="0" y="0"/>
                </a:moveTo>
                <a:cubicBezTo>
                  <a:pt x="203793" y="-58318"/>
                  <a:pt x="403800" y="35945"/>
                  <a:pt x="560889" y="0"/>
                </a:cubicBezTo>
                <a:cubicBezTo>
                  <a:pt x="717978" y="-35945"/>
                  <a:pt x="920700" y="61617"/>
                  <a:pt x="1121778" y="0"/>
                </a:cubicBezTo>
                <a:cubicBezTo>
                  <a:pt x="1322856" y="-61617"/>
                  <a:pt x="1413177" y="28538"/>
                  <a:pt x="1682667" y="0"/>
                </a:cubicBezTo>
                <a:cubicBezTo>
                  <a:pt x="1692331" y="136857"/>
                  <a:pt x="1660607" y="282951"/>
                  <a:pt x="1682667" y="364088"/>
                </a:cubicBezTo>
                <a:cubicBezTo>
                  <a:pt x="1522443" y="388654"/>
                  <a:pt x="1370632" y="325456"/>
                  <a:pt x="1138605" y="364088"/>
                </a:cubicBezTo>
                <a:cubicBezTo>
                  <a:pt x="906578" y="402720"/>
                  <a:pt x="784614" y="298054"/>
                  <a:pt x="560889" y="364088"/>
                </a:cubicBezTo>
                <a:cubicBezTo>
                  <a:pt x="337164" y="430122"/>
                  <a:pt x="275643" y="320513"/>
                  <a:pt x="0" y="364088"/>
                </a:cubicBezTo>
                <a:cubicBezTo>
                  <a:pt x="-7219" y="210150"/>
                  <a:pt x="23707" y="143543"/>
                  <a:pt x="0" y="0"/>
                </a:cubicBezTo>
                <a:close/>
              </a:path>
              <a:path w="1682667" h="364088" stroke="0" extrusionOk="0">
                <a:moveTo>
                  <a:pt x="0" y="0"/>
                </a:moveTo>
                <a:cubicBezTo>
                  <a:pt x="275101" y="-22017"/>
                  <a:pt x="365583" y="46546"/>
                  <a:pt x="594542" y="0"/>
                </a:cubicBezTo>
                <a:cubicBezTo>
                  <a:pt x="823501" y="-46546"/>
                  <a:pt x="1005536" y="2796"/>
                  <a:pt x="1172258" y="0"/>
                </a:cubicBezTo>
                <a:cubicBezTo>
                  <a:pt x="1338980" y="-2796"/>
                  <a:pt x="1498898" y="9389"/>
                  <a:pt x="1682667" y="0"/>
                </a:cubicBezTo>
                <a:cubicBezTo>
                  <a:pt x="1701359" y="138603"/>
                  <a:pt x="1655797" y="279485"/>
                  <a:pt x="1682667" y="364088"/>
                </a:cubicBezTo>
                <a:cubicBezTo>
                  <a:pt x="1530035" y="367427"/>
                  <a:pt x="1252047" y="338502"/>
                  <a:pt x="1104951" y="364088"/>
                </a:cubicBezTo>
                <a:cubicBezTo>
                  <a:pt x="957855" y="389674"/>
                  <a:pt x="679053" y="339786"/>
                  <a:pt x="560889" y="364088"/>
                </a:cubicBezTo>
                <a:cubicBezTo>
                  <a:pt x="442725" y="388390"/>
                  <a:pt x="218623" y="326441"/>
                  <a:pt x="0" y="364088"/>
                </a:cubicBezTo>
                <a:cubicBezTo>
                  <a:pt x="-31967" y="212796"/>
                  <a:pt x="24922" y="81778"/>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tIns="9144" bIns="9144" rtlCol="0" anchor="ctr"/>
          <a:lstStyle/>
          <a:p>
            <a:pPr algn="ctr">
              <a:defRPr/>
            </a:pPr>
            <a:r>
              <a:rPr lang="en-US" sz="2400" b="1" kern="0" dirty="0">
                <a:solidFill>
                  <a:srgbClr val="000000"/>
                </a:solidFill>
                <a:latin typeface="Tenorite" panose="00000500000000000000" pitchFamily="2" charset="0"/>
              </a:rPr>
              <a:t>Key point: </a:t>
            </a:r>
          </a:p>
        </p:txBody>
      </p:sp>
      <p:sp>
        <p:nvSpPr>
          <p:cNvPr id="2" name="Content Placeholder 2">
            <a:extLst>
              <a:ext uri="{FF2B5EF4-FFF2-40B4-BE49-F238E27FC236}">
                <a16:creationId xmlns:a16="http://schemas.microsoft.com/office/drawing/2014/main" id="{3BA01740-C6E6-2479-6F1E-832157F61B8A}"/>
              </a:ext>
            </a:extLst>
          </p:cNvPr>
          <p:cNvSpPr>
            <a:spLocks noGrp="1"/>
          </p:cNvSpPr>
          <p:nvPr>
            <p:ph idx="1"/>
          </p:nvPr>
        </p:nvSpPr>
        <p:spPr>
          <a:xfrm>
            <a:off x="558800" y="1202203"/>
            <a:ext cx="16687800" cy="3065697"/>
          </a:xfrm>
        </p:spPr>
        <p:txBody>
          <a:bodyPr>
            <a:normAutofit/>
          </a:bodyPr>
          <a:lstStyle/>
          <a:p>
            <a:pPr marL="0" indent="0">
              <a:buNone/>
            </a:pPr>
            <a:r>
              <a:rPr lang="en-US" sz="2800" dirty="0"/>
              <a:t>Using sugar as an example:</a:t>
            </a:r>
          </a:p>
          <a:p>
            <a:pPr>
              <a:buClr>
                <a:schemeClr val="tx1"/>
              </a:buClr>
              <a:buFont typeface="Arial" panose="020B0604020202020204" pitchFamily="34" charset="0"/>
              <a:buChar char="•"/>
            </a:pPr>
            <a:r>
              <a:rPr lang="en-US" sz="2800" dirty="0"/>
              <a:t>80 ppm would be about 80 grains of sugar mixed</a:t>
            </a:r>
            <a:r>
              <a:rPr lang="en-US" sz="2800" b="1" i="1" dirty="0"/>
              <a:t> within</a:t>
            </a:r>
            <a:r>
              <a:rPr lang="en-US" sz="2800" dirty="0"/>
              <a:t> 1,000,000 grains of sugar. </a:t>
            </a:r>
          </a:p>
          <a:p>
            <a:pPr>
              <a:buClr>
                <a:schemeClr val="tx1"/>
              </a:buClr>
              <a:buFont typeface="Arial" panose="020B0604020202020204" pitchFamily="34" charset="0"/>
              <a:buChar char="•"/>
            </a:pPr>
            <a:r>
              <a:rPr lang="en-US" sz="2800" dirty="0"/>
              <a:t>This is a very tiny amount, or 0.008% of the big mound of sugar.</a:t>
            </a:r>
          </a:p>
        </p:txBody>
      </p:sp>
      <p:grpSp>
        <p:nvGrpSpPr>
          <p:cNvPr id="12" name="Group 11">
            <a:extLst>
              <a:ext uri="{FF2B5EF4-FFF2-40B4-BE49-F238E27FC236}">
                <a16:creationId xmlns:a16="http://schemas.microsoft.com/office/drawing/2014/main" id="{6D6E10A8-E63B-F128-2EF1-C4C00A45B2BA}"/>
              </a:ext>
            </a:extLst>
          </p:cNvPr>
          <p:cNvGrpSpPr/>
          <p:nvPr/>
        </p:nvGrpSpPr>
        <p:grpSpPr>
          <a:xfrm>
            <a:off x="3665538" y="2667001"/>
            <a:ext cx="8856662" cy="6998624"/>
            <a:chOff x="1893188" y="3200401"/>
            <a:chExt cx="5670758" cy="4624054"/>
          </a:xfrm>
        </p:grpSpPr>
        <p:pic>
          <p:nvPicPr>
            <p:cNvPr id="3" name="Picture 2">
              <a:extLst>
                <a:ext uri="{FF2B5EF4-FFF2-40B4-BE49-F238E27FC236}">
                  <a16:creationId xmlns:a16="http://schemas.microsoft.com/office/drawing/2014/main" id="{9267EDF7-2A07-4D6A-DBDD-935D15759765}"/>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8084" r="26122" b="3965"/>
            <a:stretch>
              <a:fillRect/>
            </a:stretch>
          </p:blipFill>
          <p:spPr bwMode="auto">
            <a:xfrm rot="16200000">
              <a:off x="2416540" y="2677049"/>
              <a:ext cx="4624054" cy="5670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3142BCDF-6774-D74E-7F67-31E2893BF7BA}"/>
                </a:ext>
              </a:extLst>
            </p:cNvPr>
            <p:cNvSpPr txBox="1"/>
            <p:nvPr/>
          </p:nvSpPr>
          <p:spPr>
            <a:xfrm>
              <a:off x="3668806" y="3710915"/>
              <a:ext cx="3039736" cy="967763"/>
            </a:xfrm>
            <a:prstGeom prst="rect">
              <a:avLst/>
            </a:prstGeom>
            <a:solidFill>
              <a:schemeClr val="bg1">
                <a:alpha val="39000"/>
              </a:schemeClr>
            </a:solidFill>
          </p:spPr>
          <p:txBody>
            <a:bodyPr wrap="square" rtlCol="0">
              <a:spAutoFit/>
            </a:bodyPr>
            <a:lstStyle/>
            <a:p>
              <a:pPr>
                <a:defRPr/>
              </a:pPr>
              <a:r>
                <a:rPr lang="en-US" sz="2800" b="1" dirty="0">
                  <a:solidFill>
                    <a:prstClr val="black"/>
                  </a:solidFill>
                  <a:latin typeface="Tenorite" panose="00000500000000000000" pitchFamily="2" charset="0"/>
                </a:rPr>
                <a:t>1M, or ~1,000,000 </a:t>
              </a:r>
              <a:r>
                <a:rPr lang="en-US" sz="2800" dirty="0">
                  <a:solidFill>
                    <a:prstClr val="black"/>
                  </a:solidFill>
                  <a:latin typeface="Tenorite" panose="00000500000000000000" pitchFamily="2" charset="0"/>
                </a:rPr>
                <a:t>grains of </a:t>
              </a:r>
              <a:r>
                <a:rPr lang="en-US" sz="2800" b="1" dirty="0">
                  <a:solidFill>
                    <a:prstClr val="black"/>
                  </a:solidFill>
                  <a:latin typeface="Tenorite" panose="00000500000000000000" pitchFamily="2" charset="0"/>
                </a:rPr>
                <a:t>white granulated sugar</a:t>
              </a:r>
              <a:r>
                <a:rPr lang="en-US" sz="2800" dirty="0">
                  <a:solidFill>
                    <a:prstClr val="black"/>
                  </a:solidFill>
                  <a:latin typeface="Tenorite" panose="00000500000000000000" pitchFamily="2" charset="0"/>
                </a:rPr>
                <a:t> in 1/3 cup of sugar</a:t>
              </a:r>
            </a:p>
          </p:txBody>
        </p:sp>
        <p:sp>
          <p:nvSpPr>
            <p:cNvPr id="8" name="TextBox 7">
              <a:extLst>
                <a:ext uri="{FF2B5EF4-FFF2-40B4-BE49-F238E27FC236}">
                  <a16:creationId xmlns:a16="http://schemas.microsoft.com/office/drawing/2014/main" id="{6226F2AE-6C2C-659F-84AE-ED5E1D122ECA}"/>
                </a:ext>
              </a:extLst>
            </p:cNvPr>
            <p:cNvSpPr txBox="1"/>
            <p:nvPr/>
          </p:nvSpPr>
          <p:spPr>
            <a:xfrm>
              <a:off x="5343147" y="6131440"/>
              <a:ext cx="2171542" cy="1268845"/>
            </a:xfrm>
            <a:prstGeom prst="rect">
              <a:avLst/>
            </a:prstGeom>
            <a:solidFill>
              <a:schemeClr val="bg1">
                <a:alpha val="38000"/>
              </a:schemeClr>
            </a:solidFill>
          </p:spPr>
          <p:txBody>
            <a:bodyPr wrap="square" rtlCol="0">
              <a:spAutoFit/>
            </a:bodyPr>
            <a:lstStyle/>
            <a:p>
              <a:pPr>
                <a:defRPr/>
              </a:pPr>
              <a:r>
                <a:rPr lang="en-US" sz="2800" b="1" dirty="0">
                  <a:solidFill>
                    <a:prstClr val="black"/>
                  </a:solidFill>
                  <a:latin typeface="Tenorite" panose="00000500000000000000" pitchFamily="2" charset="0"/>
                </a:rPr>
                <a:t>~80 </a:t>
              </a:r>
              <a:r>
                <a:rPr lang="en-US" sz="2800" dirty="0">
                  <a:solidFill>
                    <a:prstClr val="black"/>
                  </a:solidFill>
                  <a:latin typeface="Tenorite" panose="00000500000000000000" pitchFamily="2" charset="0"/>
                </a:rPr>
                <a:t>grains of </a:t>
              </a:r>
              <a:r>
                <a:rPr lang="en-US" sz="2800" b="1" dirty="0">
                  <a:solidFill>
                    <a:prstClr val="black"/>
                  </a:solidFill>
                  <a:latin typeface="Tenorite" panose="00000500000000000000" pitchFamily="2" charset="0"/>
                </a:rPr>
                <a:t>white granulated sugar</a:t>
              </a:r>
              <a:r>
                <a:rPr lang="en-US" sz="2800" dirty="0">
                  <a:solidFill>
                    <a:prstClr val="black"/>
                  </a:solidFill>
                  <a:latin typeface="Tenorite" panose="00000500000000000000" pitchFamily="2" charset="0"/>
                </a:rPr>
                <a:t> in this circle on a finger</a:t>
              </a:r>
            </a:p>
          </p:txBody>
        </p:sp>
        <p:sp>
          <p:nvSpPr>
            <p:cNvPr id="9" name="Oval 8">
              <a:extLst>
                <a:ext uri="{FF2B5EF4-FFF2-40B4-BE49-F238E27FC236}">
                  <a16:creationId xmlns:a16="http://schemas.microsoft.com/office/drawing/2014/main" id="{C21714AC-3289-BDE9-DE43-B288BADB9D4A}"/>
                </a:ext>
              </a:extLst>
            </p:cNvPr>
            <p:cNvSpPr/>
            <p:nvPr/>
          </p:nvSpPr>
          <p:spPr>
            <a:xfrm>
              <a:off x="5847719" y="5505385"/>
              <a:ext cx="472535" cy="415131"/>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en-US">
                <a:solidFill>
                  <a:prstClr val="white"/>
                </a:solidFill>
                <a:latin typeface="Tenorite" panose="00000500000000000000" pitchFamily="2" charset="0"/>
              </a:endParaRPr>
            </a:p>
          </p:txBody>
        </p:sp>
      </p:grpSp>
      <p:pic>
        <p:nvPicPr>
          <p:cNvPr id="6" name="Graphic 5" descr="Line arrow: Clockwise curve outline">
            <a:extLst>
              <a:ext uri="{FF2B5EF4-FFF2-40B4-BE49-F238E27FC236}">
                <a16:creationId xmlns:a16="http://schemas.microsoft.com/office/drawing/2014/main" id="{B6B1E0D7-F20C-9654-F707-D5FD7E827E82}"/>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14568698">
            <a:off x="7606917" y="4679051"/>
            <a:ext cx="2023469" cy="2023469"/>
          </a:xfrm>
          <a:prstGeom prst="rect">
            <a:avLst/>
          </a:prstGeom>
        </p:spPr>
      </p:pic>
      <p:cxnSp>
        <p:nvCxnSpPr>
          <p:cNvPr id="11" name="Straight Arrow Connector 10">
            <a:extLst>
              <a:ext uri="{FF2B5EF4-FFF2-40B4-BE49-F238E27FC236}">
                <a16:creationId xmlns:a16="http://schemas.microsoft.com/office/drawing/2014/main" id="{00049ED1-9727-88B8-1AEC-FC164E3414F3}"/>
              </a:ext>
            </a:extLst>
          </p:cNvPr>
          <p:cNvCxnSpPr>
            <a:cxnSpLocks/>
          </p:cNvCxnSpPr>
          <p:nvPr/>
        </p:nvCxnSpPr>
        <p:spPr>
          <a:xfrm flipH="1" flipV="1">
            <a:off x="10209377" y="6566830"/>
            <a:ext cx="70125" cy="53637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EDA9441F-272E-7ED3-C805-14E51E34DBC3}"/>
              </a:ext>
            </a:extLst>
          </p:cNvPr>
          <p:cNvPicPr>
            <a:picLocks noChangeAspect="1"/>
          </p:cNvPicPr>
          <p:nvPr/>
        </p:nvPicPr>
        <p:blipFill>
          <a:blip r:embed="rId6">
            <a:duotone>
              <a:schemeClr val="accent1">
                <a:shade val="45000"/>
                <a:satMod val="135000"/>
              </a:schemeClr>
              <a:prstClr val="white"/>
            </a:duotone>
          </a:blip>
          <a:stretch>
            <a:fillRect/>
          </a:stretch>
        </p:blipFill>
        <p:spPr>
          <a:xfrm rot="10800000" flipV="1">
            <a:off x="14291049" y="5995211"/>
            <a:ext cx="863466" cy="863952"/>
          </a:xfrm>
          <a:prstGeom prst="rect">
            <a:avLst/>
          </a:prstGeom>
        </p:spPr>
      </p:pic>
    </p:spTree>
    <p:extLst>
      <p:ext uri="{BB962C8B-B14F-4D97-AF65-F5344CB8AC3E}">
        <p14:creationId xmlns:p14="http://schemas.microsoft.com/office/powerpoint/2010/main" val="395255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868B2-7C0C-1D5D-38D3-3DE1F8FBE9EA}"/>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C53E743-BCFE-3166-943F-396E1B9E8F17}"/>
              </a:ext>
            </a:extLst>
          </p:cNvPr>
          <p:cNvSpPr>
            <a:spLocks noGrp="1"/>
          </p:cNvSpPr>
          <p:nvPr>
            <p:ph type="sldNum" sz="quarter" idx="12"/>
          </p:nvPr>
        </p:nvSpPr>
        <p:spPr>
          <a:xfrm>
            <a:off x="15683345" y="9594796"/>
            <a:ext cx="2133600" cy="365125"/>
          </a:xfrm>
        </p:spPr>
        <p:txBody>
          <a:bodyPr/>
          <a:lstStyle/>
          <a:p>
            <a:pPr defTabSz="291465">
              <a:defRPr/>
            </a:pPr>
            <a:fld id="{6D22F896-40B5-4ADD-8801-0D06FADFA095}" type="slidenum">
              <a:rPr lang="en-US" sz="1200">
                <a:solidFill>
                  <a:srgbClr val="000000"/>
                </a:solidFill>
                <a:latin typeface="Calibri" panose="020F0502020204030204"/>
              </a:rPr>
              <a:pPr defTabSz="291465">
                <a:defRPr/>
              </a:pPr>
              <a:t>26</a:t>
            </a:fld>
            <a:endParaRPr lang="en-US" sz="1200" dirty="0">
              <a:solidFill>
                <a:srgbClr val="000000"/>
              </a:solidFill>
              <a:latin typeface="Calibri" panose="020F0502020204030204"/>
            </a:endParaRPr>
          </a:p>
        </p:txBody>
      </p:sp>
      <p:sp>
        <p:nvSpPr>
          <p:cNvPr id="1025" name="TextBox 5">
            <a:extLst>
              <a:ext uri="{FF2B5EF4-FFF2-40B4-BE49-F238E27FC236}">
                <a16:creationId xmlns:a16="http://schemas.microsoft.com/office/drawing/2014/main" id="{A1F21DC5-0B10-3674-1BEA-E23BB636A8DF}"/>
              </a:ext>
            </a:extLst>
          </p:cNvPr>
          <p:cNvSpPr txBox="1"/>
          <p:nvPr/>
        </p:nvSpPr>
        <p:spPr>
          <a:xfrm>
            <a:off x="635000" y="331158"/>
            <a:ext cx="16687800" cy="577081"/>
          </a:xfrm>
          <a:prstGeom prst="rect">
            <a:avLst/>
          </a:prstGeom>
        </p:spPr>
        <p:txBody>
          <a:bodyPr wrap="square" lIns="0" tIns="0" rIns="0" bIns="0" rtlCol="0" anchor="t">
            <a:spAutoFit/>
          </a:bodyPr>
          <a:lstStyle/>
          <a:p>
            <a:pPr>
              <a:lnSpc>
                <a:spcPts val="4487"/>
              </a:lnSpc>
              <a:spcBef>
                <a:spcPct val="0"/>
              </a:spcBef>
              <a:defRPr/>
            </a:pPr>
            <a:r>
              <a:rPr lang="en-US" sz="4000" b="1" dirty="0">
                <a:solidFill>
                  <a:srgbClr val="1F497D">
                    <a:lumMod val="50000"/>
                  </a:srgbClr>
                </a:solidFill>
                <a:latin typeface="Tenorite" panose="00000500000000000000" pitchFamily="2" charset="0"/>
                <a:ea typeface="The Youngest Serif"/>
                <a:cs typeface="The Youngest Serif"/>
                <a:sym typeface="The Youngest Serif"/>
              </a:rPr>
              <a:t>How lead screening levels in soil protect your health</a:t>
            </a:r>
            <a:endParaRPr lang="en-US" sz="4000" b="1" dirty="0">
              <a:solidFill>
                <a:srgbClr val="1F497D">
                  <a:lumMod val="50000"/>
                </a:srgbClr>
              </a:solidFill>
              <a:highlight>
                <a:srgbClr val="FFFF00"/>
              </a:highlight>
              <a:latin typeface="Tenorite" panose="00000500000000000000" pitchFamily="2" charset="0"/>
              <a:ea typeface="The Youngest Serif"/>
              <a:cs typeface="The Youngest Serif"/>
              <a:sym typeface="The Youngest Serif"/>
            </a:endParaRPr>
          </a:p>
        </p:txBody>
      </p:sp>
      <p:sp>
        <p:nvSpPr>
          <p:cNvPr id="28" name="TextBox 27">
            <a:extLst>
              <a:ext uri="{FF2B5EF4-FFF2-40B4-BE49-F238E27FC236}">
                <a16:creationId xmlns:a16="http://schemas.microsoft.com/office/drawing/2014/main" id="{53CFE448-4040-3896-68CE-6CA951D06D01}"/>
              </a:ext>
            </a:extLst>
          </p:cNvPr>
          <p:cNvSpPr txBox="1"/>
          <p:nvPr/>
        </p:nvSpPr>
        <p:spPr>
          <a:xfrm>
            <a:off x="330200" y="9538366"/>
            <a:ext cx="11842960" cy="507831"/>
          </a:xfrm>
          <a:prstGeom prst="rect">
            <a:avLst/>
          </a:prstGeom>
          <a:noFill/>
        </p:spPr>
        <p:txBody>
          <a:bodyPr wrap="square" rtlCol="0">
            <a:spAutoFit/>
          </a:bodyPr>
          <a:lstStyle/>
          <a:p>
            <a:r>
              <a:rPr lang="en-US" sz="900" u="sng" dirty="0">
                <a:solidFill>
                  <a:srgbClr val="000000"/>
                </a:solidFill>
                <a:latin typeface="Tenorite" panose="00000500000000000000" pitchFamily="2" charset="0"/>
                <a:ea typeface="Times New Roman" panose="02020603050405020304" pitchFamily="18" charset="0"/>
                <a:cs typeface="Aptos" panose="020B0004020202020204" pitchFamily="34" charset="0"/>
                <a:hlinkClick r:id="rId3"/>
              </a:rPr>
              <a:t>https://www.nature.com/articles/s41370-025-00796-w</a:t>
            </a:r>
          </a:p>
          <a:p>
            <a:r>
              <a:rPr lang="en-US" sz="900" u="sng" dirty="0">
                <a:solidFill>
                  <a:srgbClr val="000000"/>
                </a:solidFill>
                <a:latin typeface="Tenorite" panose="00000500000000000000" pitchFamily="2" charset="0"/>
                <a:ea typeface="Times New Roman" panose="02020603050405020304" pitchFamily="18" charset="0"/>
                <a:cs typeface="Aptos" panose="020B0004020202020204" pitchFamily="34" charset="0"/>
                <a:hlinkClick r:id="rId3"/>
              </a:rPr>
              <a:t>https://www.latimes.com/environment/story/2025-08-11/scientists-argue-for-stricter-lead-soil-contamination-standards</a:t>
            </a:r>
          </a:p>
          <a:p>
            <a:r>
              <a:rPr lang="en-US" sz="900" u="sng" dirty="0">
                <a:solidFill>
                  <a:srgbClr val="000000"/>
                </a:solidFill>
                <a:latin typeface="Tenorite" panose="00000500000000000000" pitchFamily="2" charset="0"/>
                <a:ea typeface="Times New Roman" panose="02020603050405020304" pitchFamily="18" charset="0"/>
                <a:cs typeface="Aptos" panose="020B0004020202020204" pitchFamily="34" charset="0"/>
                <a:hlinkClick r:id="rId3"/>
              </a:rPr>
              <a:t>https://dtsc.ca.gov/wp-content/uploads/sites/31/2025/05/LeadSpread-9.1-Information-for-Users-December-2024.pdf</a:t>
            </a:r>
            <a:endParaRPr lang="en-US" sz="900" dirty="0">
              <a:solidFill>
                <a:srgbClr val="000000"/>
              </a:solidFill>
              <a:latin typeface="Tenorite" panose="00000500000000000000" pitchFamily="2" charset="0"/>
              <a:ea typeface="Aptos" panose="020B0004020202020204" pitchFamily="34" charset="0"/>
              <a:cs typeface="Aptos" panose="020B0004020202020204" pitchFamily="34" charset="0"/>
            </a:endParaRPr>
          </a:p>
        </p:txBody>
      </p:sp>
      <p:sp>
        <p:nvSpPr>
          <p:cNvPr id="5" name="Rectangle 4">
            <a:extLst>
              <a:ext uri="{FF2B5EF4-FFF2-40B4-BE49-F238E27FC236}">
                <a16:creationId xmlns:a16="http://schemas.microsoft.com/office/drawing/2014/main" id="{D3EC0782-2CBD-69C6-E858-BBA2E6894CD6}"/>
              </a:ext>
            </a:extLst>
          </p:cNvPr>
          <p:cNvSpPr/>
          <p:nvPr/>
        </p:nvSpPr>
        <p:spPr>
          <a:xfrm>
            <a:off x="897690" y="4088839"/>
            <a:ext cx="15680155" cy="4201332"/>
          </a:xfrm>
          <a:prstGeom prst="rect">
            <a:avLst/>
          </a:prstGeom>
          <a:solidFill>
            <a:sysClr val="window" lastClr="FFFFFF">
              <a:lumMod val="95000"/>
            </a:sysClr>
          </a:solidFill>
          <a:ln w="57150" cap="flat" cmpd="sng" algn="ctr">
            <a:solidFill>
              <a:srgbClr val="94A088">
                <a:lumMod val="75000"/>
              </a:srgbClr>
            </a:solidFill>
            <a:prstDash val="lgDash"/>
          </a:ln>
          <a:effectLst/>
        </p:spPr>
        <p:txBody>
          <a:bodyPr rtlCol="0" anchor="ctr"/>
          <a:lstStyle/>
          <a:p>
            <a:pPr algn="ctr">
              <a:defRPr/>
            </a:pPr>
            <a:endParaRPr lang="en-US" sz="2400" kern="0">
              <a:solidFill>
                <a:srgbClr val="C2BC80">
                  <a:lumMod val="50000"/>
                </a:srgbClr>
              </a:solidFill>
              <a:latin typeface="Calibri" panose="020F0502020204030204"/>
            </a:endParaRPr>
          </a:p>
        </p:txBody>
      </p:sp>
      <p:sp>
        <p:nvSpPr>
          <p:cNvPr id="6" name="Content Placeholder 2">
            <a:extLst>
              <a:ext uri="{FF2B5EF4-FFF2-40B4-BE49-F238E27FC236}">
                <a16:creationId xmlns:a16="http://schemas.microsoft.com/office/drawing/2014/main" id="{1C501EA8-D719-A062-5345-D9A11D79A4DE}"/>
              </a:ext>
            </a:extLst>
          </p:cNvPr>
          <p:cNvSpPr txBox="1">
            <a:spLocks/>
          </p:cNvSpPr>
          <p:nvPr/>
        </p:nvSpPr>
        <p:spPr>
          <a:xfrm>
            <a:off x="558800" y="1157778"/>
            <a:ext cx="16687800" cy="2788027"/>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3600" kern="1200">
                <a:solidFill>
                  <a:schemeClr val="tx1"/>
                </a:solidFill>
                <a:latin typeface="Tenorite" panose="00000500000000000000" pitchFamily="2"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3200" kern="1200">
                <a:solidFill>
                  <a:schemeClr val="tx1"/>
                </a:solidFill>
                <a:latin typeface="Tenorite" panose="00000500000000000000" pitchFamily="2"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Arial" panose="020B0604020202020204" pitchFamily="34" charset="0"/>
              <a:buChar char="•"/>
              <a:defRPr sz="2400" kern="1200">
                <a:solidFill>
                  <a:schemeClr val="tx1"/>
                </a:solidFill>
                <a:latin typeface="Tenorite" panose="00000500000000000000" pitchFamily="2"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Clr>
                <a:srgbClr val="E48312"/>
              </a:buClr>
              <a:defRPr/>
            </a:pPr>
            <a:r>
              <a:rPr lang="en-US" sz="2800" dirty="0">
                <a:solidFill>
                  <a:srgbClr val="000000"/>
                </a:solidFill>
              </a:rPr>
              <a:t>During the LA fires, soil screening levels were questioned, and some residents were left wondering if the California 80 ppm would protect their health. So let’s look at how these soil screening levels protect our health. </a:t>
            </a:r>
          </a:p>
          <a:p>
            <a:pPr>
              <a:buClr>
                <a:srgbClr val="E48312"/>
              </a:buClr>
              <a:defRPr/>
            </a:pPr>
            <a:r>
              <a:rPr lang="en-US" sz="2800" dirty="0">
                <a:solidFill>
                  <a:srgbClr val="000000"/>
                </a:solidFill>
              </a:rPr>
              <a:t>Soil screening levels are set to assume daily exposure and are designed to protect people, especially children and pregnant women.</a:t>
            </a:r>
          </a:p>
          <a:p>
            <a:pPr>
              <a:buClr>
                <a:srgbClr val="E48312"/>
              </a:buClr>
              <a:defRPr/>
            </a:pPr>
            <a:r>
              <a:rPr lang="en-US" sz="2800" dirty="0">
                <a:solidFill>
                  <a:srgbClr val="000000"/>
                </a:solidFill>
              </a:rPr>
              <a:t>A loss of 1 IQ point in children was attributed to a 1 µg/dL increase in children’s blood lead levels.  </a:t>
            </a:r>
          </a:p>
        </p:txBody>
      </p:sp>
      <p:sp>
        <p:nvSpPr>
          <p:cNvPr id="13" name="TextBox 12">
            <a:extLst>
              <a:ext uri="{FF2B5EF4-FFF2-40B4-BE49-F238E27FC236}">
                <a16:creationId xmlns:a16="http://schemas.microsoft.com/office/drawing/2014/main" id="{EBDAE208-AAB7-F6CF-D549-5D4B27CD8049}"/>
              </a:ext>
            </a:extLst>
          </p:cNvPr>
          <p:cNvSpPr txBox="1"/>
          <p:nvPr/>
        </p:nvSpPr>
        <p:spPr>
          <a:xfrm>
            <a:off x="1033045" y="4159461"/>
            <a:ext cx="11201400" cy="3123932"/>
          </a:xfrm>
          <a:prstGeom prst="rect">
            <a:avLst/>
          </a:prstGeom>
          <a:noFill/>
        </p:spPr>
        <p:txBody>
          <a:bodyPr wrap="square" rtlCol="0">
            <a:spAutoFit/>
          </a:bodyPr>
          <a:lstStyle/>
          <a:p>
            <a:pPr>
              <a:spcAft>
                <a:spcPts val="200"/>
              </a:spcAft>
            </a:pPr>
            <a:r>
              <a:rPr lang="en-US" sz="2400" b="1" i="1" dirty="0">
                <a:solidFill>
                  <a:srgbClr val="000000"/>
                </a:solidFill>
                <a:latin typeface="Tenorite Display" panose="00000500000000000000" pitchFamily="2" charset="0"/>
              </a:rPr>
              <a:t>To set the 80-ppm screening level</a:t>
            </a:r>
            <a:r>
              <a:rPr lang="en-US" sz="2400" b="1" dirty="0">
                <a:solidFill>
                  <a:srgbClr val="000000"/>
                </a:solidFill>
                <a:latin typeface="Tenorite Display" panose="00000500000000000000" pitchFamily="2" charset="0"/>
              </a:rPr>
              <a:t>, CalEPA estimated a “worst-case” exposure scenario for a child (aged 1-6 years), to occur </a:t>
            </a:r>
            <a:r>
              <a:rPr lang="en-US" sz="2400" b="1" u="sng" dirty="0">
                <a:solidFill>
                  <a:srgbClr val="E48312">
                    <a:lumMod val="50000"/>
                  </a:srgbClr>
                </a:solidFill>
                <a:latin typeface="Tenorite Display" panose="00000500000000000000" pitchFamily="2" charset="0"/>
              </a:rPr>
              <a:t>EVERY DAY for 90 days</a:t>
            </a:r>
            <a:r>
              <a:rPr lang="en-US" sz="2400" b="1" dirty="0">
                <a:solidFill>
                  <a:srgbClr val="000000"/>
                </a:solidFill>
                <a:latin typeface="Tenorite Display" panose="00000500000000000000" pitchFamily="2" charset="0"/>
              </a:rPr>
              <a:t>:</a:t>
            </a:r>
            <a:endParaRPr lang="en-US" sz="2400" b="1" dirty="0">
              <a:solidFill>
                <a:srgbClr val="865640">
                  <a:lumMod val="50000"/>
                </a:srgbClr>
              </a:solidFill>
              <a:latin typeface="Tenorite Display" panose="00000500000000000000" pitchFamily="2" charset="0"/>
            </a:endParaRPr>
          </a:p>
          <a:p>
            <a:pPr marL="342900" lvl="3" indent="-228600">
              <a:spcAft>
                <a:spcPts val="200"/>
              </a:spcAft>
              <a:buFont typeface="+mj-lt"/>
              <a:buAutoNum type="arabicPeriod"/>
              <a:defRPr/>
            </a:pPr>
            <a:r>
              <a:rPr lang="en-US" sz="2400" dirty="0">
                <a:solidFill>
                  <a:srgbClr val="000000"/>
                </a:solidFill>
                <a:latin typeface="Tenorite Display" panose="00000500000000000000" pitchFamily="2" charset="0"/>
              </a:rPr>
              <a:t>Incidental ingestion of 80 mg of soil (about 1/4 of a teaspoon), plus small amounts of lead inhaled and absorbed through the skin.</a:t>
            </a:r>
          </a:p>
          <a:p>
            <a:pPr marL="342900" lvl="3" indent="-228600">
              <a:spcAft>
                <a:spcPts val="200"/>
              </a:spcAft>
              <a:buFont typeface="+mj-lt"/>
              <a:buAutoNum type="arabicPeriod"/>
              <a:defRPr/>
            </a:pPr>
            <a:r>
              <a:rPr lang="en-US" sz="2400" dirty="0">
                <a:solidFill>
                  <a:srgbClr val="000000"/>
                </a:solidFill>
                <a:latin typeface="Tenorite Display" panose="00000500000000000000" pitchFamily="2" charset="0"/>
              </a:rPr>
              <a:t>Assumes a high level (60%) of lead is taken up by the body (the rest typically binds to other soil minerals), with 16% dissolving in the bloodstream.</a:t>
            </a:r>
          </a:p>
          <a:p>
            <a:pPr marL="0" lvl="3">
              <a:spcAft>
                <a:spcPts val="200"/>
              </a:spcAft>
              <a:defRPr/>
            </a:pPr>
            <a:r>
              <a:rPr lang="en-US" sz="2400" b="1" i="1" u="sng" dirty="0">
                <a:latin typeface="Tenorite Display" panose="00000500000000000000" pitchFamily="2" charset="0"/>
              </a:rPr>
              <a:t>From this</a:t>
            </a:r>
            <a:r>
              <a:rPr lang="en-US" sz="2400" b="1" dirty="0">
                <a:latin typeface="Tenorite Display" panose="00000500000000000000" pitchFamily="2" charset="0"/>
              </a:rPr>
              <a:t>, 80 ppm had no more than a 2.5% chance of causing any health effect for a child on a daily basis, in this worst-case exposure scenario. </a:t>
            </a:r>
            <a:endParaRPr lang="en-US" sz="2400" dirty="0">
              <a:latin typeface="Tenorite Display" panose="00000500000000000000" pitchFamily="2" charset="0"/>
            </a:endParaRPr>
          </a:p>
        </p:txBody>
      </p:sp>
      <p:pic>
        <p:nvPicPr>
          <p:cNvPr id="14" name="Picture 2">
            <a:extLst>
              <a:ext uri="{FF2B5EF4-FFF2-40B4-BE49-F238E27FC236}">
                <a16:creationId xmlns:a16="http://schemas.microsoft.com/office/drawing/2014/main" id="{D0B4604D-7202-6D53-92F7-D532F9B5596C}"/>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l="29310" t="24082" b="4835"/>
          <a:stretch>
            <a:fillRect/>
          </a:stretch>
        </p:blipFill>
        <p:spPr bwMode="auto">
          <a:xfrm>
            <a:off x="12384722" y="4345978"/>
            <a:ext cx="3804136" cy="2439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5" name="Straight Arrow Connector 14">
            <a:extLst>
              <a:ext uri="{FF2B5EF4-FFF2-40B4-BE49-F238E27FC236}">
                <a16:creationId xmlns:a16="http://schemas.microsoft.com/office/drawing/2014/main" id="{E0A25BB6-6281-EB6F-4983-94DB19C66ADB}"/>
              </a:ext>
            </a:extLst>
          </p:cNvPr>
          <p:cNvCxnSpPr>
            <a:cxnSpLocks/>
          </p:cNvCxnSpPr>
          <p:nvPr/>
        </p:nvCxnSpPr>
        <p:spPr>
          <a:xfrm>
            <a:off x="14749045" y="5912061"/>
            <a:ext cx="1073075" cy="1041251"/>
          </a:xfrm>
          <a:prstGeom prst="straightConnector1">
            <a:avLst/>
          </a:prstGeom>
          <a:noFill/>
          <a:ln w="57150" cap="flat" cmpd="sng" algn="ctr">
            <a:solidFill>
              <a:srgbClr val="DB8863"/>
            </a:solidFill>
            <a:prstDash val="solid"/>
            <a:round/>
            <a:headEnd type="none" w="med" len="med"/>
            <a:tailEnd type="arrow" w="med" len="med"/>
          </a:ln>
          <a:effectLst/>
        </p:spPr>
      </p:cxnSp>
      <p:sp>
        <p:nvSpPr>
          <p:cNvPr id="16" name="TextBox 15">
            <a:extLst>
              <a:ext uri="{FF2B5EF4-FFF2-40B4-BE49-F238E27FC236}">
                <a16:creationId xmlns:a16="http://schemas.microsoft.com/office/drawing/2014/main" id="{BB4448C4-33F5-665C-589E-6F74D43E72F4}"/>
              </a:ext>
            </a:extLst>
          </p:cNvPr>
          <p:cNvSpPr txBox="1"/>
          <p:nvPr/>
        </p:nvSpPr>
        <p:spPr>
          <a:xfrm>
            <a:off x="12384722" y="6953312"/>
            <a:ext cx="3804136" cy="1200329"/>
          </a:xfrm>
          <a:prstGeom prst="rect">
            <a:avLst/>
          </a:prstGeom>
          <a:solidFill>
            <a:sysClr val="window" lastClr="FFFFFF">
              <a:lumMod val="95000"/>
              <a:alpha val="82000"/>
            </a:sysClr>
          </a:solidFill>
          <a:ln>
            <a:solidFill>
              <a:sysClr val="window" lastClr="FFFFFF">
                <a:lumMod val="50000"/>
              </a:sysClr>
            </a:solidFill>
          </a:ln>
        </p:spPr>
        <p:txBody>
          <a:bodyPr wrap="square" rtlCol="0">
            <a:spAutoFit/>
          </a:bodyPr>
          <a:lstStyle/>
          <a:p>
            <a:pPr>
              <a:defRPr/>
            </a:pPr>
            <a:r>
              <a:rPr lang="en-US" sz="2400" kern="0" dirty="0">
                <a:solidFill>
                  <a:srgbClr val="000000"/>
                </a:solidFill>
                <a:latin typeface="Tenorite Display" panose="00000500000000000000" pitchFamily="2" charset="0"/>
              </a:rPr>
              <a:t>80 mg of dry soil is about 1/4 of a teaspoon, eaten every day!</a:t>
            </a:r>
          </a:p>
        </p:txBody>
      </p:sp>
      <p:sp>
        <p:nvSpPr>
          <p:cNvPr id="19" name="Rectangle 18">
            <a:extLst>
              <a:ext uri="{FF2B5EF4-FFF2-40B4-BE49-F238E27FC236}">
                <a16:creationId xmlns:a16="http://schemas.microsoft.com/office/drawing/2014/main" id="{424FE793-933B-0AC7-2E84-4EB8DCBBCF78}"/>
              </a:ext>
            </a:extLst>
          </p:cNvPr>
          <p:cNvSpPr/>
          <p:nvPr/>
        </p:nvSpPr>
        <p:spPr>
          <a:xfrm>
            <a:off x="1033045" y="8758993"/>
            <a:ext cx="15680155" cy="741431"/>
          </a:xfrm>
          <a:custGeom>
            <a:avLst/>
            <a:gdLst>
              <a:gd name="csX0" fmla="*/ 0 w 15680155"/>
              <a:gd name="csY0" fmla="*/ 0 h 741431"/>
              <a:gd name="csX1" fmla="*/ 267143 w 15680155"/>
              <a:gd name="csY1" fmla="*/ 0 h 741431"/>
              <a:gd name="csX2" fmla="*/ 1161493 w 15680155"/>
              <a:gd name="csY2" fmla="*/ 0 h 741431"/>
              <a:gd name="csX3" fmla="*/ 1271835 w 15680155"/>
              <a:gd name="csY3" fmla="*/ 0 h 741431"/>
              <a:gd name="csX4" fmla="*/ 2166184 w 15680155"/>
              <a:gd name="csY4" fmla="*/ 0 h 741431"/>
              <a:gd name="csX5" fmla="*/ 2903732 w 15680155"/>
              <a:gd name="csY5" fmla="*/ 0 h 741431"/>
              <a:gd name="csX6" fmla="*/ 3484479 w 15680155"/>
              <a:gd name="csY6" fmla="*/ 0 h 741431"/>
              <a:gd name="csX7" fmla="*/ 4222027 w 15680155"/>
              <a:gd name="csY7" fmla="*/ 0 h 741431"/>
              <a:gd name="csX8" fmla="*/ 4332369 w 15680155"/>
              <a:gd name="csY8" fmla="*/ 0 h 741431"/>
              <a:gd name="csX9" fmla="*/ 4599512 w 15680155"/>
              <a:gd name="csY9" fmla="*/ 0 h 741431"/>
              <a:gd name="csX10" fmla="*/ 5493862 w 15680155"/>
              <a:gd name="csY10" fmla="*/ 0 h 741431"/>
              <a:gd name="csX11" fmla="*/ 5917807 w 15680155"/>
              <a:gd name="csY11" fmla="*/ 0 h 741431"/>
              <a:gd name="csX12" fmla="*/ 6655355 w 15680155"/>
              <a:gd name="csY12" fmla="*/ 0 h 741431"/>
              <a:gd name="csX13" fmla="*/ 7549704 w 15680155"/>
              <a:gd name="csY13" fmla="*/ 0 h 741431"/>
              <a:gd name="csX14" fmla="*/ 7816848 w 15680155"/>
              <a:gd name="csY14" fmla="*/ 0 h 741431"/>
              <a:gd name="csX15" fmla="*/ 8240793 w 15680155"/>
              <a:gd name="csY15" fmla="*/ 0 h 741431"/>
              <a:gd name="csX16" fmla="*/ 8664738 w 15680155"/>
              <a:gd name="csY16" fmla="*/ 0 h 741431"/>
              <a:gd name="csX17" fmla="*/ 8931881 w 15680155"/>
              <a:gd name="csY17" fmla="*/ 0 h 741431"/>
              <a:gd name="csX18" fmla="*/ 9669429 w 15680155"/>
              <a:gd name="csY18" fmla="*/ 0 h 741431"/>
              <a:gd name="csX19" fmla="*/ 10250175 w 15680155"/>
              <a:gd name="csY19" fmla="*/ 0 h 741431"/>
              <a:gd name="csX20" fmla="*/ 10360517 w 15680155"/>
              <a:gd name="csY20" fmla="*/ 0 h 741431"/>
              <a:gd name="csX21" fmla="*/ 11254867 w 15680155"/>
              <a:gd name="csY21" fmla="*/ 0 h 741431"/>
              <a:gd name="csX22" fmla="*/ 11835613 w 15680155"/>
              <a:gd name="csY22" fmla="*/ 0 h 741431"/>
              <a:gd name="csX23" fmla="*/ 12729963 w 15680155"/>
              <a:gd name="csY23" fmla="*/ 0 h 741431"/>
              <a:gd name="csX24" fmla="*/ 13467511 w 15680155"/>
              <a:gd name="csY24" fmla="*/ 0 h 741431"/>
              <a:gd name="csX25" fmla="*/ 14205059 w 15680155"/>
              <a:gd name="csY25" fmla="*/ 0 h 741431"/>
              <a:gd name="csX26" fmla="*/ 14315401 w 15680155"/>
              <a:gd name="csY26" fmla="*/ 0 h 741431"/>
              <a:gd name="csX27" fmla="*/ 14896147 w 15680155"/>
              <a:gd name="csY27" fmla="*/ 0 h 741431"/>
              <a:gd name="csX28" fmla="*/ 15680155 w 15680155"/>
              <a:gd name="csY28" fmla="*/ 0 h 741431"/>
              <a:gd name="csX29" fmla="*/ 15680155 w 15680155"/>
              <a:gd name="csY29" fmla="*/ 370716 h 741431"/>
              <a:gd name="csX30" fmla="*/ 15680155 w 15680155"/>
              <a:gd name="csY30" fmla="*/ 741431 h 741431"/>
              <a:gd name="csX31" fmla="*/ 15569813 w 15680155"/>
              <a:gd name="csY31" fmla="*/ 741431 h 741431"/>
              <a:gd name="csX32" fmla="*/ 14989067 w 15680155"/>
              <a:gd name="csY32" fmla="*/ 741431 h 741431"/>
              <a:gd name="csX33" fmla="*/ 14408320 w 15680155"/>
              <a:gd name="csY33" fmla="*/ 741431 h 741431"/>
              <a:gd name="csX34" fmla="*/ 13513971 w 15680155"/>
              <a:gd name="csY34" fmla="*/ 741431 h 741431"/>
              <a:gd name="csX35" fmla="*/ 12619621 w 15680155"/>
              <a:gd name="csY35" fmla="*/ 741431 h 741431"/>
              <a:gd name="csX36" fmla="*/ 12195676 w 15680155"/>
              <a:gd name="csY36" fmla="*/ 741431 h 741431"/>
              <a:gd name="csX37" fmla="*/ 11771731 w 15680155"/>
              <a:gd name="csY37" fmla="*/ 741431 h 741431"/>
              <a:gd name="csX38" fmla="*/ 11034183 w 15680155"/>
              <a:gd name="csY38" fmla="*/ 741431 h 741431"/>
              <a:gd name="csX39" fmla="*/ 10610238 w 15680155"/>
              <a:gd name="csY39" fmla="*/ 741431 h 741431"/>
              <a:gd name="csX40" fmla="*/ 10029492 w 15680155"/>
              <a:gd name="csY40" fmla="*/ 741431 h 741431"/>
              <a:gd name="csX41" fmla="*/ 9291944 w 15680155"/>
              <a:gd name="csY41" fmla="*/ 741431 h 741431"/>
              <a:gd name="csX42" fmla="*/ 8711197 w 15680155"/>
              <a:gd name="csY42" fmla="*/ 741431 h 741431"/>
              <a:gd name="csX43" fmla="*/ 8444054 w 15680155"/>
              <a:gd name="csY43" fmla="*/ 741431 h 741431"/>
              <a:gd name="csX44" fmla="*/ 7706506 w 15680155"/>
              <a:gd name="csY44" fmla="*/ 741431 h 741431"/>
              <a:gd name="csX45" fmla="*/ 6812156 w 15680155"/>
              <a:gd name="csY45" fmla="*/ 741431 h 741431"/>
              <a:gd name="csX46" fmla="*/ 6545013 w 15680155"/>
              <a:gd name="csY46" fmla="*/ 741431 h 741431"/>
              <a:gd name="csX47" fmla="*/ 6121068 w 15680155"/>
              <a:gd name="csY47" fmla="*/ 741431 h 741431"/>
              <a:gd name="csX48" fmla="*/ 5540321 w 15680155"/>
              <a:gd name="csY48" fmla="*/ 741431 h 741431"/>
              <a:gd name="csX49" fmla="*/ 5273178 w 15680155"/>
              <a:gd name="csY49" fmla="*/ 741431 h 741431"/>
              <a:gd name="csX50" fmla="*/ 4535630 w 15680155"/>
              <a:gd name="csY50" fmla="*/ 741431 h 741431"/>
              <a:gd name="csX51" fmla="*/ 3798082 w 15680155"/>
              <a:gd name="csY51" fmla="*/ 741431 h 741431"/>
              <a:gd name="csX52" fmla="*/ 3530939 w 15680155"/>
              <a:gd name="csY52" fmla="*/ 741431 h 741431"/>
              <a:gd name="csX53" fmla="*/ 2793391 w 15680155"/>
              <a:gd name="csY53" fmla="*/ 741431 h 741431"/>
              <a:gd name="csX54" fmla="*/ 2055843 w 15680155"/>
              <a:gd name="csY54" fmla="*/ 741431 h 741431"/>
              <a:gd name="csX55" fmla="*/ 1945501 w 15680155"/>
              <a:gd name="csY55" fmla="*/ 741431 h 741431"/>
              <a:gd name="csX56" fmla="*/ 1051151 w 15680155"/>
              <a:gd name="csY56" fmla="*/ 741431 h 741431"/>
              <a:gd name="csX57" fmla="*/ 940809 w 15680155"/>
              <a:gd name="csY57" fmla="*/ 741431 h 741431"/>
              <a:gd name="csX58" fmla="*/ 0 w 15680155"/>
              <a:gd name="csY58" fmla="*/ 741431 h 741431"/>
              <a:gd name="csX59" fmla="*/ 0 w 15680155"/>
              <a:gd name="csY59" fmla="*/ 392958 h 741431"/>
              <a:gd name="csX60" fmla="*/ 0 w 15680155"/>
              <a:gd name="csY60" fmla="*/ 0 h 7414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Lst>
            <a:rect l="l" t="t" r="r" b="b"/>
            <a:pathLst>
              <a:path w="15680155" h="741431" fill="none" extrusionOk="0">
                <a:moveTo>
                  <a:pt x="0" y="0"/>
                </a:moveTo>
                <a:cubicBezTo>
                  <a:pt x="59006" y="-20187"/>
                  <a:pt x="195506" y="14364"/>
                  <a:pt x="267143" y="0"/>
                </a:cubicBezTo>
                <a:cubicBezTo>
                  <a:pt x="338780" y="-14364"/>
                  <a:pt x="920545" y="3112"/>
                  <a:pt x="1161493" y="0"/>
                </a:cubicBezTo>
                <a:cubicBezTo>
                  <a:pt x="1402441" y="-3112"/>
                  <a:pt x="1227259" y="1990"/>
                  <a:pt x="1271835" y="0"/>
                </a:cubicBezTo>
                <a:cubicBezTo>
                  <a:pt x="1316411" y="-1990"/>
                  <a:pt x="1975003" y="22106"/>
                  <a:pt x="2166184" y="0"/>
                </a:cubicBezTo>
                <a:cubicBezTo>
                  <a:pt x="2357365" y="-22106"/>
                  <a:pt x="2686252" y="56835"/>
                  <a:pt x="2903732" y="0"/>
                </a:cubicBezTo>
                <a:cubicBezTo>
                  <a:pt x="3121212" y="-56835"/>
                  <a:pt x="3264905" y="38961"/>
                  <a:pt x="3484479" y="0"/>
                </a:cubicBezTo>
                <a:cubicBezTo>
                  <a:pt x="3704053" y="-38961"/>
                  <a:pt x="4029125" y="45703"/>
                  <a:pt x="4222027" y="0"/>
                </a:cubicBezTo>
                <a:cubicBezTo>
                  <a:pt x="4414929" y="-45703"/>
                  <a:pt x="4290618" y="8386"/>
                  <a:pt x="4332369" y="0"/>
                </a:cubicBezTo>
                <a:cubicBezTo>
                  <a:pt x="4374120" y="-8386"/>
                  <a:pt x="4481949" y="20440"/>
                  <a:pt x="4599512" y="0"/>
                </a:cubicBezTo>
                <a:cubicBezTo>
                  <a:pt x="4717075" y="-20440"/>
                  <a:pt x="5209435" y="92501"/>
                  <a:pt x="5493862" y="0"/>
                </a:cubicBezTo>
                <a:cubicBezTo>
                  <a:pt x="5778289" y="-92501"/>
                  <a:pt x="5718101" y="50458"/>
                  <a:pt x="5917807" y="0"/>
                </a:cubicBezTo>
                <a:cubicBezTo>
                  <a:pt x="6117513" y="-50458"/>
                  <a:pt x="6479818" y="55286"/>
                  <a:pt x="6655355" y="0"/>
                </a:cubicBezTo>
                <a:cubicBezTo>
                  <a:pt x="6830892" y="-55286"/>
                  <a:pt x="7360597" y="22573"/>
                  <a:pt x="7549704" y="0"/>
                </a:cubicBezTo>
                <a:cubicBezTo>
                  <a:pt x="7738811" y="-22573"/>
                  <a:pt x="7718449" y="9760"/>
                  <a:pt x="7816848" y="0"/>
                </a:cubicBezTo>
                <a:cubicBezTo>
                  <a:pt x="7915247" y="-9760"/>
                  <a:pt x="8033022" y="43014"/>
                  <a:pt x="8240793" y="0"/>
                </a:cubicBezTo>
                <a:cubicBezTo>
                  <a:pt x="8448565" y="-43014"/>
                  <a:pt x="8553718" y="45230"/>
                  <a:pt x="8664738" y="0"/>
                </a:cubicBezTo>
                <a:cubicBezTo>
                  <a:pt x="8775758" y="-45230"/>
                  <a:pt x="8854310" y="15937"/>
                  <a:pt x="8931881" y="0"/>
                </a:cubicBezTo>
                <a:cubicBezTo>
                  <a:pt x="9009452" y="-15937"/>
                  <a:pt x="9341851" y="58649"/>
                  <a:pt x="9669429" y="0"/>
                </a:cubicBezTo>
                <a:cubicBezTo>
                  <a:pt x="9997007" y="-58649"/>
                  <a:pt x="10120018" y="22600"/>
                  <a:pt x="10250175" y="0"/>
                </a:cubicBezTo>
                <a:cubicBezTo>
                  <a:pt x="10380332" y="-22600"/>
                  <a:pt x="10332784" y="7869"/>
                  <a:pt x="10360517" y="0"/>
                </a:cubicBezTo>
                <a:cubicBezTo>
                  <a:pt x="10388250" y="-7869"/>
                  <a:pt x="10920264" y="80032"/>
                  <a:pt x="11254867" y="0"/>
                </a:cubicBezTo>
                <a:cubicBezTo>
                  <a:pt x="11589470" y="-80032"/>
                  <a:pt x="11635977" y="32608"/>
                  <a:pt x="11835613" y="0"/>
                </a:cubicBezTo>
                <a:cubicBezTo>
                  <a:pt x="12035249" y="-32608"/>
                  <a:pt x="12286376" y="5123"/>
                  <a:pt x="12729963" y="0"/>
                </a:cubicBezTo>
                <a:cubicBezTo>
                  <a:pt x="13173550" y="-5123"/>
                  <a:pt x="13228603" y="50281"/>
                  <a:pt x="13467511" y="0"/>
                </a:cubicBezTo>
                <a:cubicBezTo>
                  <a:pt x="13706419" y="-50281"/>
                  <a:pt x="14050020" y="44803"/>
                  <a:pt x="14205059" y="0"/>
                </a:cubicBezTo>
                <a:cubicBezTo>
                  <a:pt x="14360098" y="-44803"/>
                  <a:pt x="14283585" y="12961"/>
                  <a:pt x="14315401" y="0"/>
                </a:cubicBezTo>
                <a:cubicBezTo>
                  <a:pt x="14347217" y="-12961"/>
                  <a:pt x="14679072" y="59085"/>
                  <a:pt x="14896147" y="0"/>
                </a:cubicBezTo>
                <a:cubicBezTo>
                  <a:pt x="15113222" y="-59085"/>
                  <a:pt x="15448090" y="88206"/>
                  <a:pt x="15680155" y="0"/>
                </a:cubicBezTo>
                <a:cubicBezTo>
                  <a:pt x="15716314" y="185055"/>
                  <a:pt x="15670283" y="198995"/>
                  <a:pt x="15680155" y="370716"/>
                </a:cubicBezTo>
                <a:cubicBezTo>
                  <a:pt x="15690027" y="542437"/>
                  <a:pt x="15664664" y="608738"/>
                  <a:pt x="15680155" y="741431"/>
                </a:cubicBezTo>
                <a:cubicBezTo>
                  <a:pt x="15645106" y="754278"/>
                  <a:pt x="15602077" y="732223"/>
                  <a:pt x="15569813" y="741431"/>
                </a:cubicBezTo>
                <a:cubicBezTo>
                  <a:pt x="15537549" y="750639"/>
                  <a:pt x="15123625" y="691326"/>
                  <a:pt x="14989067" y="741431"/>
                </a:cubicBezTo>
                <a:cubicBezTo>
                  <a:pt x="14854509" y="791536"/>
                  <a:pt x="14630558" y="730896"/>
                  <a:pt x="14408320" y="741431"/>
                </a:cubicBezTo>
                <a:cubicBezTo>
                  <a:pt x="14186082" y="751966"/>
                  <a:pt x="13942740" y="692044"/>
                  <a:pt x="13513971" y="741431"/>
                </a:cubicBezTo>
                <a:cubicBezTo>
                  <a:pt x="13085202" y="790818"/>
                  <a:pt x="12858393" y="658243"/>
                  <a:pt x="12619621" y="741431"/>
                </a:cubicBezTo>
                <a:cubicBezTo>
                  <a:pt x="12380849" y="824619"/>
                  <a:pt x="12328344" y="731885"/>
                  <a:pt x="12195676" y="741431"/>
                </a:cubicBezTo>
                <a:cubicBezTo>
                  <a:pt x="12063009" y="750977"/>
                  <a:pt x="11898334" y="711085"/>
                  <a:pt x="11771731" y="741431"/>
                </a:cubicBezTo>
                <a:cubicBezTo>
                  <a:pt x="11645128" y="771777"/>
                  <a:pt x="11229496" y="670432"/>
                  <a:pt x="11034183" y="741431"/>
                </a:cubicBezTo>
                <a:cubicBezTo>
                  <a:pt x="10838870" y="812430"/>
                  <a:pt x="10773252" y="697922"/>
                  <a:pt x="10610238" y="741431"/>
                </a:cubicBezTo>
                <a:cubicBezTo>
                  <a:pt x="10447225" y="784940"/>
                  <a:pt x="10271175" y="693691"/>
                  <a:pt x="10029492" y="741431"/>
                </a:cubicBezTo>
                <a:cubicBezTo>
                  <a:pt x="9787809" y="789171"/>
                  <a:pt x="9451286" y="710445"/>
                  <a:pt x="9291944" y="741431"/>
                </a:cubicBezTo>
                <a:cubicBezTo>
                  <a:pt x="9132602" y="772417"/>
                  <a:pt x="8899794" y="707855"/>
                  <a:pt x="8711197" y="741431"/>
                </a:cubicBezTo>
                <a:cubicBezTo>
                  <a:pt x="8522600" y="775007"/>
                  <a:pt x="8510361" y="720641"/>
                  <a:pt x="8444054" y="741431"/>
                </a:cubicBezTo>
                <a:cubicBezTo>
                  <a:pt x="8377747" y="762221"/>
                  <a:pt x="7948995" y="719186"/>
                  <a:pt x="7706506" y="741431"/>
                </a:cubicBezTo>
                <a:cubicBezTo>
                  <a:pt x="7464017" y="763676"/>
                  <a:pt x="7013613" y="670305"/>
                  <a:pt x="6812156" y="741431"/>
                </a:cubicBezTo>
                <a:cubicBezTo>
                  <a:pt x="6610699" y="812557"/>
                  <a:pt x="6618708" y="733012"/>
                  <a:pt x="6545013" y="741431"/>
                </a:cubicBezTo>
                <a:cubicBezTo>
                  <a:pt x="6471318" y="749850"/>
                  <a:pt x="6240606" y="733125"/>
                  <a:pt x="6121068" y="741431"/>
                </a:cubicBezTo>
                <a:cubicBezTo>
                  <a:pt x="6001530" y="749737"/>
                  <a:pt x="5698558" y="690593"/>
                  <a:pt x="5540321" y="741431"/>
                </a:cubicBezTo>
                <a:cubicBezTo>
                  <a:pt x="5382084" y="792269"/>
                  <a:pt x="5368086" y="739909"/>
                  <a:pt x="5273178" y="741431"/>
                </a:cubicBezTo>
                <a:cubicBezTo>
                  <a:pt x="5178270" y="742953"/>
                  <a:pt x="4883169" y="703021"/>
                  <a:pt x="4535630" y="741431"/>
                </a:cubicBezTo>
                <a:cubicBezTo>
                  <a:pt x="4188091" y="779841"/>
                  <a:pt x="4055821" y="688532"/>
                  <a:pt x="3798082" y="741431"/>
                </a:cubicBezTo>
                <a:cubicBezTo>
                  <a:pt x="3540343" y="794330"/>
                  <a:pt x="3641507" y="729458"/>
                  <a:pt x="3530939" y="741431"/>
                </a:cubicBezTo>
                <a:cubicBezTo>
                  <a:pt x="3420371" y="753404"/>
                  <a:pt x="3124449" y="703230"/>
                  <a:pt x="2793391" y="741431"/>
                </a:cubicBezTo>
                <a:cubicBezTo>
                  <a:pt x="2462333" y="779632"/>
                  <a:pt x="2239386" y="688440"/>
                  <a:pt x="2055843" y="741431"/>
                </a:cubicBezTo>
                <a:cubicBezTo>
                  <a:pt x="1872300" y="794422"/>
                  <a:pt x="1996556" y="738805"/>
                  <a:pt x="1945501" y="741431"/>
                </a:cubicBezTo>
                <a:cubicBezTo>
                  <a:pt x="1894446" y="744057"/>
                  <a:pt x="1311042" y="678106"/>
                  <a:pt x="1051151" y="741431"/>
                </a:cubicBezTo>
                <a:cubicBezTo>
                  <a:pt x="791260" y="804756"/>
                  <a:pt x="964815" y="738432"/>
                  <a:pt x="940809" y="741431"/>
                </a:cubicBezTo>
                <a:cubicBezTo>
                  <a:pt x="916803" y="744430"/>
                  <a:pt x="249228" y="722142"/>
                  <a:pt x="0" y="741431"/>
                </a:cubicBezTo>
                <a:cubicBezTo>
                  <a:pt x="-14061" y="584821"/>
                  <a:pt x="34538" y="471049"/>
                  <a:pt x="0" y="392958"/>
                </a:cubicBezTo>
                <a:cubicBezTo>
                  <a:pt x="-34538" y="314867"/>
                  <a:pt x="15861" y="190912"/>
                  <a:pt x="0" y="0"/>
                </a:cubicBezTo>
                <a:close/>
              </a:path>
              <a:path w="15680155" h="741431" stroke="0" extrusionOk="0">
                <a:moveTo>
                  <a:pt x="0" y="0"/>
                </a:moveTo>
                <a:cubicBezTo>
                  <a:pt x="169816" y="-78687"/>
                  <a:pt x="462902" y="37734"/>
                  <a:pt x="737548" y="0"/>
                </a:cubicBezTo>
                <a:cubicBezTo>
                  <a:pt x="1012194" y="-37734"/>
                  <a:pt x="920187" y="8800"/>
                  <a:pt x="1004691" y="0"/>
                </a:cubicBezTo>
                <a:cubicBezTo>
                  <a:pt x="1089195" y="-8800"/>
                  <a:pt x="1446681" y="40164"/>
                  <a:pt x="1585438" y="0"/>
                </a:cubicBezTo>
                <a:cubicBezTo>
                  <a:pt x="1724195" y="-40164"/>
                  <a:pt x="1959665" y="66219"/>
                  <a:pt x="2322986" y="0"/>
                </a:cubicBezTo>
                <a:cubicBezTo>
                  <a:pt x="2686307" y="-66219"/>
                  <a:pt x="2392071" y="3773"/>
                  <a:pt x="2433328" y="0"/>
                </a:cubicBezTo>
                <a:cubicBezTo>
                  <a:pt x="2474585" y="-3773"/>
                  <a:pt x="3016692" y="72517"/>
                  <a:pt x="3327677" y="0"/>
                </a:cubicBezTo>
                <a:cubicBezTo>
                  <a:pt x="3638662" y="-72517"/>
                  <a:pt x="3554461" y="22210"/>
                  <a:pt x="3751622" y="0"/>
                </a:cubicBezTo>
                <a:cubicBezTo>
                  <a:pt x="3948784" y="-22210"/>
                  <a:pt x="4014316" y="29949"/>
                  <a:pt x="4175567" y="0"/>
                </a:cubicBezTo>
                <a:cubicBezTo>
                  <a:pt x="4336819" y="-29949"/>
                  <a:pt x="4583195" y="49178"/>
                  <a:pt x="4756314" y="0"/>
                </a:cubicBezTo>
                <a:cubicBezTo>
                  <a:pt x="4929433" y="-49178"/>
                  <a:pt x="5108465" y="12423"/>
                  <a:pt x="5337060" y="0"/>
                </a:cubicBezTo>
                <a:cubicBezTo>
                  <a:pt x="5565655" y="-12423"/>
                  <a:pt x="5746736" y="43691"/>
                  <a:pt x="5917807" y="0"/>
                </a:cubicBezTo>
                <a:cubicBezTo>
                  <a:pt x="6088878" y="-43691"/>
                  <a:pt x="6367515" y="39397"/>
                  <a:pt x="6498553" y="0"/>
                </a:cubicBezTo>
                <a:cubicBezTo>
                  <a:pt x="6629591" y="-39397"/>
                  <a:pt x="6568881" y="5243"/>
                  <a:pt x="6608895" y="0"/>
                </a:cubicBezTo>
                <a:cubicBezTo>
                  <a:pt x="6648909" y="-5243"/>
                  <a:pt x="6916819" y="11318"/>
                  <a:pt x="7032840" y="0"/>
                </a:cubicBezTo>
                <a:cubicBezTo>
                  <a:pt x="7148861" y="-11318"/>
                  <a:pt x="7513408" y="105250"/>
                  <a:pt x="7927189" y="0"/>
                </a:cubicBezTo>
                <a:cubicBezTo>
                  <a:pt x="8340970" y="-105250"/>
                  <a:pt x="8008557" y="12665"/>
                  <a:pt x="8037531" y="0"/>
                </a:cubicBezTo>
                <a:cubicBezTo>
                  <a:pt x="8066505" y="-12665"/>
                  <a:pt x="8340067" y="48804"/>
                  <a:pt x="8618278" y="0"/>
                </a:cubicBezTo>
                <a:cubicBezTo>
                  <a:pt x="8896489" y="-48804"/>
                  <a:pt x="8695615" y="10519"/>
                  <a:pt x="8728620" y="0"/>
                </a:cubicBezTo>
                <a:cubicBezTo>
                  <a:pt x="8761625" y="-10519"/>
                  <a:pt x="8796840" y="10316"/>
                  <a:pt x="8838961" y="0"/>
                </a:cubicBezTo>
                <a:cubicBezTo>
                  <a:pt x="8881082" y="-10316"/>
                  <a:pt x="9130348" y="4122"/>
                  <a:pt x="9419708" y="0"/>
                </a:cubicBezTo>
                <a:cubicBezTo>
                  <a:pt x="9709068" y="-4122"/>
                  <a:pt x="9663089" y="18099"/>
                  <a:pt x="9843653" y="0"/>
                </a:cubicBezTo>
                <a:cubicBezTo>
                  <a:pt x="10024217" y="-18099"/>
                  <a:pt x="10312440" y="43185"/>
                  <a:pt x="10738002" y="0"/>
                </a:cubicBezTo>
                <a:cubicBezTo>
                  <a:pt x="11163564" y="-43185"/>
                  <a:pt x="11033910" y="15263"/>
                  <a:pt x="11161947" y="0"/>
                </a:cubicBezTo>
                <a:cubicBezTo>
                  <a:pt x="11289985" y="-15263"/>
                  <a:pt x="11755483" y="82783"/>
                  <a:pt x="12056297" y="0"/>
                </a:cubicBezTo>
                <a:cubicBezTo>
                  <a:pt x="12357111" y="-82783"/>
                  <a:pt x="12346438" y="14734"/>
                  <a:pt x="12480242" y="0"/>
                </a:cubicBezTo>
                <a:cubicBezTo>
                  <a:pt x="12614046" y="-14734"/>
                  <a:pt x="13138208" y="27726"/>
                  <a:pt x="13374591" y="0"/>
                </a:cubicBezTo>
                <a:cubicBezTo>
                  <a:pt x="13610974" y="-27726"/>
                  <a:pt x="13869996" y="8074"/>
                  <a:pt x="14112140" y="0"/>
                </a:cubicBezTo>
                <a:cubicBezTo>
                  <a:pt x="14354284" y="-8074"/>
                  <a:pt x="14182857" y="11296"/>
                  <a:pt x="14222481" y="0"/>
                </a:cubicBezTo>
                <a:cubicBezTo>
                  <a:pt x="14262105" y="-11296"/>
                  <a:pt x="14498914" y="26884"/>
                  <a:pt x="14646426" y="0"/>
                </a:cubicBezTo>
                <a:cubicBezTo>
                  <a:pt x="14793939" y="-26884"/>
                  <a:pt x="15204144" y="72225"/>
                  <a:pt x="15680155" y="0"/>
                </a:cubicBezTo>
                <a:cubicBezTo>
                  <a:pt x="15687665" y="98979"/>
                  <a:pt x="15670492" y="229008"/>
                  <a:pt x="15680155" y="385544"/>
                </a:cubicBezTo>
                <a:cubicBezTo>
                  <a:pt x="15689818" y="542080"/>
                  <a:pt x="15675019" y="565657"/>
                  <a:pt x="15680155" y="741431"/>
                </a:cubicBezTo>
                <a:cubicBezTo>
                  <a:pt x="15577554" y="741798"/>
                  <a:pt x="15432790" y="707120"/>
                  <a:pt x="15256210" y="741431"/>
                </a:cubicBezTo>
                <a:cubicBezTo>
                  <a:pt x="15079631" y="775742"/>
                  <a:pt x="14702012" y="711723"/>
                  <a:pt x="14361860" y="741431"/>
                </a:cubicBezTo>
                <a:cubicBezTo>
                  <a:pt x="14021708" y="771139"/>
                  <a:pt x="13736831" y="681527"/>
                  <a:pt x="13467511" y="741431"/>
                </a:cubicBezTo>
                <a:cubicBezTo>
                  <a:pt x="13198191" y="801335"/>
                  <a:pt x="13159056" y="734439"/>
                  <a:pt x="13043566" y="741431"/>
                </a:cubicBezTo>
                <a:cubicBezTo>
                  <a:pt x="12928076" y="748423"/>
                  <a:pt x="12512073" y="725487"/>
                  <a:pt x="12149216" y="741431"/>
                </a:cubicBezTo>
                <a:cubicBezTo>
                  <a:pt x="11786359" y="757375"/>
                  <a:pt x="11961835" y="719944"/>
                  <a:pt x="11882073" y="741431"/>
                </a:cubicBezTo>
                <a:cubicBezTo>
                  <a:pt x="11802311" y="762918"/>
                  <a:pt x="11800284" y="738186"/>
                  <a:pt x="11771731" y="741431"/>
                </a:cubicBezTo>
                <a:cubicBezTo>
                  <a:pt x="11743178" y="744676"/>
                  <a:pt x="11320205" y="673331"/>
                  <a:pt x="11190985" y="741431"/>
                </a:cubicBezTo>
                <a:cubicBezTo>
                  <a:pt x="11061765" y="809531"/>
                  <a:pt x="10868474" y="740110"/>
                  <a:pt x="10767040" y="741431"/>
                </a:cubicBezTo>
                <a:cubicBezTo>
                  <a:pt x="10665606" y="742752"/>
                  <a:pt x="10535312" y="701634"/>
                  <a:pt x="10343095" y="741431"/>
                </a:cubicBezTo>
                <a:cubicBezTo>
                  <a:pt x="10150878" y="781228"/>
                  <a:pt x="10274215" y="734183"/>
                  <a:pt x="10232753" y="741431"/>
                </a:cubicBezTo>
                <a:cubicBezTo>
                  <a:pt x="10191291" y="748679"/>
                  <a:pt x="10039112" y="716108"/>
                  <a:pt x="9965610" y="741431"/>
                </a:cubicBezTo>
                <a:cubicBezTo>
                  <a:pt x="9892108" y="766754"/>
                  <a:pt x="9821348" y="717832"/>
                  <a:pt x="9698466" y="741431"/>
                </a:cubicBezTo>
                <a:cubicBezTo>
                  <a:pt x="9575584" y="765030"/>
                  <a:pt x="9612175" y="737273"/>
                  <a:pt x="9588124" y="741431"/>
                </a:cubicBezTo>
                <a:cubicBezTo>
                  <a:pt x="9564073" y="745589"/>
                  <a:pt x="9505346" y="740598"/>
                  <a:pt x="9477783" y="741431"/>
                </a:cubicBezTo>
                <a:cubicBezTo>
                  <a:pt x="9450220" y="742264"/>
                  <a:pt x="9402590" y="728396"/>
                  <a:pt x="9367441" y="741431"/>
                </a:cubicBezTo>
                <a:cubicBezTo>
                  <a:pt x="9332292" y="754466"/>
                  <a:pt x="8878470" y="715735"/>
                  <a:pt x="8629893" y="741431"/>
                </a:cubicBezTo>
                <a:cubicBezTo>
                  <a:pt x="8381316" y="767127"/>
                  <a:pt x="8018247" y="668638"/>
                  <a:pt x="7735543" y="741431"/>
                </a:cubicBezTo>
                <a:cubicBezTo>
                  <a:pt x="7452839" y="814224"/>
                  <a:pt x="7651602" y="736504"/>
                  <a:pt x="7625201" y="741431"/>
                </a:cubicBezTo>
                <a:cubicBezTo>
                  <a:pt x="7598800" y="746358"/>
                  <a:pt x="7545064" y="732883"/>
                  <a:pt x="7514859" y="741431"/>
                </a:cubicBezTo>
                <a:cubicBezTo>
                  <a:pt x="7484654" y="749979"/>
                  <a:pt x="7455928" y="739000"/>
                  <a:pt x="7404518" y="741431"/>
                </a:cubicBezTo>
                <a:cubicBezTo>
                  <a:pt x="7353108" y="743862"/>
                  <a:pt x="7060538" y="677235"/>
                  <a:pt x="6823771" y="741431"/>
                </a:cubicBezTo>
                <a:cubicBezTo>
                  <a:pt x="6587004" y="805627"/>
                  <a:pt x="6417575" y="675463"/>
                  <a:pt x="6243025" y="741431"/>
                </a:cubicBezTo>
                <a:cubicBezTo>
                  <a:pt x="6068475" y="807399"/>
                  <a:pt x="6051717" y="729366"/>
                  <a:pt x="5975881" y="741431"/>
                </a:cubicBezTo>
                <a:cubicBezTo>
                  <a:pt x="5900045" y="753496"/>
                  <a:pt x="5665294" y="712531"/>
                  <a:pt x="5551936" y="741431"/>
                </a:cubicBezTo>
                <a:cubicBezTo>
                  <a:pt x="5438579" y="770331"/>
                  <a:pt x="5180909" y="722819"/>
                  <a:pt x="4971190" y="741431"/>
                </a:cubicBezTo>
                <a:cubicBezTo>
                  <a:pt x="4761471" y="760043"/>
                  <a:pt x="4617727" y="728324"/>
                  <a:pt x="4390443" y="741431"/>
                </a:cubicBezTo>
                <a:cubicBezTo>
                  <a:pt x="4163159" y="754538"/>
                  <a:pt x="3842238" y="674021"/>
                  <a:pt x="3496094" y="741431"/>
                </a:cubicBezTo>
                <a:cubicBezTo>
                  <a:pt x="3149950" y="808841"/>
                  <a:pt x="3299202" y="714677"/>
                  <a:pt x="3228950" y="741431"/>
                </a:cubicBezTo>
                <a:cubicBezTo>
                  <a:pt x="3158698" y="768185"/>
                  <a:pt x="3049145" y="729160"/>
                  <a:pt x="2961807" y="741431"/>
                </a:cubicBezTo>
                <a:cubicBezTo>
                  <a:pt x="2874469" y="753702"/>
                  <a:pt x="2488501" y="682691"/>
                  <a:pt x="2067457" y="741431"/>
                </a:cubicBezTo>
                <a:cubicBezTo>
                  <a:pt x="1646413" y="800171"/>
                  <a:pt x="1996414" y="733790"/>
                  <a:pt x="1957116" y="741431"/>
                </a:cubicBezTo>
                <a:cubicBezTo>
                  <a:pt x="1917818" y="749072"/>
                  <a:pt x="1573160" y="714460"/>
                  <a:pt x="1376369" y="741431"/>
                </a:cubicBezTo>
                <a:cubicBezTo>
                  <a:pt x="1179578" y="768402"/>
                  <a:pt x="1101459" y="730844"/>
                  <a:pt x="952424" y="741431"/>
                </a:cubicBezTo>
                <a:cubicBezTo>
                  <a:pt x="803390" y="752018"/>
                  <a:pt x="883664" y="735733"/>
                  <a:pt x="842082" y="741431"/>
                </a:cubicBezTo>
                <a:cubicBezTo>
                  <a:pt x="800500" y="747129"/>
                  <a:pt x="307775" y="647013"/>
                  <a:pt x="0" y="741431"/>
                </a:cubicBezTo>
                <a:cubicBezTo>
                  <a:pt x="-2391" y="669848"/>
                  <a:pt x="6246" y="555814"/>
                  <a:pt x="0" y="385544"/>
                </a:cubicBezTo>
                <a:cubicBezTo>
                  <a:pt x="-6246" y="215274"/>
                  <a:pt x="9196" y="145984"/>
                  <a:pt x="0" y="0"/>
                </a:cubicBezTo>
                <a:close/>
              </a:path>
            </a:pathLst>
          </a:custGeom>
          <a:solidFill>
            <a:srgbClr val="C2BC80">
              <a:lumMod val="40000"/>
              <a:lumOff val="60000"/>
            </a:srgbClr>
          </a:solidFill>
          <a:ln w="92075" cap="flat" cmpd="sng" algn="ctr">
            <a:solidFill>
              <a:srgbClr val="C2BC80">
                <a:lumMod val="40000"/>
                <a:lumOff val="60000"/>
              </a:srgbClr>
            </a:solidFill>
            <a:prstDash val="solid"/>
            <a:extLst>
              <a:ext uri="{C807C97D-BFC1-408E-A445-0C87EB9F89A2}">
                <ask:lineSketchStyleProps xmlns:ask="http://schemas.microsoft.com/office/drawing/2018/sketchyshapes" sd="1588931820">
                  <a:prstGeom prst="rect">
                    <a:avLst/>
                  </a:prstGeom>
                  <ask:type>
                    <ask:lineSketchScribble/>
                  </ask:type>
                </ask:lineSketchStyleProps>
              </a:ext>
            </a:extLst>
          </a:ln>
          <a:effectLst/>
        </p:spPr>
        <p:txBody>
          <a:bodyPr rtlCol="0" anchor="ctr"/>
          <a:lstStyle/>
          <a:p>
            <a:pPr marL="114300">
              <a:defRPr/>
            </a:pPr>
            <a:r>
              <a:rPr lang="en-US" sz="2400" b="1" kern="0" dirty="0">
                <a:solidFill>
                  <a:srgbClr val="000000"/>
                </a:solidFill>
                <a:latin typeface="Tenorite" panose="00000500000000000000" pitchFamily="2" charset="0"/>
              </a:rPr>
              <a:t>This amount of daily exposure is unlikely to occur for most children, even in homes where the soil contains 80 ppm of lead. </a:t>
            </a:r>
          </a:p>
        </p:txBody>
      </p:sp>
      <p:sp>
        <p:nvSpPr>
          <p:cNvPr id="20" name="Rectangle 19">
            <a:extLst>
              <a:ext uri="{FF2B5EF4-FFF2-40B4-BE49-F238E27FC236}">
                <a16:creationId xmlns:a16="http://schemas.microsoft.com/office/drawing/2014/main" id="{9D60CCFF-81B5-E746-18A4-37B009DB5159}"/>
              </a:ext>
            </a:extLst>
          </p:cNvPr>
          <p:cNvSpPr/>
          <p:nvPr/>
        </p:nvSpPr>
        <p:spPr>
          <a:xfrm rot="21207364">
            <a:off x="1010927" y="8300308"/>
            <a:ext cx="1904947" cy="369085"/>
          </a:xfrm>
          <a:custGeom>
            <a:avLst/>
            <a:gdLst>
              <a:gd name="csX0" fmla="*/ 0 w 1904947"/>
              <a:gd name="csY0" fmla="*/ 0 h 369085"/>
              <a:gd name="csX1" fmla="*/ 476237 w 1904947"/>
              <a:gd name="csY1" fmla="*/ 0 h 369085"/>
              <a:gd name="csX2" fmla="*/ 914375 w 1904947"/>
              <a:gd name="csY2" fmla="*/ 0 h 369085"/>
              <a:gd name="csX3" fmla="*/ 1428710 w 1904947"/>
              <a:gd name="csY3" fmla="*/ 0 h 369085"/>
              <a:gd name="csX4" fmla="*/ 1904947 w 1904947"/>
              <a:gd name="csY4" fmla="*/ 0 h 369085"/>
              <a:gd name="csX5" fmla="*/ 1904947 w 1904947"/>
              <a:gd name="csY5" fmla="*/ 369085 h 369085"/>
              <a:gd name="csX6" fmla="*/ 1485859 w 1904947"/>
              <a:gd name="csY6" fmla="*/ 369085 h 369085"/>
              <a:gd name="csX7" fmla="*/ 1028671 w 1904947"/>
              <a:gd name="csY7" fmla="*/ 369085 h 369085"/>
              <a:gd name="csX8" fmla="*/ 533385 w 1904947"/>
              <a:gd name="csY8" fmla="*/ 369085 h 369085"/>
              <a:gd name="csX9" fmla="*/ 0 w 1904947"/>
              <a:gd name="csY9" fmla="*/ 369085 h 369085"/>
              <a:gd name="csX10" fmla="*/ 0 w 1904947"/>
              <a:gd name="csY10" fmla="*/ 0 h 36908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1904947" h="369085" fill="none" extrusionOk="0">
                <a:moveTo>
                  <a:pt x="0" y="0"/>
                </a:moveTo>
                <a:cubicBezTo>
                  <a:pt x="172398" y="-46226"/>
                  <a:pt x="266977" y="4944"/>
                  <a:pt x="476237" y="0"/>
                </a:cubicBezTo>
                <a:cubicBezTo>
                  <a:pt x="685497" y="-4944"/>
                  <a:pt x="713044" y="7514"/>
                  <a:pt x="914375" y="0"/>
                </a:cubicBezTo>
                <a:cubicBezTo>
                  <a:pt x="1115706" y="-7514"/>
                  <a:pt x="1267022" y="26313"/>
                  <a:pt x="1428710" y="0"/>
                </a:cubicBezTo>
                <a:cubicBezTo>
                  <a:pt x="1590399" y="-26313"/>
                  <a:pt x="1794055" y="38275"/>
                  <a:pt x="1904947" y="0"/>
                </a:cubicBezTo>
                <a:cubicBezTo>
                  <a:pt x="1925971" y="119625"/>
                  <a:pt x="1888187" y="281782"/>
                  <a:pt x="1904947" y="369085"/>
                </a:cubicBezTo>
                <a:cubicBezTo>
                  <a:pt x="1752412" y="379779"/>
                  <a:pt x="1607420" y="332210"/>
                  <a:pt x="1485859" y="369085"/>
                </a:cubicBezTo>
                <a:cubicBezTo>
                  <a:pt x="1364298" y="405960"/>
                  <a:pt x="1186013" y="357303"/>
                  <a:pt x="1028671" y="369085"/>
                </a:cubicBezTo>
                <a:cubicBezTo>
                  <a:pt x="871329" y="380867"/>
                  <a:pt x="661046" y="335560"/>
                  <a:pt x="533385" y="369085"/>
                </a:cubicBezTo>
                <a:cubicBezTo>
                  <a:pt x="405724" y="402610"/>
                  <a:pt x="206987" y="331975"/>
                  <a:pt x="0" y="369085"/>
                </a:cubicBezTo>
                <a:cubicBezTo>
                  <a:pt x="-8149" y="239759"/>
                  <a:pt x="34673" y="94251"/>
                  <a:pt x="0" y="0"/>
                </a:cubicBezTo>
                <a:close/>
              </a:path>
              <a:path w="1904947" h="369085" stroke="0" extrusionOk="0">
                <a:moveTo>
                  <a:pt x="0" y="0"/>
                </a:moveTo>
                <a:cubicBezTo>
                  <a:pt x="103354" y="-31048"/>
                  <a:pt x="259289" y="43833"/>
                  <a:pt x="514336" y="0"/>
                </a:cubicBezTo>
                <a:cubicBezTo>
                  <a:pt x="769383" y="-43833"/>
                  <a:pt x="820264" y="33577"/>
                  <a:pt x="1009622" y="0"/>
                </a:cubicBezTo>
                <a:cubicBezTo>
                  <a:pt x="1198980" y="-33577"/>
                  <a:pt x="1323963" y="13876"/>
                  <a:pt x="1485859" y="0"/>
                </a:cubicBezTo>
                <a:cubicBezTo>
                  <a:pt x="1647755" y="-13876"/>
                  <a:pt x="1721765" y="11612"/>
                  <a:pt x="1904947" y="0"/>
                </a:cubicBezTo>
                <a:cubicBezTo>
                  <a:pt x="1932490" y="157002"/>
                  <a:pt x="1892800" y="239616"/>
                  <a:pt x="1904947" y="369085"/>
                </a:cubicBezTo>
                <a:cubicBezTo>
                  <a:pt x="1796077" y="369855"/>
                  <a:pt x="1603216" y="335466"/>
                  <a:pt x="1409661" y="369085"/>
                </a:cubicBezTo>
                <a:cubicBezTo>
                  <a:pt x="1216106" y="402704"/>
                  <a:pt x="1052313" y="336533"/>
                  <a:pt x="933424" y="369085"/>
                </a:cubicBezTo>
                <a:cubicBezTo>
                  <a:pt x="814535" y="401637"/>
                  <a:pt x="694005" y="334684"/>
                  <a:pt x="476237" y="369085"/>
                </a:cubicBezTo>
                <a:cubicBezTo>
                  <a:pt x="258469" y="403486"/>
                  <a:pt x="180154" y="312653"/>
                  <a:pt x="0" y="369085"/>
                </a:cubicBezTo>
                <a:cubicBezTo>
                  <a:pt x="-9623" y="197637"/>
                  <a:pt x="8336" y="127006"/>
                  <a:pt x="0" y="0"/>
                </a:cubicBezTo>
                <a:close/>
              </a:path>
            </a:pathLst>
          </a:custGeom>
          <a:solidFill>
            <a:srgbClr val="E2B808"/>
          </a:solidFill>
          <a:ln w="76200" cap="flat" cmpd="sng" algn="ctr">
            <a:solidFill>
              <a:srgbClr val="E2B808"/>
            </a:solidFill>
            <a:prstDash val="solid"/>
            <a:extLst>
              <a:ext uri="{C807C97D-BFC1-408E-A445-0C87EB9F89A2}">
                <ask:lineSketchStyleProps xmlns:ask="http://schemas.microsoft.com/office/drawing/2018/sketchyshapes" sd="54189156">
                  <a:prstGeom prst="rect">
                    <a:avLst/>
                  </a:prstGeom>
                  <ask:type>
                    <ask:lineSketchScribble/>
                  </ask:type>
                </ask:lineSketchStyleProps>
              </a:ext>
            </a:extLst>
          </a:ln>
          <a:effectLst/>
        </p:spPr>
        <p:txBody>
          <a:bodyPr tIns="9144" bIns="9144" rtlCol="0" anchor="ctr"/>
          <a:lstStyle/>
          <a:p>
            <a:pPr algn="ctr">
              <a:defRPr/>
            </a:pPr>
            <a:r>
              <a:rPr lang="en-US" sz="2400" b="1" kern="0" dirty="0">
                <a:solidFill>
                  <a:srgbClr val="000000"/>
                </a:solidFill>
                <a:latin typeface="Tenorite" panose="00000500000000000000" pitchFamily="2" charset="0"/>
              </a:rPr>
              <a:t>Key point: </a:t>
            </a:r>
          </a:p>
        </p:txBody>
      </p:sp>
      <p:pic>
        <p:nvPicPr>
          <p:cNvPr id="2" name="Picture 1">
            <a:extLst>
              <a:ext uri="{FF2B5EF4-FFF2-40B4-BE49-F238E27FC236}">
                <a16:creationId xmlns:a16="http://schemas.microsoft.com/office/drawing/2014/main" id="{B614FB27-CA9D-FEE6-115A-72EF0924FA19}"/>
              </a:ext>
            </a:extLst>
          </p:cNvPr>
          <p:cNvPicPr>
            <a:picLocks noChangeAspect="1"/>
          </p:cNvPicPr>
          <p:nvPr/>
        </p:nvPicPr>
        <p:blipFill>
          <a:blip r:embed="rId5">
            <a:duotone>
              <a:schemeClr val="accent1">
                <a:shade val="45000"/>
                <a:satMod val="135000"/>
              </a:schemeClr>
              <a:prstClr val="white"/>
            </a:duotone>
          </a:blip>
          <a:stretch>
            <a:fillRect/>
          </a:stretch>
        </p:blipFill>
        <p:spPr>
          <a:xfrm rot="10800000" flipV="1">
            <a:off x="2768600" y="8145782"/>
            <a:ext cx="862374" cy="862374"/>
          </a:xfrm>
          <a:prstGeom prst="rect">
            <a:avLst/>
          </a:prstGeom>
        </p:spPr>
      </p:pic>
    </p:spTree>
    <p:extLst>
      <p:ext uri="{BB962C8B-B14F-4D97-AF65-F5344CB8AC3E}">
        <p14:creationId xmlns:p14="http://schemas.microsoft.com/office/powerpoint/2010/main" val="2390042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P spid="16" grpId="0" animBg="1"/>
      <p:bldP spid="19" grpId="0" animBg="1"/>
      <p:bldP spid="20" grpId="0" animBg="1"/>
    </p:bldLst>
  </p:timing>
</p:sld>
</file>

<file path=ppt/theme/theme1.xml><?xml version="1.0" encoding="utf-8"?>
<a:theme xmlns:a="http://schemas.openxmlformats.org/drawingml/2006/main" name="Theme1">
  <a:themeElements>
    <a:clrScheme name="Custom 1">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2.xml><?xml version="1.0" encoding="utf-8"?>
<a:theme xmlns:a="http://schemas.openxmlformats.org/drawingml/2006/main" name="1_Theme1">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3.xml><?xml version="1.0" encoding="utf-8"?>
<a:theme xmlns:a="http://schemas.openxmlformats.org/drawingml/2006/main" name="2_Theme1">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heme1" id="{04AA8955-F150-4E39-A674-DD88E37F125D}" vid="{FD28CDB1-7B11-4414-A11A-C05756F260A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84293</TotalTime>
  <Words>7682</Words>
  <Application>Microsoft Office PowerPoint</Application>
  <PresentationFormat>Custom</PresentationFormat>
  <Paragraphs>543</Paragraphs>
  <Slides>26</Slides>
  <Notes>25</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26</vt:i4>
      </vt:variant>
    </vt:vector>
  </HeadingPairs>
  <TitlesOfParts>
    <vt:vector size="40" baseType="lpstr">
      <vt:lpstr>Calibri</vt:lpstr>
      <vt:lpstr>Tenorite Display</vt:lpstr>
      <vt:lpstr>Aptos</vt:lpstr>
      <vt:lpstr>Posterama</vt:lpstr>
      <vt:lpstr>Times New Roman</vt:lpstr>
      <vt:lpstr>Arial</vt:lpstr>
      <vt:lpstr>Wingdings</vt:lpstr>
      <vt:lpstr>The Youngest Serif</vt:lpstr>
      <vt:lpstr>Glacial Indifference</vt:lpstr>
      <vt:lpstr>ＭＳ Ｐゴシック</vt:lpstr>
      <vt:lpstr>Tenorite</vt:lpstr>
      <vt:lpstr>Theme1</vt:lpstr>
      <vt:lpstr>1_Theme1</vt:lpstr>
      <vt:lpstr>2_Theme1</vt:lpstr>
      <vt:lpstr>After the Fire:  Lead and Fire Contaminants in or around your Home  f Booklet C from the Understanding Health Impacts of Wildfires in Urban Areas series</vt:lpstr>
      <vt:lpstr>PowerPoint Presentation</vt:lpstr>
      <vt:lpstr>Contaminants after the fire: Why the focus on lead?</vt:lpstr>
      <vt:lpstr>How do you know if lead got into your body? </vt:lpstr>
      <vt:lpstr>Lead Levels in LA Fire-affected communities</vt:lpstr>
      <vt:lpstr>Lead in interiors after a fire: Is there lead in my house dust? What to do?</vt:lpstr>
      <vt:lpstr>PowerPoint Presentation</vt:lpstr>
      <vt:lpstr>PowerPoint Presentation</vt:lpstr>
      <vt:lpstr>In-Home Cleaning Tips to Reduce Dust Exposure After a Fire</vt:lpstr>
      <vt:lpstr>Choosing the right PPE for post-fire debris or clean-up activities</vt:lpstr>
      <vt:lpstr>Lead in soil after a fire: Is there lead in my soil? What to do?</vt:lpstr>
      <vt:lpstr>PowerPoint Presentation</vt:lpstr>
      <vt:lpstr>Soil lead results: When to worry, what to do? </vt:lpstr>
      <vt:lpstr>PowerPoint Presentation</vt:lpstr>
      <vt:lpstr>Tips for gardening if concerned about lead in soil:</vt:lpstr>
      <vt:lpstr>Key Points:  Protecting yourself from post-fire contaminants </vt:lpstr>
      <vt:lpstr>Key Points:  Protecting yourself from post-fire contaminants  </vt:lpstr>
      <vt:lpstr>Key Points:  Protecting yourself from post-fire contaminants </vt:lpstr>
      <vt:lpstr>Additional Lead Information</vt:lpstr>
      <vt:lpstr>Common sources of lead poisoning</vt:lpstr>
      <vt:lpstr>Children and Lead</vt:lpstr>
      <vt:lpstr>PowerPoint Presentation</vt:lpstr>
      <vt:lpstr>Current Recommended Lead Treatments: Blood Lead Levels of concern for children</vt:lpstr>
      <vt:lpstr>Populations who may have higher exposures or who are more vulnerable to lead (or other fire contaminants) from indoor dust or outdoor soil</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Report</dc:title>
  <dc:creator>Carson, Savanna</dc:creator>
  <cp:lastModifiedBy>Carson, Savanna</cp:lastModifiedBy>
  <cp:revision>89</cp:revision>
  <cp:lastPrinted>2026-06-18T03:13:50Z</cp:lastPrinted>
  <dcterms:created xsi:type="dcterms:W3CDTF">2006-08-16T00:00:00Z</dcterms:created>
  <dcterms:modified xsi:type="dcterms:W3CDTF">2026-10-21T19:50:16Z</dcterms:modified>
  <dc:identifier>DAG6llvD0sc</dc:identifier>
</cp:coreProperties>
</file>