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0" r:id="rId1"/>
    <p:sldMasterId id="2147483676" r:id="rId2"/>
    <p:sldMasterId id="2147483691" r:id="rId3"/>
  </p:sldMasterIdLst>
  <p:notesMasterIdLst>
    <p:notesMasterId r:id="rId24"/>
  </p:notesMasterIdLst>
  <p:sldIdLst>
    <p:sldId id="651" r:id="rId4"/>
    <p:sldId id="650" r:id="rId5"/>
    <p:sldId id="567" r:id="rId6"/>
    <p:sldId id="579" r:id="rId7"/>
    <p:sldId id="657" r:id="rId8"/>
    <p:sldId id="556" r:id="rId9"/>
    <p:sldId id="570" r:id="rId10"/>
    <p:sldId id="658" r:id="rId11"/>
    <p:sldId id="516" r:id="rId12"/>
    <p:sldId id="517" r:id="rId13"/>
    <p:sldId id="661" r:id="rId14"/>
    <p:sldId id="576" r:id="rId15"/>
    <p:sldId id="660" r:id="rId16"/>
    <p:sldId id="574" r:id="rId17"/>
    <p:sldId id="659" r:id="rId18"/>
    <p:sldId id="563" r:id="rId19"/>
    <p:sldId id="575" r:id="rId20"/>
    <p:sldId id="573" r:id="rId21"/>
    <p:sldId id="655" r:id="rId22"/>
    <p:sldId id="656" r:id="rId23"/>
  </p:sldIdLst>
  <p:sldSz cx="17881600" cy="10058400"/>
  <p:notesSz cx="7315200" cy="9601200"/>
  <p:embeddedFontLst>
    <p:embeddedFont>
      <p:font typeface="Glacial Indifference" pitchFamily="50" charset="0"/>
      <p:regular r:id="rId25"/>
      <p:bold r:id="rId26"/>
      <p:italic r:id="rId27"/>
    </p:embeddedFont>
    <p:embeddedFont>
      <p:font typeface="Posterama" panose="020B0504020200020000" pitchFamily="34" charset="0"/>
      <p:regular r:id="rId28"/>
      <p:bold r:id="rId29"/>
      <p:italic r:id="rId30"/>
      <p:boldItalic r:id="rId31"/>
    </p:embeddedFont>
    <p:embeddedFont>
      <p:font typeface="Tenorite" panose="00000500000000000000" pitchFamily="2" charset="0"/>
      <p:regular r:id="rId32"/>
      <p:bold r:id="rId33"/>
      <p:italic r:id="rId34"/>
      <p:boldItalic r:id="rId35"/>
    </p:embeddedFont>
    <p:embeddedFont>
      <p:font typeface="Tenorite Display" panose="00000500000000000000" pitchFamily="2" charset="0"/>
      <p:regular r:id="rId36"/>
      <p:bold r:id="rId37"/>
      <p:italic r:id="rId38"/>
      <p:boldItalic r:id="rId39"/>
    </p:embeddedFont>
    <p:embeddedFont>
      <p:font typeface="The Youngest Serif" panose="020B0604020202020204" charset="0"/>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62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9821D01-6D02-401A-53CF-7D356355DEBB}" name="McNamara, Katherine  A" initials="KM" userId="S::katherine.mcnamara@csun.edu::0c3a2ec3-e208-4d85-a704-ae2dd01bc29c" providerId="AD"/>
  <p188:author id="{59756F0E-1435-7E8E-34B7-4456984C2550}" name="Carson, Savanna" initials="SC" userId="S::SCarson@mednet.ucla.edu::9e6f1264-5780-4567-b86e-a4e3d62df338" providerId="AD"/>
  <p188:author id="{963E8565-E0C4-ABB3-C6F0-125AB5086A61}" name="Savanna Carson" initials="SC" userId="244674129_tp_box_2" providerId="Windows Live"/>
  <p188:author id="{990D1B9C-A7DD-E719-0717-3B899218C534}" name="Johnson, Jamie  A" initials="JJ" userId="S::jamie.johnson@csun.edu::853e4507-8aa8-4ac4-b8e4-eea82b2ce083" providerId="AD"/>
  <p188:author id="{001F1AB7-898A-3460-034B-767BC5BC8940}" name="Savanna Carson" initials="SC" userId="Savanna Carson" providerId="None"/>
  <p188:author id="{B1B2BCCD-DF28-F30B-41DE-D25F4857C28B}" name="Amelia Weldon " initials="AW" userId="1845863546_tp_box_2" providerId="Windows Live"/>
  <p188:author id="{B6D1E7D1-6FED-F2A3-789C-3686B60C48F3}" name="Valerie Hanley (CA DTSC)" initials="VH" userId="S::Valerie.Hanley@dtsc.ca.gov::df98124e-dab0-49de-b799-b3a24a61c3bf" providerId="AD"/>
  <p188:author id="{085843D6-3757-014D-9270-307C615C1877}" name="Weldon, Amelia R." initials="AW" userId="S::AWeldon@mednet.ucla.edu::7bb4472a-d617-481e-8482-352d49c46ac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EDE0"/>
    <a:srgbClr val="E2E2E2"/>
    <a:srgbClr val="EEE5D2"/>
    <a:srgbClr val="5D582D"/>
    <a:srgbClr val="3F5E6D"/>
    <a:srgbClr val="5B3A2B"/>
    <a:srgbClr val="606B55"/>
    <a:srgbClr val="6E6834"/>
    <a:srgbClr val="CDC800"/>
    <a:srgbClr val="7A74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F87FB0-79AC-44B4-92C1-20647CA7EFA0}" v="2" dt="2026-10-26T19:36:54.9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12" autoAdjust="0"/>
    <p:restoredTop sz="81250" autoAdjust="0"/>
  </p:normalViewPr>
  <p:slideViewPr>
    <p:cSldViewPr>
      <p:cViewPr varScale="1">
        <p:scale>
          <a:sx n="60" d="100"/>
          <a:sy n="60" d="100"/>
        </p:scale>
        <p:origin x="42" y="42"/>
      </p:cViewPr>
      <p:guideLst>
        <p:guide orient="horz" pos="2160"/>
        <p:guide pos="66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2.fntdata"/><Relationship Id="rId39" Type="http://schemas.openxmlformats.org/officeDocument/2006/relationships/font" Target="fonts/font15.fntdata"/><Relationship Id="rId21" Type="http://schemas.openxmlformats.org/officeDocument/2006/relationships/slide" Target="slides/slide18.xml"/><Relationship Id="rId34" Type="http://schemas.openxmlformats.org/officeDocument/2006/relationships/font" Target="fonts/font10.fntdata"/><Relationship Id="rId42" Type="http://schemas.openxmlformats.org/officeDocument/2006/relationships/viewProps" Target="viewProps.xml"/><Relationship Id="rId47" Type="http://schemas.microsoft.com/office/2018/10/relationships/authors" Target="author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45"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7.fntdata"/><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46" Type="http://schemas.microsoft.com/office/2015/10/relationships/revisionInfo" Target="revisionInfo.xml"/><Relationship Id="rId20" Type="http://schemas.openxmlformats.org/officeDocument/2006/relationships/slide" Target="slides/slide17.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anna Carson" userId="244674129_tp_box_2" providerId="OAuth2" clId="{8F650CBC-4554-4E95-A266-92A7E8ACF9AA}"/>
    <pc:docChg chg="undo custSel addSld delSld modSld">
      <pc:chgData name="Savanna Carson" userId="244674129_tp_box_2" providerId="OAuth2" clId="{8F650CBC-4554-4E95-A266-92A7E8ACF9AA}" dt="2026-10-26T19:36:54.945" v="3496" actId="20577"/>
      <pc:docMkLst>
        <pc:docMk/>
      </pc:docMkLst>
      <pc:sldChg chg="addSp modSp add mod modNotesTx">
        <pc:chgData name="Savanna Carson" userId="244674129_tp_box_2" providerId="OAuth2" clId="{8F650CBC-4554-4E95-A266-92A7E8ACF9AA}" dt="2026-10-21T19:19:48.422" v="3446" actId="20577"/>
        <pc:sldMkLst>
          <pc:docMk/>
          <pc:sldMk cId="1070737960" sldId="516"/>
        </pc:sldMkLst>
        <pc:spChg chg="mod">
          <ac:chgData name="Savanna Carson" userId="244674129_tp_box_2" providerId="OAuth2" clId="{8F650CBC-4554-4E95-A266-92A7E8ACF9AA}" dt="2026-10-09T21:06:25.415" v="1321" actId="1076"/>
          <ac:spMkLst>
            <pc:docMk/>
            <pc:sldMk cId="1070737960" sldId="516"/>
            <ac:spMk id="2" creationId="{3621BF59-F6CA-3EEE-F295-2BC0B9D2C8F1}"/>
          </ac:spMkLst>
        </pc:spChg>
        <pc:spChg chg="mod">
          <ac:chgData name="Savanna Carson" userId="244674129_tp_box_2" providerId="OAuth2" clId="{8F650CBC-4554-4E95-A266-92A7E8ACF9AA}" dt="2026-10-09T21:04:16.642" v="1272"/>
          <ac:spMkLst>
            <pc:docMk/>
            <pc:sldMk cId="1070737960" sldId="516"/>
            <ac:spMk id="9" creationId="{07314F1F-724D-2ECF-20C0-7CC0FB100F2D}"/>
          </ac:spMkLst>
        </pc:spChg>
        <pc:grpChg chg="add mod">
          <ac:chgData name="Savanna Carson" userId="244674129_tp_box_2" providerId="OAuth2" clId="{8F650CBC-4554-4E95-A266-92A7E8ACF9AA}" dt="2026-10-09T21:04:16.642" v="1272"/>
          <ac:grpSpMkLst>
            <pc:docMk/>
            <pc:sldMk cId="1070737960" sldId="516"/>
            <ac:grpSpMk id="6" creationId="{F11382B0-8589-CE07-BA65-332F4D9D8B49}"/>
          </ac:grpSpMkLst>
        </pc:grpChg>
        <pc:picChg chg="mod">
          <ac:chgData name="Savanna Carson" userId="244674129_tp_box_2" providerId="OAuth2" clId="{8F650CBC-4554-4E95-A266-92A7E8ACF9AA}" dt="2026-10-09T21:04:16.642" v="1272"/>
          <ac:picMkLst>
            <pc:docMk/>
            <pc:sldMk cId="1070737960" sldId="516"/>
            <ac:picMk id="10" creationId="{C8FE14B2-BE38-F143-C66D-8733BC7A4076}"/>
          </ac:picMkLst>
        </pc:picChg>
      </pc:sldChg>
      <pc:sldChg chg="addSp delSp modSp add mod modNotesTx">
        <pc:chgData name="Savanna Carson" userId="244674129_tp_box_2" providerId="OAuth2" clId="{8F650CBC-4554-4E95-A266-92A7E8ACF9AA}" dt="2026-10-21T19:20:00.569" v="3449" actId="20577"/>
        <pc:sldMkLst>
          <pc:docMk/>
          <pc:sldMk cId="592136530" sldId="517"/>
        </pc:sldMkLst>
        <pc:spChg chg="add mod">
          <ac:chgData name="Savanna Carson" userId="244674129_tp_box_2" providerId="OAuth2" clId="{8F650CBC-4554-4E95-A266-92A7E8ACF9AA}" dt="2026-10-09T21:06:32.130" v="1325" actId="20577"/>
          <ac:spMkLst>
            <pc:docMk/>
            <pc:sldMk cId="592136530" sldId="517"/>
            <ac:spMk id="9" creationId="{73515A88-FFC5-9268-ED59-64B52B50D444}"/>
          </ac:spMkLst>
        </pc:spChg>
        <pc:spChg chg="mod">
          <ac:chgData name="Savanna Carson" userId="244674129_tp_box_2" providerId="OAuth2" clId="{8F650CBC-4554-4E95-A266-92A7E8ACF9AA}" dt="2026-10-09T21:06:37.020" v="1326"/>
          <ac:spMkLst>
            <pc:docMk/>
            <pc:sldMk cId="592136530" sldId="517"/>
            <ac:spMk id="14" creationId="{0977BB8A-F27A-8633-3050-45DF53104CCA}"/>
          </ac:spMkLst>
        </pc:spChg>
        <pc:grpChg chg="add mod">
          <ac:chgData name="Savanna Carson" userId="244674129_tp_box_2" providerId="OAuth2" clId="{8F650CBC-4554-4E95-A266-92A7E8ACF9AA}" dt="2026-10-09T21:06:37.020" v="1326"/>
          <ac:grpSpMkLst>
            <pc:docMk/>
            <pc:sldMk cId="592136530" sldId="517"/>
            <ac:grpSpMk id="13" creationId="{0BA6E04E-EAEC-356D-6046-9E58013B03A7}"/>
          </ac:grpSpMkLst>
        </pc:grpChg>
        <pc:picChg chg="mod">
          <ac:chgData name="Savanna Carson" userId="244674129_tp_box_2" providerId="OAuth2" clId="{8F650CBC-4554-4E95-A266-92A7E8ACF9AA}" dt="2026-10-09T21:06:37.020" v="1326"/>
          <ac:picMkLst>
            <pc:docMk/>
            <pc:sldMk cId="592136530" sldId="517"/>
            <ac:picMk id="15" creationId="{2A5242ED-1F6B-6C7D-B1DD-62B8BA2AE7AD}"/>
          </ac:picMkLst>
        </pc:picChg>
      </pc:sldChg>
      <pc:sldChg chg="modSp add mod setBg modAnim modNotesTx">
        <pc:chgData name="Savanna Carson" userId="244674129_tp_box_2" providerId="OAuth2" clId="{8F650CBC-4554-4E95-A266-92A7E8ACF9AA}" dt="2026-10-21T19:14:40.321" v="2570" actId="20577"/>
        <pc:sldMkLst>
          <pc:docMk/>
          <pc:sldMk cId="3699311311" sldId="556"/>
        </pc:sldMkLst>
        <pc:spChg chg="mod">
          <ac:chgData name="Savanna Carson" userId="244674129_tp_box_2" providerId="OAuth2" clId="{8F650CBC-4554-4E95-A266-92A7E8ACF9AA}" dt="2026-10-12T16:14:03.580" v="1750" actId="14100"/>
          <ac:spMkLst>
            <pc:docMk/>
            <pc:sldMk cId="3699311311" sldId="556"/>
            <ac:spMk id="2" creationId="{6861C6C2-1D37-88E5-8ED6-645B6A4E4D89}"/>
          </ac:spMkLst>
        </pc:spChg>
        <pc:spChg chg="mod">
          <ac:chgData name="Savanna Carson" userId="244674129_tp_box_2" providerId="OAuth2" clId="{8F650CBC-4554-4E95-A266-92A7E8ACF9AA}" dt="2026-10-09T21:02:01.906" v="1256" actId="1076"/>
          <ac:spMkLst>
            <pc:docMk/>
            <pc:sldMk cId="3699311311" sldId="556"/>
            <ac:spMk id="4" creationId="{D5FF2D3F-E733-749C-D96E-7A60150C0529}"/>
          </ac:spMkLst>
        </pc:spChg>
        <pc:spChg chg="mod">
          <ac:chgData name="Savanna Carson" userId="244674129_tp_box_2" providerId="OAuth2" clId="{8F650CBC-4554-4E95-A266-92A7E8ACF9AA}" dt="2026-10-09T21:02:33.954" v="1265" actId="403"/>
          <ac:spMkLst>
            <pc:docMk/>
            <pc:sldMk cId="3699311311" sldId="556"/>
            <ac:spMk id="1025" creationId="{7A227982-4C29-2D89-5A9A-143CC5D1B715}"/>
          </ac:spMkLst>
        </pc:spChg>
        <pc:spChg chg="mod">
          <ac:chgData name="Savanna Carson" userId="244674129_tp_box_2" providerId="OAuth2" clId="{8F650CBC-4554-4E95-A266-92A7E8ACF9AA}" dt="2026-10-09T21:02:13.072" v="1261" actId="14100"/>
          <ac:spMkLst>
            <pc:docMk/>
            <pc:sldMk cId="3699311311" sldId="556"/>
            <ac:spMk id="1038" creationId="{C742AC4D-8301-3223-679A-D891F618863F}"/>
          </ac:spMkLst>
        </pc:spChg>
        <pc:spChg chg="mod">
          <ac:chgData name="Savanna Carson" userId="244674129_tp_box_2" providerId="OAuth2" clId="{8F650CBC-4554-4E95-A266-92A7E8ACF9AA}" dt="2026-10-12T16:14:37.662" v="1757" actId="14100"/>
          <ac:spMkLst>
            <pc:docMk/>
            <pc:sldMk cId="3699311311" sldId="556"/>
            <ac:spMk id="1046" creationId="{DC131558-E8A5-AC9F-7572-E526F26A8028}"/>
          </ac:spMkLst>
        </pc:spChg>
        <pc:spChg chg="mod">
          <ac:chgData name="Savanna Carson" userId="244674129_tp_box_2" providerId="OAuth2" clId="{8F650CBC-4554-4E95-A266-92A7E8ACF9AA}" dt="2026-10-12T16:14:41.209" v="1758" actId="1076"/>
          <ac:spMkLst>
            <pc:docMk/>
            <pc:sldMk cId="3699311311" sldId="556"/>
            <ac:spMk id="1053" creationId="{4DFE69F3-8402-2A02-A4B6-B224A0D947A2}"/>
          </ac:spMkLst>
        </pc:spChg>
        <pc:graphicFrameChg chg="mod modGraphic">
          <ac:chgData name="Savanna Carson" userId="244674129_tp_box_2" providerId="OAuth2" clId="{8F650CBC-4554-4E95-A266-92A7E8ACF9AA}" dt="2026-10-09T21:01:26.945" v="1245" actId="14734"/>
          <ac:graphicFrameMkLst>
            <pc:docMk/>
            <pc:sldMk cId="3699311311" sldId="556"/>
            <ac:graphicFrameMk id="1037" creationId="{4AF535FB-FDB8-432B-0827-3B35EDC6FFFE}"/>
          </ac:graphicFrameMkLst>
        </pc:graphicFrameChg>
        <pc:picChg chg="mod">
          <ac:chgData name="Savanna Carson" userId="244674129_tp_box_2" providerId="OAuth2" clId="{8F650CBC-4554-4E95-A266-92A7E8ACF9AA}" dt="2026-10-12T16:14:43.472" v="1759" actId="1076"/>
          <ac:picMkLst>
            <pc:docMk/>
            <pc:sldMk cId="3699311311" sldId="556"/>
            <ac:picMk id="3" creationId="{2472FE76-A299-39AA-BFA1-51E8F10352E1}"/>
          </ac:picMkLst>
        </pc:picChg>
      </pc:sldChg>
      <pc:sldChg chg="addSp delSp modSp add del mod modAnim modNotesTx">
        <pc:chgData name="Savanna Carson" userId="244674129_tp_box_2" providerId="OAuth2" clId="{8F650CBC-4554-4E95-A266-92A7E8ACF9AA}" dt="2026-10-21T19:27:46.633" v="3494" actId="20577"/>
        <pc:sldMkLst>
          <pc:docMk/>
          <pc:sldMk cId="1800748988" sldId="563"/>
        </pc:sldMkLst>
        <pc:spChg chg="mod">
          <ac:chgData name="Savanna Carson" userId="244674129_tp_box_2" providerId="OAuth2" clId="{8F650CBC-4554-4E95-A266-92A7E8ACF9AA}" dt="2026-10-09T20:41:16.305" v="1081" actId="179"/>
          <ac:spMkLst>
            <pc:docMk/>
            <pc:sldMk cId="1800748988" sldId="563"/>
            <ac:spMk id="3" creationId="{4FC8E369-92E6-8B85-E617-19AACDBE8BFB}"/>
          </ac:spMkLst>
        </pc:spChg>
        <pc:spChg chg="mod">
          <ac:chgData name="Savanna Carson" userId="244674129_tp_box_2" providerId="OAuth2" clId="{8F650CBC-4554-4E95-A266-92A7E8ACF9AA}" dt="2026-10-09T20:41:10.196" v="1080" actId="179"/>
          <ac:spMkLst>
            <pc:docMk/>
            <pc:sldMk cId="1800748988" sldId="563"/>
            <ac:spMk id="4" creationId="{A4FE81B0-2505-7D89-3936-7B3E9260870C}"/>
          </ac:spMkLst>
        </pc:spChg>
        <pc:spChg chg="mod">
          <ac:chgData name="Savanna Carson" userId="244674129_tp_box_2" providerId="OAuth2" clId="{8F650CBC-4554-4E95-A266-92A7E8ACF9AA}" dt="2026-10-09T20:38:28.086" v="1047" actId="1076"/>
          <ac:spMkLst>
            <pc:docMk/>
            <pc:sldMk cId="1800748988" sldId="563"/>
            <ac:spMk id="5" creationId="{25B9A88C-5241-E063-A14C-667BBD8DDD31}"/>
          </ac:spMkLst>
        </pc:spChg>
        <pc:spChg chg="mod">
          <ac:chgData name="Savanna Carson" userId="244674129_tp_box_2" providerId="OAuth2" clId="{8F650CBC-4554-4E95-A266-92A7E8ACF9AA}" dt="2026-10-09T20:36:27.289" v="1023" actId="14100"/>
          <ac:spMkLst>
            <pc:docMk/>
            <pc:sldMk cId="1800748988" sldId="563"/>
            <ac:spMk id="7" creationId="{33577CE0-9D31-14C1-2C77-51E1D3EFBDD2}"/>
          </ac:spMkLst>
        </pc:spChg>
        <pc:spChg chg="mod">
          <ac:chgData name="Savanna Carson" userId="244674129_tp_box_2" providerId="OAuth2" clId="{8F650CBC-4554-4E95-A266-92A7E8ACF9AA}" dt="2026-10-09T20:36:21.008" v="1022" actId="255"/>
          <ac:spMkLst>
            <pc:docMk/>
            <pc:sldMk cId="1800748988" sldId="563"/>
            <ac:spMk id="9" creationId="{0AB3F7D2-A026-C415-F407-3C32BDD7BBA0}"/>
          </ac:spMkLst>
        </pc:spChg>
        <pc:spChg chg="mod">
          <ac:chgData name="Savanna Carson" userId="244674129_tp_box_2" providerId="OAuth2" clId="{8F650CBC-4554-4E95-A266-92A7E8ACF9AA}" dt="2026-10-09T20:36:56.820" v="1029" actId="1076"/>
          <ac:spMkLst>
            <pc:docMk/>
            <pc:sldMk cId="1800748988" sldId="563"/>
            <ac:spMk id="12" creationId="{8119756F-B72C-A6BA-668A-20ABB5D5CA51}"/>
          </ac:spMkLst>
        </pc:spChg>
        <pc:spChg chg="mod">
          <ac:chgData name="Savanna Carson" userId="244674129_tp_box_2" providerId="OAuth2" clId="{8F650CBC-4554-4E95-A266-92A7E8ACF9AA}" dt="2026-10-09T20:41:29.257" v="1083" actId="1076"/>
          <ac:spMkLst>
            <pc:docMk/>
            <pc:sldMk cId="1800748988" sldId="563"/>
            <ac:spMk id="13" creationId="{54DCB18D-0338-6CA4-74B4-977CA520FF04}"/>
          </ac:spMkLst>
        </pc:spChg>
        <pc:spChg chg="mod">
          <ac:chgData name="Savanna Carson" userId="244674129_tp_box_2" providerId="OAuth2" clId="{8F650CBC-4554-4E95-A266-92A7E8ACF9AA}" dt="2026-10-09T20:37:06.415" v="1031" actId="1076"/>
          <ac:spMkLst>
            <pc:docMk/>
            <pc:sldMk cId="1800748988" sldId="563"/>
            <ac:spMk id="14" creationId="{F7B83EB4-467B-C6BC-0905-C5D7F1AF7131}"/>
          </ac:spMkLst>
        </pc:spChg>
        <pc:spChg chg="mod">
          <ac:chgData name="Savanna Carson" userId="244674129_tp_box_2" providerId="OAuth2" clId="{8F650CBC-4554-4E95-A266-92A7E8ACF9AA}" dt="2026-10-09T20:40:40.837" v="1077" actId="14100"/>
          <ac:spMkLst>
            <pc:docMk/>
            <pc:sldMk cId="1800748988" sldId="563"/>
            <ac:spMk id="25" creationId="{2F9B58A4-AF0D-764E-E278-9EAC6CBD56B5}"/>
          </ac:spMkLst>
        </pc:spChg>
        <pc:spChg chg="mod">
          <ac:chgData name="Savanna Carson" userId="244674129_tp_box_2" providerId="OAuth2" clId="{8F650CBC-4554-4E95-A266-92A7E8ACF9AA}" dt="2026-10-09T20:38:04.680" v="1039" actId="165"/>
          <ac:spMkLst>
            <pc:docMk/>
            <pc:sldMk cId="1800748988" sldId="563"/>
            <ac:spMk id="37" creationId="{A61B0453-B850-04F6-C728-E23DE0003DD4}"/>
          </ac:spMkLst>
        </pc:spChg>
        <pc:grpChg chg="mod">
          <ac:chgData name="Savanna Carson" userId="244674129_tp_box_2" providerId="OAuth2" clId="{8F650CBC-4554-4E95-A266-92A7E8ACF9AA}" dt="2026-10-09T20:37:19.882" v="1034" actId="164"/>
          <ac:grpSpMkLst>
            <pc:docMk/>
            <pc:sldMk cId="1800748988" sldId="563"/>
            <ac:grpSpMk id="23" creationId="{D46585B0-FD4F-83AD-246C-E5C8916DAC85}"/>
          </ac:grpSpMkLst>
        </pc:grpChg>
        <pc:grpChg chg="mod">
          <ac:chgData name="Savanna Carson" userId="244674129_tp_box_2" providerId="OAuth2" clId="{8F650CBC-4554-4E95-A266-92A7E8ACF9AA}" dt="2026-10-09T20:37:19.882" v="1034" actId="164"/>
          <ac:grpSpMkLst>
            <pc:docMk/>
            <pc:sldMk cId="1800748988" sldId="563"/>
            <ac:grpSpMk id="35" creationId="{EF0611BB-8BB2-C0D8-07F8-838F560CB079}"/>
          </ac:grpSpMkLst>
        </pc:grpChg>
        <pc:picChg chg="mod topLvl">
          <ac:chgData name="Savanna Carson" userId="244674129_tp_box_2" providerId="OAuth2" clId="{8F650CBC-4554-4E95-A266-92A7E8ACF9AA}" dt="2026-10-09T20:39:27.781" v="1063" actId="1367"/>
          <ac:picMkLst>
            <pc:docMk/>
            <pc:sldMk cId="1800748988" sldId="563"/>
            <ac:picMk id="6" creationId="{90261EED-F044-FB83-5D47-08F230A40FDC}"/>
          </ac:picMkLst>
        </pc:picChg>
        <pc:picChg chg="mod topLvl">
          <ac:chgData name="Savanna Carson" userId="244674129_tp_box_2" providerId="OAuth2" clId="{8F650CBC-4554-4E95-A266-92A7E8ACF9AA}" dt="2026-10-09T20:39:21.351" v="1061" actId="1367"/>
          <ac:picMkLst>
            <pc:docMk/>
            <pc:sldMk cId="1800748988" sldId="563"/>
            <ac:picMk id="8" creationId="{FA05F3C8-839D-DF36-B1F2-C9B6CD8EFD4F}"/>
          </ac:picMkLst>
        </pc:picChg>
        <pc:picChg chg="mod">
          <ac:chgData name="Savanna Carson" userId="244674129_tp_box_2" providerId="OAuth2" clId="{8F650CBC-4554-4E95-A266-92A7E8ACF9AA}" dt="2026-10-09T20:39:14.605" v="1060" actId="1367"/>
          <ac:picMkLst>
            <pc:docMk/>
            <pc:sldMk cId="1800748988" sldId="563"/>
            <ac:picMk id="10" creationId="{48887795-A004-7957-B735-1F81F9D2C953}"/>
          </ac:picMkLst>
        </pc:picChg>
        <pc:picChg chg="mod topLvl">
          <ac:chgData name="Savanna Carson" userId="244674129_tp_box_2" providerId="OAuth2" clId="{8F650CBC-4554-4E95-A266-92A7E8ACF9AA}" dt="2026-10-09T20:39:24.795" v="1062" actId="1367"/>
          <ac:picMkLst>
            <pc:docMk/>
            <pc:sldMk cId="1800748988" sldId="563"/>
            <ac:picMk id="19" creationId="{FF423A0A-F4D9-7257-DE93-288EA81E7595}"/>
          </ac:picMkLst>
        </pc:picChg>
        <pc:picChg chg="mod topLvl">
          <ac:chgData name="Savanna Carson" userId="244674129_tp_box_2" providerId="OAuth2" clId="{8F650CBC-4554-4E95-A266-92A7E8ACF9AA}" dt="2026-10-09T20:39:30.932" v="1064" actId="1367"/>
          <ac:picMkLst>
            <pc:docMk/>
            <pc:sldMk cId="1800748988" sldId="563"/>
            <ac:picMk id="21" creationId="{0A02F703-263A-D4A0-7D26-603F4FFBF670}"/>
          </ac:picMkLst>
        </pc:picChg>
        <pc:picChg chg="mod">
          <ac:chgData name="Savanna Carson" userId="244674129_tp_box_2" providerId="OAuth2" clId="{8F650CBC-4554-4E95-A266-92A7E8ACF9AA}" dt="2026-10-09T20:40:13.338" v="1068" actId="207"/>
          <ac:picMkLst>
            <pc:docMk/>
            <pc:sldMk cId="1800748988" sldId="563"/>
            <ac:picMk id="24" creationId="{8D4F7D30-5F5C-E285-EE94-319E3DDDDC31}"/>
          </ac:picMkLst>
        </pc:picChg>
        <pc:picChg chg="mod">
          <ac:chgData name="Savanna Carson" userId="244674129_tp_box_2" providerId="OAuth2" clId="{8F650CBC-4554-4E95-A266-92A7E8ACF9AA}" dt="2026-10-09T20:40:36.141" v="1075" actId="1076"/>
          <ac:picMkLst>
            <pc:docMk/>
            <pc:sldMk cId="1800748988" sldId="563"/>
            <ac:picMk id="26" creationId="{C75083DB-B0C5-2002-E60E-9B69EDBC7BE7}"/>
          </ac:picMkLst>
        </pc:picChg>
        <pc:picChg chg="mod">
          <ac:chgData name="Savanna Carson" userId="244674129_tp_box_2" providerId="OAuth2" clId="{8F650CBC-4554-4E95-A266-92A7E8ACF9AA}" dt="2026-10-09T20:40:18.195" v="1070" actId="207"/>
          <ac:picMkLst>
            <pc:docMk/>
            <pc:sldMk cId="1800748988" sldId="563"/>
            <ac:picMk id="36" creationId="{42966EB7-3882-46B5-45FF-5EE30BE66E0A}"/>
          </ac:picMkLst>
        </pc:picChg>
        <pc:picChg chg="mod topLvl">
          <ac:chgData name="Savanna Carson" userId="244674129_tp_box_2" providerId="OAuth2" clId="{8F650CBC-4554-4E95-A266-92A7E8ACF9AA}" dt="2026-10-09T20:40:27.382" v="1072" actId="208"/>
          <ac:picMkLst>
            <pc:docMk/>
            <pc:sldMk cId="1800748988" sldId="563"/>
            <ac:picMk id="38" creationId="{51556246-6A95-A496-DADD-2323383E58A0}"/>
          </ac:picMkLst>
        </pc:picChg>
        <pc:picChg chg="mod topLvl">
          <ac:chgData name="Savanna Carson" userId="244674129_tp_box_2" providerId="OAuth2" clId="{8F650CBC-4554-4E95-A266-92A7E8ACF9AA}" dt="2026-10-09T20:40:30.654" v="1074" actId="207"/>
          <ac:picMkLst>
            <pc:docMk/>
            <pc:sldMk cId="1800748988" sldId="563"/>
            <ac:picMk id="39" creationId="{F5BF66A2-975E-1898-E53E-E2403D224148}"/>
          </ac:picMkLst>
        </pc:picChg>
      </pc:sldChg>
      <pc:sldChg chg="addSp delSp modSp add mod modAnim modNotesTx">
        <pc:chgData name="Savanna Carson" userId="244674129_tp_box_2" providerId="OAuth2" clId="{8F650CBC-4554-4E95-A266-92A7E8ACF9AA}" dt="2026-10-21T18:58:34.949" v="2197" actId="20577"/>
        <pc:sldMkLst>
          <pc:docMk/>
          <pc:sldMk cId="1492515555" sldId="567"/>
        </pc:sldMkLst>
        <pc:spChg chg="mod">
          <ac:chgData name="Savanna Carson" userId="244674129_tp_box_2" providerId="OAuth2" clId="{8F650CBC-4554-4E95-A266-92A7E8ACF9AA}" dt="2026-10-09T17:56:41.575" v="95" actId="20577"/>
          <ac:spMkLst>
            <pc:docMk/>
            <pc:sldMk cId="1492515555" sldId="567"/>
            <ac:spMk id="2" creationId="{69DAB1D8-0F2A-AA23-0490-9CC9B03CD0CB}"/>
          </ac:spMkLst>
        </pc:spChg>
        <pc:spChg chg="mod">
          <ac:chgData name="Savanna Carson" userId="244674129_tp_box_2" providerId="OAuth2" clId="{8F650CBC-4554-4E95-A266-92A7E8ACF9AA}" dt="2026-10-09T17:59:59.511" v="140" actId="14100"/>
          <ac:spMkLst>
            <pc:docMk/>
            <pc:sldMk cId="1492515555" sldId="567"/>
            <ac:spMk id="3" creationId="{2A1AF19C-7351-6015-2334-419EDB3F7BD4}"/>
          </ac:spMkLst>
        </pc:spChg>
        <pc:spChg chg="mod">
          <ac:chgData name="Savanna Carson" userId="244674129_tp_box_2" providerId="OAuth2" clId="{8F650CBC-4554-4E95-A266-92A7E8ACF9AA}" dt="2026-10-09T17:55:00.571" v="65" actId="1076"/>
          <ac:spMkLst>
            <pc:docMk/>
            <pc:sldMk cId="1492515555" sldId="567"/>
            <ac:spMk id="4" creationId="{4E6C95E4-D3ED-D8A4-FB6C-36ACE7073DB6}"/>
          </ac:spMkLst>
        </pc:spChg>
        <pc:spChg chg="mod">
          <ac:chgData name="Savanna Carson" userId="244674129_tp_box_2" providerId="OAuth2" clId="{8F650CBC-4554-4E95-A266-92A7E8ACF9AA}" dt="2026-10-09T18:00:02.326" v="141" actId="1076"/>
          <ac:spMkLst>
            <pc:docMk/>
            <pc:sldMk cId="1492515555" sldId="567"/>
            <ac:spMk id="5" creationId="{0DD35A41-8759-5DB3-CAC5-099656336AF4}"/>
          </ac:spMkLst>
        </pc:spChg>
        <pc:spChg chg="mod">
          <ac:chgData name="Savanna Carson" userId="244674129_tp_box_2" providerId="OAuth2" clId="{8F650CBC-4554-4E95-A266-92A7E8ACF9AA}" dt="2026-10-09T17:56:59.730" v="96" actId="164"/>
          <ac:spMkLst>
            <pc:docMk/>
            <pc:sldMk cId="1492515555" sldId="567"/>
            <ac:spMk id="8" creationId="{32F32619-77E2-E2B5-D6B8-04211CFFBC2C}"/>
          </ac:spMkLst>
        </pc:spChg>
        <pc:spChg chg="mod">
          <ac:chgData name="Savanna Carson" userId="244674129_tp_box_2" providerId="OAuth2" clId="{8F650CBC-4554-4E95-A266-92A7E8ACF9AA}" dt="2026-10-09T17:56:59.730" v="96" actId="164"/>
          <ac:spMkLst>
            <pc:docMk/>
            <pc:sldMk cId="1492515555" sldId="567"/>
            <ac:spMk id="9" creationId="{9C52BA0C-62B9-E9A1-3E9F-4A71729EFD2A}"/>
          </ac:spMkLst>
        </pc:spChg>
        <pc:spChg chg="mod">
          <ac:chgData name="Savanna Carson" userId="244674129_tp_box_2" providerId="OAuth2" clId="{8F650CBC-4554-4E95-A266-92A7E8ACF9AA}" dt="2026-10-09T17:56:59.730" v="96" actId="164"/>
          <ac:spMkLst>
            <pc:docMk/>
            <pc:sldMk cId="1492515555" sldId="567"/>
            <ac:spMk id="10" creationId="{C4A63CE6-4478-8E1A-E82C-E210E8B10B23}"/>
          </ac:spMkLst>
        </pc:spChg>
        <pc:spChg chg="mod">
          <ac:chgData name="Savanna Carson" userId="244674129_tp_box_2" providerId="OAuth2" clId="{8F650CBC-4554-4E95-A266-92A7E8ACF9AA}" dt="2026-10-09T17:56:59.730" v="96" actId="164"/>
          <ac:spMkLst>
            <pc:docMk/>
            <pc:sldMk cId="1492515555" sldId="567"/>
            <ac:spMk id="12" creationId="{8F5E4036-E6A6-B463-7757-3CE5D0F20078}"/>
          </ac:spMkLst>
        </pc:spChg>
        <pc:spChg chg="mod">
          <ac:chgData name="Savanna Carson" userId="244674129_tp_box_2" providerId="OAuth2" clId="{8F650CBC-4554-4E95-A266-92A7E8ACF9AA}" dt="2026-10-09T17:59:18.044" v="130" actId="403"/>
          <ac:spMkLst>
            <pc:docMk/>
            <pc:sldMk cId="1492515555" sldId="567"/>
            <ac:spMk id="13" creationId="{6B005195-AB2B-580B-8780-4E66BCBAC023}"/>
          </ac:spMkLst>
        </pc:spChg>
        <pc:spChg chg="mod">
          <ac:chgData name="Savanna Carson" userId="244674129_tp_box_2" providerId="OAuth2" clId="{8F650CBC-4554-4E95-A266-92A7E8ACF9AA}" dt="2026-10-09T17:59:22.043" v="132" actId="403"/>
          <ac:spMkLst>
            <pc:docMk/>
            <pc:sldMk cId="1492515555" sldId="567"/>
            <ac:spMk id="14" creationId="{32C17A4F-F5BF-244E-BF99-88533DAC2FD5}"/>
          </ac:spMkLst>
        </pc:spChg>
        <pc:spChg chg="mod">
          <ac:chgData name="Savanna Carson" userId="244674129_tp_box_2" providerId="OAuth2" clId="{8F650CBC-4554-4E95-A266-92A7E8ACF9AA}" dt="2026-10-09T17:59:27.433" v="135" actId="403"/>
          <ac:spMkLst>
            <pc:docMk/>
            <pc:sldMk cId="1492515555" sldId="567"/>
            <ac:spMk id="15" creationId="{33A97534-5DBD-9522-DD8E-CBC4D9DFEC15}"/>
          </ac:spMkLst>
        </pc:spChg>
        <pc:spChg chg="mod">
          <ac:chgData name="Savanna Carson" userId="244674129_tp_box_2" providerId="OAuth2" clId="{8F650CBC-4554-4E95-A266-92A7E8ACF9AA}" dt="2026-10-09T18:05:54.342" v="161" actId="1076"/>
          <ac:spMkLst>
            <pc:docMk/>
            <pc:sldMk cId="1492515555" sldId="567"/>
            <ac:spMk id="21" creationId="{5AB501A3-2C75-5E94-3063-4A7411E4A537}"/>
          </ac:spMkLst>
        </pc:spChg>
        <pc:spChg chg="mod">
          <ac:chgData name="Savanna Carson" userId="244674129_tp_box_2" providerId="OAuth2" clId="{8F650CBC-4554-4E95-A266-92A7E8ACF9AA}" dt="2026-10-09T18:00:07.822" v="143" actId="1076"/>
          <ac:spMkLst>
            <pc:docMk/>
            <pc:sldMk cId="1492515555" sldId="567"/>
            <ac:spMk id="46" creationId="{67936E49-20D9-0419-74D7-26E814585290}"/>
          </ac:spMkLst>
        </pc:spChg>
        <pc:spChg chg="mod">
          <ac:chgData name="Savanna Carson" userId="244674129_tp_box_2" providerId="OAuth2" clId="{8F650CBC-4554-4E95-A266-92A7E8ACF9AA}" dt="2026-10-09T18:06:35.155" v="164" actId="1076"/>
          <ac:spMkLst>
            <pc:docMk/>
            <pc:sldMk cId="1492515555" sldId="567"/>
            <ac:spMk id="1025" creationId="{CDBC3354-EF81-31FF-22A0-19EBDF0512F7}"/>
          </ac:spMkLst>
        </pc:spChg>
        <pc:spChg chg="mod">
          <ac:chgData name="Savanna Carson" userId="244674129_tp_box_2" providerId="OAuth2" clId="{8F650CBC-4554-4E95-A266-92A7E8ACF9AA}" dt="2026-10-09T17:54:54.415" v="64" actId="14100"/>
          <ac:spMkLst>
            <pc:docMk/>
            <pc:sldMk cId="1492515555" sldId="567"/>
            <ac:spMk id="1038" creationId="{1BCBEAEE-1E23-03AE-D211-D2CD89383FF7}"/>
          </ac:spMkLst>
        </pc:spChg>
        <pc:grpChg chg="mod">
          <ac:chgData name="Savanna Carson" userId="244674129_tp_box_2" providerId="OAuth2" clId="{8F650CBC-4554-4E95-A266-92A7E8ACF9AA}" dt="2026-10-09T18:05:54.342" v="161" actId="1076"/>
          <ac:grpSpMkLst>
            <pc:docMk/>
            <pc:sldMk cId="1492515555" sldId="567"/>
            <ac:grpSpMk id="16" creationId="{71256957-4B41-851D-9319-CD8A05010A0C}"/>
          </ac:grpSpMkLst>
        </pc:grpChg>
        <pc:grpChg chg="mod">
          <ac:chgData name="Savanna Carson" userId="244674129_tp_box_2" providerId="OAuth2" clId="{8F650CBC-4554-4E95-A266-92A7E8ACF9AA}" dt="2026-10-09T18:05:54.342" v="161" actId="1076"/>
          <ac:grpSpMkLst>
            <pc:docMk/>
            <pc:sldMk cId="1492515555" sldId="567"/>
            <ac:grpSpMk id="17" creationId="{1B74E02E-746F-30DD-7FCE-E52F484B93FE}"/>
          </ac:grpSpMkLst>
        </pc:grpChg>
        <pc:grpChg chg="add mod ord">
          <ac:chgData name="Savanna Carson" userId="244674129_tp_box_2" providerId="OAuth2" clId="{8F650CBC-4554-4E95-A266-92A7E8ACF9AA}" dt="2026-10-09T18:01:36.059" v="153" actId="14100"/>
          <ac:grpSpMkLst>
            <pc:docMk/>
            <pc:sldMk cId="1492515555" sldId="567"/>
            <ac:grpSpMk id="23" creationId="{26A571E6-E51E-DA72-4EBB-BD4C6FD7149B}"/>
          </ac:grpSpMkLst>
        </pc:grpChg>
        <pc:picChg chg="mod">
          <ac:chgData name="Savanna Carson" userId="244674129_tp_box_2" providerId="OAuth2" clId="{8F650CBC-4554-4E95-A266-92A7E8ACF9AA}" dt="2026-10-09T18:00:04.979" v="142" actId="1076"/>
          <ac:picMkLst>
            <pc:docMk/>
            <pc:sldMk cId="1492515555" sldId="567"/>
            <ac:picMk id="6" creationId="{F636E959-4C75-0843-0785-97FD7292896A}"/>
          </ac:picMkLst>
        </pc:picChg>
        <pc:picChg chg="mod">
          <ac:chgData name="Savanna Carson" userId="244674129_tp_box_2" providerId="OAuth2" clId="{8F650CBC-4554-4E95-A266-92A7E8ACF9AA}" dt="2026-10-09T18:02:08.210" v="157"/>
          <ac:picMkLst>
            <pc:docMk/>
            <pc:sldMk cId="1492515555" sldId="567"/>
            <ac:picMk id="11" creationId="{DA7EDACC-8825-1DE3-1CC1-8C1BBA0F3D90}"/>
          </ac:picMkLst>
        </pc:picChg>
        <pc:picChg chg="mod">
          <ac:chgData name="Savanna Carson" userId="244674129_tp_box_2" providerId="OAuth2" clId="{8F650CBC-4554-4E95-A266-92A7E8ACF9AA}" dt="2026-10-09T18:05:54.342" v="161" actId="1076"/>
          <ac:picMkLst>
            <pc:docMk/>
            <pc:sldMk cId="1492515555" sldId="567"/>
            <ac:picMk id="18" creationId="{A41BADF2-4B5F-1247-10E2-06C6C998E6F9}"/>
          </ac:picMkLst>
        </pc:picChg>
        <pc:picChg chg="mod">
          <ac:chgData name="Savanna Carson" userId="244674129_tp_box_2" providerId="OAuth2" clId="{8F650CBC-4554-4E95-A266-92A7E8ACF9AA}" dt="2026-10-09T18:05:54.342" v="161" actId="1076"/>
          <ac:picMkLst>
            <pc:docMk/>
            <pc:sldMk cId="1492515555" sldId="567"/>
            <ac:picMk id="19" creationId="{C8CB32C1-FCE4-F3A1-0D8E-3C275181E731}"/>
          </ac:picMkLst>
        </pc:picChg>
        <pc:picChg chg="mod">
          <ac:chgData name="Savanna Carson" userId="244674129_tp_box_2" providerId="OAuth2" clId="{8F650CBC-4554-4E95-A266-92A7E8ACF9AA}" dt="2026-10-09T17:56:59.730" v="96" actId="164"/>
          <ac:picMkLst>
            <pc:docMk/>
            <pc:sldMk cId="1492515555" sldId="567"/>
            <ac:picMk id="24" creationId="{8008BAD3-BB39-2E7A-4CE2-07487B178B75}"/>
          </ac:picMkLst>
        </pc:picChg>
        <pc:cxnChg chg="mod">
          <ac:chgData name="Savanna Carson" userId="244674129_tp_box_2" providerId="OAuth2" clId="{8F650CBC-4554-4E95-A266-92A7E8ACF9AA}" dt="2026-10-09T18:05:54.342" v="161" actId="1076"/>
          <ac:cxnSpMkLst>
            <pc:docMk/>
            <pc:sldMk cId="1492515555" sldId="567"/>
            <ac:cxnSpMk id="20" creationId="{0E6B6EAF-FDAB-5FE9-977D-4CC865C69EDB}"/>
          </ac:cxnSpMkLst>
        </pc:cxnChg>
        <pc:cxnChg chg="add mod">
          <ac:chgData name="Savanna Carson" userId="244674129_tp_box_2" providerId="OAuth2" clId="{8F650CBC-4554-4E95-A266-92A7E8ACF9AA}" dt="2026-10-09T18:00:44.942" v="151" actId="14100"/>
          <ac:cxnSpMkLst>
            <pc:docMk/>
            <pc:sldMk cId="1492515555" sldId="567"/>
            <ac:cxnSpMk id="29" creationId="{11B9720A-B25A-18EB-8606-A01F549FC7A1}"/>
          </ac:cxnSpMkLst>
        </pc:cxnChg>
      </pc:sldChg>
      <pc:sldChg chg="addSp delSp modSp add mod modAnim modNotesTx">
        <pc:chgData name="Savanna Carson" userId="244674129_tp_box_2" providerId="OAuth2" clId="{8F650CBC-4554-4E95-A266-92A7E8ACF9AA}" dt="2026-10-21T19:16:06.024" v="2789" actId="20577"/>
        <pc:sldMkLst>
          <pc:docMk/>
          <pc:sldMk cId="159205169" sldId="570"/>
        </pc:sldMkLst>
        <pc:spChg chg="mod">
          <ac:chgData name="Savanna Carson" userId="244674129_tp_box_2" providerId="OAuth2" clId="{8F650CBC-4554-4E95-A266-92A7E8ACF9AA}" dt="2026-10-09T18:30:21.913" v="525" actId="403"/>
          <ac:spMkLst>
            <pc:docMk/>
            <pc:sldMk cId="159205169" sldId="570"/>
            <ac:spMk id="4" creationId="{EEF895AC-B241-1A90-8B00-9F74F06EF8D3}"/>
          </ac:spMkLst>
        </pc:spChg>
        <pc:spChg chg="mod">
          <ac:chgData name="Savanna Carson" userId="244674129_tp_box_2" providerId="OAuth2" clId="{8F650CBC-4554-4E95-A266-92A7E8ACF9AA}" dt="2026-10-12T16:39:09.663" v="1860" actId="12788"/>
          <ac:spMkLst>
            <pc:docMk/>
            <pc:sldMk cId="159205169" sldId="570"/>
            <ac:spMk id="6" creationId="{F9A6F6BE-2EE1-FBCA-C2DD-7B8F2316576F}"/>
          </ac:spMkLst>
        </pc:spChg>
        <pc:spChg chg="mod">
          <ac:chgData name="Savanna Carson" userId="244674129_tp_box_2" providerId="OAuth2" clId="{8F650CBC-4554-4E95-A266-92A7E8ACF9AA}" dt="2026-10-09T18:28:30.338" v="433" actId="1076"/>
          <ac:spMkLst>
            <pc:docMk/>
            <pc:sldMk cId="159205169" sldId="570"/>
            <ac:spMk id="7" creationId="{770DEFD1-5AA3-763D-B8A7-DA63EADBB430}"/>
          </ac:spMkLst>
        </pc:spChg>
        <pc:spChg chg="mod">
          <ac:chgData name="Savanna Carson" userId="244674129_tp_box_2" providerId="OAuth2" clId="{8F650CBC-4554-4E95-A266-92A7E8ACF9AA}" dt="2026-10-12T16:39:09.663" v="1860" actId="12788"/>
          <ac:spMkLst>
            <pc:docMk/>
            <pc:sldMk cId="159205169" sldId="570"/>
            <ac:spMk id="22" creationId="{1D5ED856-86E9-1D0B-CBC2-E6A72C4015DA}"/>
          </ac:spMkLst>
        </pc:spChg>
        <pc:spChg chg="mod">
          <ac:chgData name="Savanna Carson" userId="244674129_tp_box_2" providerId="OAuth2" clId="{8F650CBC-4554-4E95-A266-92A7E8ACF9AA}" dt="2026-10-12T16:39:09.663" v="1860" actId="12788"/>
          <ac:spMkLst>
            <pc:docMk/>
            <pc:sldMk cId="159205169" sldId="570"/>
            <ac:spMk id="1025" creationId="{1E891B78-D855-DD85-F621-12FE44ED476B}"/>
          </ac:spMkLst>
        </pc:spChg>
        <pc:grpChg chg="mod">
          <ac:chgData name="Savanna Carson" userId="244674129_tp_box_2" providerId="OAuth2" clId="{8F650CBC-4554-4E95-A266-92A7E8ACF9AA}" dt="2026-10-09T18:33:21.447" v="575" actId="1076"/>
          <ac:grpSpMkLst>
            <pc:docMk/>
            <pc:sldMk cId="159205169" sldId="570"/>
            <ac:grpSpMk id="3" creationId="{4D86EC30-BE74-4EC1-B3FB-CD896C66696D}"/>
          </ac:grpSpMkLst>
        </pc:grpChg>
        <pc:graphicFrameChg chg="mod modGraphic">
          <ac:chgData name="Savanna Carson" userId="244674129_tp_box_2" providerId="OAuth2" clId="{8F650CBC-4554-4E95-A266-92A7E8ACF9AA}" dt="2026-10-12T16:39:09.663" v="1860" actId="12788"/>
          <ac:graphicFrameMkLst>
            <pc:docMk/>
            <pc:sldMk cId="159205169" sldId="570"/>
            <ac:graphicFrameMk id="2" creationId="{B765B756-7FFE-E4F8-2168-BAE22384357A}"/>
          </ac:graphicFrameMkLst>
        </pc:graphicFrameChg>
        <pc:picChg chg="mod">
          <ac:chgData name="Savanna Carson" userId="244674129_tp_box_2" providerId="OAuth2" clId="{8F650CBC-4554-4E95-A266-92A7E8ACF9AA}" dt="2026-10-09T18:28:16.047" v="426" actId="1076"/>
          <ac:picMkLst>
            <pc:docMk/>
            <pc:sldMk cId="159205169" sldId="570"/>
            <ac:picMk id="9" creationId="{86C33DF6-1C63-0871-F633-B109C284BBB9}"/>
          </ac:picMkLst>
        </pc:picChg>
      </pc:sldChg>
      <pc:sldChg chg="modSp mod modAnim">
        <pc:chgData name="Savanna Carson" userId="244674129_tp_box_2" providerId="OAuth2" clId="{8F650CBC-4554-4E95-A266-92A7E8ACF9AA}" dt="2026-10-09T17:52:49.304" v="44" actId="20577"/>
        <pc:sldMkLst>
          <pc:docMk/>
          <pc:sldMk cId="196837933" sldId="573"/>
        </pc:sldMkLst>
        <pc:spChg chg="mod">
          <ac:chgData name="Savanna Carson" userId="244674129_tp_box_2" providerId="OAuth2" clId="{8F650CBC-4554-4E95-A266-92A7E8ACF9AA}" dt="2026-10-09T17:52:49.304" v="44" actId="20577"/>
          <ac:spMkLst>
            <pc:docMk/>
            <pc:sldMk cId="196837933" sldId="573"/>
            <ac:spMk id="3" creationId="{DF707C1F-7FF8-4DE2-E498-50D043EA26A6}"/>
          </ac:spMkLst>
        </pc:spChg>
        <pc:spChg chg="mod">
          <ac:chgData name="Savanna Carson" userId="244674129_tp_box_2" providerId="OAuth2" clId="{8F650CBC-4554-4E95-A266-92A7E8ACF9AA}" dt="2026-10-09T17:51:37.169" v="29"/>
          <ac:spMkLst>
            <pc:docMk/>
            <pc:sldMk cId="196837933" sldId="573"/>
            <ac:spMk id="1025" creationId="{63F87315-1CDF-751E-495B-32D413DCAA50}"/>
          </ac:spMkLst>
        </pc:spChg>
      </pc:sldChg>
      <pc:sldChg chg="addSp modSp add mod modAnim">
        <pc:chgData name="Savanna Carson" userId="244674129_tp_box_2" providerId="OAuth2" clId="{8F650CBC-4554-4E95-A266-92A7E8ACF9AA}" dt="2026-10-09T21:11:00.294" v="1692" actId="1076"/>
        <pc:sldMkLst>
          <pc:docMk/>
          <pc:sldMk cId="3962403035" sldId="574"/>
        </pc:sldMkLst>
        <pc:spChg chg="add mod">
          <ac:chgData name="Savanna Carson" userId="244674129_tp_box_2" providerId="OAuth2" clId="{8F650CBC-4554-4E95-A266-92A7E8ACF9AA}" dt="2026-10-09T21:11:00.294" v="1692" actId="1076"/>
          <ac:spMkLst>
            <pc:docMk/>
            <pc:sldMk cId="3962403035" sldId="574"/>
            <ac:spMk id="2" creationId="{DA4E6FFD-336F-63A8-8D11-54AD0B4F424D}"/>
          </ac:spMkLst>
        </pc:spChg>
        <pc:graphicFrameChg chg="mod modGraphic">
          <ac:chgData name="Savanna Carson" userId="244674129_tp_box_2" providerId="OAuth2" clId="{8F650CBC-4554-4E95-A266-92A7E8ACF9AA}" dt="2026-10-09T21:10:54.473" v="1691" actId="14100"/>
          <ac:graphicFrameMkLst>
            <pc:docMk/>
            <pc:sldMk cId="3962403035" sldId="574"/>
            <ac:graphicFrameMk id="3" creationId="{F8D5F667-CA02-2A98-2D54-28E738AF4A00}"/>
          </ac:graphicFrameMkLst>
        </pc:graphicFrameChg>
        <pc:picChg chg="mod">
          <ac:chgData name="Savanna Carson" userId="244674129_tp_box_2" providerId="OAuth2" clId="{8F650CBC-4554-4E95-A266-92A7E8ACF9AA}" dt="2026-10-09T21:10:35.146" v="1688" actId="1076"/>
          <ac:picMkLst>
            <pc:docMk/>
            <pc:sldMk cId="3962403035" sldId="574"/>
            <ac:picMk id="5" creationId="{DBBEC0C0-4DF8-2CD4-A2EA-0B5A5E3B84AE}"/>
          </ac:picMkLst>
        </pc:picChg>
        <pc:picChg chg="mod">
          <ac:chgData name="Savanna Carson" userId="244674129_tp_box_2" providerId="OAuth2" clId="{8F650CBC-4554-4E95-A266-92A7E8ACF9AA}" dt="2026-10-09T21:10:31.442" v="1686" actId="1076"/>
          <ac:picMkLst>
            <pc:docMk/>
            <pc:sldMk cId="3962403035" sldId="574"/>
            <ac:picMk id="9" creationId="{A0C22884-D89A-1B6D-C74C-4B09B57A693D}"/>
          </ac:picMkLst>
        </pc:picChg>
        <pc:picChg chg="mod">
          <ac:chgData name="Savanna Carson" userId="244674129_tp_box_2" providerId="OAuth2" clId="{8F650CBC-4554-4E95-A266-92A7E8ACF9AA}" dt="2026-10-09T21:10:33.606" v="1687" actId="1076"/>
          <ac:picMkLst>
            <pc:docMk/>
            <pc:sldMk cId="3962403035" sldId="574"/>
            <ac:picMk id="20" creationId="{CDEB6927-1263-F8B1-B823-975C64ABF3A2}"/>
          </ac:picMkLst>
        </pc:picChg>
      </pc:sldChg>
      <pc:sldChg chg="modSp add mod">
        <pc:chgData name="Savanna Carson" userId="244674129_tp_box_2" providerId="OAuth2" clId="{8F650CBC-4554-4E95-A266-92A7E8ACF9AA}" dt="2026-10-26T19:36:54.945" v="3496" actId="20577"/>
        <pc:sldMkLst>
          <pc:docMk/>
          <pc:sldMk cId="1290882403" sldId="575"/>
        </pc:sldMkLst>
        <pc:spChg chg="mod">
          <ac:chgData name="Savanna Carson" userId="244674129_tp_box_2" providerId="OAuth2" clId="{8F650CBC-4554-4E95-A266-92A7E8ACF9AA}" dt="2026-10-26T19:36:54.945" v="3496" actId="20577"/>
          <ac:spMkLst>
            <pc:docMk/>
            <pc:sldMk cId="1290882403" sldId="575"/>
            <ac:spMk id="22" creationId="{EC2CA621-ABE8-66B5-0C97-F0C727FB03A7}"/>
          </ac:spMkLst>
        </pc:spChg>
        <pc:spChg chg="mod">
          <ac:chgData name="Savanna Carson" userId="244674129_tp_box_2" providerId="OAuth2" clId="{8F650CBC-4554-4E95-A266-92A7E8ACF9AA}" dt="2026-10-09T20:41:44.522" v="1086" actId="14100"/>
          <ac:spMkLst>
            <pc:docMk/>
            <pc:sldMk cId="1290882403" sldId="575"/>
            <ac:spMk id="1025" creationId="{123EC0E1-1B9C-0B83-E21F-5058B68A7477}"/>
          </ac:spMkLst>
        </pc:spChg>
        <pc:picChg chg="mod">
          <ac:chgData name="Savanna Carson" userId="244674129_tp_box_2" providerId="OAuth2" clId="{8F650CBC-4554-4E95-A266-92A7E8ACF9AA}" dt="2026-10-09T20:42:27.132" v="1100" actId="14100"/>
          <ac:picMkLst>
            <pc:docMk/>
            <pc:sldMk cId="1290882403" sldId="575"/>
            <ac:picMk id="10" creationId="{B82FE015-D68F-C188-C6CD-1EEC37BF6589}"/>
          </ac:picMkLst>
        </pc:picChg>
      </pc:sldChg>
      <pc:sldChg chg="addSp delSp modSp add mod modAnim">
        <pc:chgData name="Savanna Carson" userId="244674129_tp_box_2" providerId="OAuth2" clId="{8F650CBC-4554-4E95-A266-92A7E8ACF9AA}" dt="2026-10-12T16:45:14.030" v="1930" actId="1076"/>
        <pc:sldMkLst>
          <pc:docMk/>
          <pc:sldMk cId="890083217" sldId="576"/>
        </pc:sldMkLst>
        <pc:spChg chg="mod">
          <ac:chgData name="Savanna Carson" userId="244674129_tp_box_2" providerId="OAuth2" clId="{8F650CBC-4554-4E95-A266-92A7E8ACF9AA}" dt="2026-10-09T20:25:30.852" v="903" actId="403"/>
          <ac:spMkLst>
            <pc:docMk/>
            <pc:sldMk cId="890083217" sldId="576"/>
            <ac:spMk id="4" creationId="{7AF96237-E81C-8643-FEE9-2A56FD6D446A}"/>
          </ac:spMkLst>
        </pc:spChg>
        <pc:spChg chg="mod">
          <ac:chgData name="Savanna Carson" userId="244674129_tp_box_2" providerId="OAuth2" clId="{8F650CBC-4554-4E95-A266-92A7E8ACF9AA}" dt="2026-10-09T20:25:45.836" v="906" actId="403"/>
          <ac:spMkLst>
            <pc:docMk/>
            <pc:sldMk cId="890083217" sldId="576"/>
            <ac:spMk id="5" creationId="{B2B9811B-DD9A-ADC1-2EDB-D8B6CCE5C9D1}"/>
          </ac:spMkLst>
        </pc:spChg>
        <pc:spChg chg="add del mod">
          <ac:chgData name="Savanna Carson" userId="244674129_tp_box_2" providerId="OAuth2" clId="{8F650CBC-4554-4E95-A266-92A7E8ACF9AA}" dt="2026-10-12T16:45:14.030" v="1930" actId="1076"/>
          <ac:spMkLst>
            <pc:docMk/>
            <pc:sldMk cId="890083217" sldId="576"/>
            <ac:spMk id="6" creationId="{38AEB348-A7F7-51F3-3465-12E1C66C075A}"/>
          </ac:spMkLst>
        </pc:spChg>
        <pc:spChg chg="mod">
          <ac:chgData name="Savanna Carson" userId="244674129_tp_box_2" providerId="OAuth2" clId="{8F650CBC-4554-4E95-A266-92A7E8ACF9AA}" dt="2026-10-09T20:30:21.198" v="942" actId="20577"/>
          <ac:spMkLst>
            <pc:docMk/>
            <pc:sldMk cId="890083217" sldId="576"/>
            <ac:spMk id="1025" creationId="{22B36507-210F-BE57-8DCE-E64D8E6E9370}"/>
          </ac:spMkLst>
        </pc:spChg>
        <pc:graphicFrameChg chg="mod modGraphic">
          <ac:chgData name="Savanna Carson" userId="244674129_tp_box_2" providerId="OAuth2" clId="{8F650CBC-4554-4E95-A266-92A7E8ACF9AA}" dt="2026-10-12T16:45:14.030" v="1930" actId="1076"/>
          <ac:graphicFrameMkLst>
            <pc:docMk/>
            <pc:sldMk cId="890083217" sldId="576"/>
            <ac:graphicFrameMk id="3" creationId="{5178FC8C-BBF8-44AB-777F-76FC39511B4E}"/>
          </ac:graphicFrameMkLst>
        </pc:graphicFrameChg>
      </pc:sldChg>
      <pc:sldChg chg="addSp delSp modSp add mod modClrScheme modAnim chgLayout modNotesTx">
        <pc:chgData name="Savanna Carson" userId="244674129_tp_box_2" providerId="OAuth2" clId="{8F650CBC-4554-4E95-A266-92A7E8ACF9AA}" dt="2026-10-21T19:13:13.202" v="2404" actId="20577"/>
        <pc:sldMkLst>
          <pc:docMk/>
          <pc:sldMk cId="1867592394" sldId="579"/>
        </pc:sldMkLst>
        <pc:spChg chg="mod">
          <ac:chgData name="Savanna Carson" userId="244674129_tp_box_2" providerId="OAuth2" clId="{8F650CBC-4554-4E95-A266-92A7E8ACF9AA}" dt="2026-10-12T16:37:53.750" v="1858" actId="20577"/>
          <ac:spMkLst>
            <pc:docMk/>
            <pc:sldMk cId="1867592394" sldId="579"/>
            <ac:spMk id="3" creationId="{BF248249-2055-3FC2-499D-B58ACA0FA6B3}"/>
          </ac:spMkLst>
        </pc:spChg>
        <pc:spChg chg="add mod">
          <ac:chgData name="Savanna Carson" userId="244674129_tp_box_2" providerId="OAuth2" clId="{8F650CBC-4554-4E95-A266-92A7E8ACF9AA}" dt="2026-10-09T18:26:45.052" v="413" actId="403"/>
          <ac:spMkLst>
            <pc:docMk/>
            <pc:sldMk cId="1867592394" sldId="579"/>
            <ac:spMk id="6" creationId="{602C0A0A-EB6D-C42F-4018-67CE64BE2BFF}"/>
          </ac:spMkLst>
        </pc:spChg>
        <pc:spChg chg="mod">
          <ac:chgData name="Savanna Carson" userId="244674129_tp_box_2" providerId="OAuth2" clId="{8F650CBC-4554-4E95-A266-92A7E8ACF9AA}" dt="2026-10-09T18:15:54.145" v="272" actId="1076"/>
          <ac:spMkLst>
            <pc:docMk/>
            <pc:sldMk cId="1867592394" sldId="579"/>
            <ac:spMk id="25" creationId="{AD90C832-6B70-96A8-902A-D1C67A32C791}"/>
          </ac:spMkLst>
        </pc:spChg>
        <pc:spChg chg="mod">
          <ac:chgData name="Savanna Carson" userId="244674129_tp_box_2" providerId="OAuth2" clId="{8F650CBC-4554-4E95-A266-92A7E8ACF9AA}" dt="2026-10-09T18:12:08.329" v="236" actId="165"/>
          <ac:spMkLst>
            <pc:docMk/>
            <pc:sldMk cId="1867592394" sldId="579"/>
            <ac:spMk id="28" creationId="{974E281E-FFC6-F75E-A3C3-1C5227AD055F}"/>
          </ac:spMkLst>
        </pc:spChg>
        <pc:spChg chg="mod">
          <ac:chgData name="Savanna Carson" userId="244674129_tp_box_2" providerId="OAuth2" clId="{8F650CBC-4554-4E95-A266-92A7E8ACF9AA}" dt="2026-10-09T18:12:08.329" v="236" actId="165"/>
          <ac:spMkLst>
            <pc:docMk/>
            <pc:sldMk cId="1867592394" sldId="579"/>
            <ac:spMk id="33" creationId="{E0D644AE-56DA-D974-90C6-288C53FFAF30}"/>
          </ac:spMkLst>
        </pc:spChg>
        <pc:spChg chg="mod ord">
          <ac:chgData name="Savanna Carson" userId="244674129_tp_box_2" providerId="OAuth2" clId="{8F650CBC-4554-4E95-A266-92A7E8ACF9AA}" dt="2026-10-09T18:06:47.110" v="165" actId="700"/>
          <ac:spMkLst>
            <pc:docMk/>
            <pc:sldMk cId="1867592394" sldId="579"/>
            <ac:spMk id="34" creationId="{5D2C12DC-1FA6-2C31-8161-0C7663F86377}"/>
          </ac:spMkLst>
        </pc:spChg>
        <pc:spChg chg="mod">
          <ac:chgData name="Savanna Carson" userId="244674129_tp_box_2" providerId="OAuth2" clId="{8F650CBC-4554-4E95-A266-92A7E8ACF9AA}" dt="2026-10-09T18:12:08.329" v="236" actId="165"/>
          <ac:spMkLst>
            <pc:docMk/>
            <pc:sldMk cId="1867592394" sldId="579"/>
            <ac:spMk id="37" creationId="{AC81ADD6-6773-3E6F-7542-F42C242A331E}"/>
          </ac:spMkLst>
        </pc:spChg>
        <pc:spChg chg="mod">
          <ac:chgData name="Savanna Carson" userId="244674129_tp_box_2" providerId="OAuth2" clId="{8F650CBC-4554-4E95-A266-92A7E8ACF9AA}" dt="2026-10-09T18:12:08.329" v="236" actId="165"/>
          <ac:spMkLst>
            <pc:docMk/>
            <pc:sldMk cId="1867592394" sldId="579"/>
            <ac:spMk id="49" creationId="{16B41364-EE08-849D-D8F1-A456577FB5FA}"/>
          </ac:spMkLst>
        </pc:spChg>
        <pc:grpChg chg="mod">
          <ac:chgData name="Savanna Carson" userId="244674129_tp_box_2" providerId="OAuth2" clId="{8F650CBC-4554-4E95-A266-92A7E8ACF9AA}" dt="2026-10-09T18:14:40.081" v="261" actId="1076"/>
          <ac:grpSpMkLst>
            <pc:docMk/>
            <pc:sldMk cId="1867592394" sldId="579"/>
            <ac:grpSpMk id="26" creationId="{4410097E-906A-1CAB-EA02-3EAD8EC80D5A}"/>
          </ac:grpSpMkLst>
        </pc:grpChg>
        <pc:grpChg chg="mod">
          <ac:chgData name="Savanna Carson" userId="244674129_tp_box_2" providerId="OAuth2" clId="{8F650CBC-4554-4E95-A266-92A7E8ACF9AA}" dt="2026-10-09T18:14:40.081" v="261" actId="1076"/>
          <ac:grpSpMkLst>
            <pc:docMk/>
            <pc:sldMk cId="1867592394" sldId="579"/>
            <ac:grpSpMk id="29" creationId="{AECBC44C-E745-B966-4FDF-A0F112004FA5}"/>
          </ac:grpSpMkLst>
        </pc:grpChg>
        <pc:grpChg chg="mod">
          <ac:chgData name="Savanna Carson" userId="244674129_tp_box_2" providerId="OAuth2" clId="{8F650CBC-4554-4E95-A266-92A7E8ACF9AA}" dt="2026-10-09T18:15:09.395" v="267" actId="1076"/>
          <ac:grpSpMkLst>
            <pc:docMk/>
            <pc:sldMk cId="1867592394" sldId="579"/>
            <ac:grpSpMk id="35" creationId="{287F189B-13BB-B1EA-5334-880E18EDFC7A}"/>
          </ac:grpSpMkLst>
        </pc:grpChg>
        <pc:grpChg chg="mod">
          <ac:chgData name="Savanna Carson" userId="244674129_tp_box_2" providerId="OAuth2" clId="{8F650CBC-4554-4E95-A266-92A7E8ACF9AA}" dt="2026-10-12T16:18:32.301" v="1818" actId="1076"/>
          <ac:grpSpMkLst>
            <pc:docMk/>
            <pc:sldMk cId="1867592394" sldId="579"/>
            <ac:grpSpMk id="47" creationId="{DB06F663-A012-BE85-2BBB-809FAB153D1A}"/>
          </ac:grpSpMkLst>
        </pc:grpChg>
        <pc:graphicFrameChg chg="mod modGraphic">
          <ac:chgData name="Savanna Carson" userId="244674129_tp_box_2" providerId="OAuth2" clId="{8F650CBC-4554-4E95-A266-92A7E8ACF9AA}" dt="2026-10-12T16:30:42.144" v="1838" actId="403"/>
          <ac:graphicFrameMkLst>
            <pc:docMk/>
            <pc:sldMk cId="1867592394" sldId="579"/>
            <ac:graphicFrameMk id="18" creationId="{49A7518C-A843-92E0-B8D8-9AAE80AFE40E}"/>
          </ac:graphicFrameMkLst>
        </pc:graphicFrameChg>
        <pc:picChg chg="mod">
          <ac:chgData name="Savanna Carson" userId="244674129_tp_box_2" providerId="OAuth2" clId="{8F650CBC-4554-4E95-A266-92A7E8ACF9AA}" dt="2026-10-12T16:18:32.301" v="1818" actId="1076"/>
          <ac:picMkLst>
            <pc:docMk/>
            <pc:sldMk cId="1867592394" sldId="579"/>
            <ac:picMk id="19" creationId="{1B6D8F48-6B77-C108-8941-FD5A60321AB0}"/>
          </ac:picMkLst>
        </pc:picChg>
        <pc:picChg chg="mod topLvl">
          <ac:chgData name="Savanna Carson" userId="244674129_tp_box_2" providerId="OAuth2" clId="{8F650CBC-4554-4E95-A266-92A7E8ACF9AA}" dt="2026-10-12T16:18:32.301" v="1818" actId="1076"/>
          <ac:picMkLst>
            <pc:docMk/>
            <pc:sldMk cId="1867592394" sldId="579"/>
            <ac:picMk id="22" creationId="{830D10A8-12F6-1E36-DF78-5399288D840C}"/>
          </ac:picMkLst>
        </pc:picChg>
        <pc:picChg chg="mod">
          <ac:chgData name="Savanna Carson" userId="244674129_tp_box_2" providerId="OAuth2" clId="{8F650CBC-4554-4E95-A266-92A7E8ACF9AA}" dt="2026-10-12T16:18:32.301" v="1818" actId="1076"/>
          <ac:picMkLst>
            <pc:docMk/>
            <pc:sldMk cId="1867592394" sldId="579"/>
            <ac:picMk id="31" creationId="{B7495826-27A9-F117-637F-F9F9CE4BEAE1}"/>
          </ac:picMkLst>
        </pc:picChg>
        <pc:picChg chg="mod">
          <ac:chgData name="Savanna Carson" userId="244674129_tp_box_2" providerId="OAuth2" clId="{8F650CBC-4554-4E95-A266-92A7E8ACF9AA}" dt="2026-10-12T16:18:32.301" v="1818" actId="1076"/>
          <ac:picMkLst>
            <pc:docMk/>
            <pc:sldMk cId="1867592394" sldId="579"/>
            <ac:picMk id="32" creationId="{8203136A-E7C0-5422-FA64-05F49AEE8AD7}"/>
          </ac:picMkLst>
        </pc:picChg>
        <pc:picChg chg="mod">
          <ac:chgData name="Savanna Carson" userId="244674129_tp_box_2" providerId="OAuth2" clId="{8F650CBC-4554-4E95-A266-92A7E8ACF9AA}" dt="2026-10-09T18:11:11.131" v="227" actId="1076"/>
          <ac:picMkLst>
            <pc:docMk/>
            <pc:sldMk cId="1867592394" sldId="579"/>
            <ac:picMk id="36" creationId="{1AF166D6-3D50-CB8E-05F2-EA66D0932A9D}"/>
          </ac:picMkLst>
        </pc:picChg>
        <pc:picChg chg="mod">
          <ac:chgData name="Savanna Carson" userId="244674129_tp_box_2" providerId="OAuth2" clId="{8F650CBC-4554-4E95-A266-92A7E8ACF9AA}" dt="2026-10-09T18:12:08.329" v="236" actId="165"/>
          <ac:picMkLst>
            <pc:docMk/>
            <pc:sldMk cId="1867592394" sldId="579"/>
            <ac:picMk id="38" creationId="{12999137-7E91-BBB1-B828-FBF9010F8AB9}"/>
          </ac:picMkLst>
        </pc:picChg>
        <pc:picChg chg="mod topLvl">
          <ac:chgData name="Savanna Carson" userId="244674129_tp_box_2" providerId="OAuth2" clId="{8F650CBC-4554-4E95-A266-92A7E8ACF9AA}" dt="2026-10-12T16:18:32.301" v="1818" actId="1076"/>
          <ac:picMkLst>
            <pc:docMk/>
            <pc:sldMk cId="1867592394" sldId="579"/>
            <ac:picMk id="42" creationId="{358E6730-7700-8D22-DC22-206A794303F3}"/>
          </ac:picMkLst>
        </pc:picChg>
        <pc:picChg chg="mod topLvl">
          <ac:chgData name="Savanna Carson" userId="244674129_tp_box_2" providerId="OAuth2" clId="{8F650CBC-4554-4E95-A266-92A7E8ACF9AA}" dt="2026-10-12T16:18:32.301" v="1818" actId="1076"/>
          <ac:picMkLst>
            <pc:docMk/>
            <pc:sldMk cId="1867592394" sldId="579"/>
            <ac:picMk id="46" creationId="{8A792E30-01CF-808F-9E28-60F298244A90}"/>
          </ac:picMkLst>
        </pc:picChg>
        <pc:picChg chg="mod topLvl">
          <ac:chgData name="Savanna Carson" userId="244674129_tp_box_2" providerId="OAuth2" clId="{8F650CBC-4554-4E95-A266-92A7E8ACF9AA}" dt="2026-10-12T16:18:32.301" v="1818" actId="1076"/>
          <ac:picMkLst>
            <pc:docMk/>
            <pc:sldMk cId="1867592394" sldId="579"/>
            <ac:picMk id="50" creationId="{25B3E6B4-F6B2-1454-CD8D-B3B9F7B95116}"/>
          </ac:picMkLst>
        </pc:picChg>
        <pc:picChg chg="mod">
          <ac:chgData name="Savanna Carson" userId="244674129_tp_box_2" providerId="OAuth2" clId="{8F650CBC-4554-4E95-A266-92A7E8ACF9AA}" dt="2026-10-12T16:18:32.301" v="1818" actId="1076"/>
          <ac:picMkLst>
            <pc:docMk/>
            <pc:sldMk cId="1867592394" sldId="579"/>
            <ac:picMk id="54" creationId="{81BAF557-6D7E-74AB-C3FE-1AA29B0669D4}"/>
          </ac:picMkLst>
        </pc:picChg>
        <pc:cxnChg chg="add mod">
          <ac:chgData name="Savanna Carson" userId="244674129_tp_box_2" providerId="OAuth2" clId="{8F650CBC-4554-4E95-A266-92A7E8ACF9AA}" dt="2026-10-12T16:30:49.653" v="1839" actId="1076"/>
          <ac:cxnSpMkLst>
            <pc:docMk/>
            <pc:sldMk cId="1867592394" sldId="579"/>
            <ac:cxnSpMk id="7" creationId="{718FC88A-0452-23D8-1DE2-9238F1FD9D2B}"/>
          </ac:cxnSpMkLst>
        </pc:cxnChg>
      </pc:sldChg>
      <pc:sldChg chg="addSp delSp modSp mod">
        <pc:chgData name="Savanna Carson" userId="244674129_tp_box_2" providerId="OAuth2" clId="{8F650CBC-4554-4E95-A266-92A7E8ACF9AA}" dt="2026-10-21T18:51:50.205" v="1961"/>
        <pc:sldMkLst>
          <pc:docMk/>
          <pc:sldMk cId="3866936325" sldId="650"/>
        </pc:sldMkLst>
        <pc:spChg chg="add mod">
          <ac:chgData name="Savanna Carson" userId="244674129_tp_box_2" providerId="OAuth2" clId="{8F650CBC-4554-4E95-A266-92A7E8ACF9AA}" dt="2026-10-12T17:03:53.918" v="1951"/>
          <ac:spMkLst>
            <pc:docMk/>
            <pc:sldMk cId="3866936325" sldId="650"/>
            <ac:spMk id="2" creationId="{6DCCA8CD-1295-9806-BCE0-7BFAAA374BEC}"/>
          </ac:spMkLst>
        </pc:spChg>
        <pc:spChg chg="add mod">
          <ac:chgData name="Savanna Carson" userId="244674129_tp_box_2" providerId="OAuth2" clId="{8F650CBC-4554-4E95-A266-92A7E8ACF9AA}" dt="2026-10-12T17:03:53.918" v="1951"/>
          <ac:spMkLst>
            <pc:docMk/>
            <pc:sldMk cId="3866936325" sldId="650"/>
            <ac:spMk id="3" creationId="{A00BC96E-4572-35D2-00C5-AA403512676A}"/>
          </ac:spMkLst>
        </pc:spChg>
        <pc:spChg chg="add mod">
          <ac:chgData name="Savanna Carson" userId="244674129_tp_box_2" providerId="OAuth2" clId="{8F650CBC-4554-4E95-A266-92A7E8ACF9AA}" dt="2026-10-12T17:03:53.918" v="1951"/>
          <ac:spMkLst>
            <pc:docMk/>
            <pc:sldMk cId="3866936325" sldId="650"/>
            <ac:spMk id="6" creationId="{D635C188-E7D9-D8C2-FAAF-10FD6169C835}"/>
          </ac:spMkLst>
        </pc:spChg>
        <pc:spChg chg="mod">
          <ac:chgData name="Savanna Carson" userId="244674129_tp_box_2" providerId="OAuth2" clId="{8F650CBC-4554-4E95-A266-92A7E8ACF9AA}" dt="2026-10-09T17:50:36.828" v="24"/>
          <ac:spMkLst>
            <pc:docMk/>
            <pc:sldMk cId="3866936325" sldId="650"/>
            <ac:spMk id="9" creationId="{D78B7FE8-AF97-A89E-7F1D-35B81507D8A9}"/>
          </ac:spMkLst>
        </pc:spChg>
        <pc:graphicFrameChg chg="mod modGraphic">
          <ac:chgData name="Savanna Carson" userId="244674129_tp_box_2" providerId="OAuth2" clId="{8F650CBC-4554-4E95-A266-92A7E8ACF9AA}" dt="2026-10-09T17:49:58.489" v="23" actId="207"/>
          <ac:graphicFrameMkLst>
            <pc:docMk/>
            <pc:sldMk cId="3866936325" sldId="650"/>
            <ac:graphicFrameMk id="5" creationId="{8EDC80CD-7A0E-EB4F-4DC3-81B804E43DB1}"/>
          </ac:graphicFrameMkLst>
        </pc:graphicFrameChg>
        <pc:picChg chg="add mod">
          <ac:chgData name="Savanna Carson" userId="244674129_tp_box_2" providerId="OAuth2" clId="{8F650CBC-4554-4E95-A266-92A7E8ACF9AA}" dt="2026-10-12T17:03:53.918" v="1951"/>
          <ac:picMkLst>
            <pc:docMk/>
            <pc:sldMk cId="3866936325" sldId="650"/>
            <ac:picMk id="4" creationId="{08297FA9-8F23-E534-1D47-ADFD5E78A7D8}"/>
          </ac:picMkLst>
        </pc:picChg>
      </pc:sldChg>
      <pc:sldChg chg="addSp delSp modSp mod">
        <pc:chgData name="Savanna Carson" userId="244674129_tp_box_2" providerId="OAuth2" clId="{8F650CBC-4554-4E95-A266-92A7E8ACF9AA}" dt="2026-10-21T18:27:29.808" v="1960"/>
        <pc:sldMkLst>
          <pc:docMk/>
          <pc:sldMk cId="1870063544" sldId="651"/>
        </pc:sldMkLst>
        <pc:spChg chg="mod">
          <ac:chgData name="Savanna Carson" userId="244674129_tp_box_2" providerId="OAuth2" clId="{8F650CBC-4554-4E95-A266-92A7E8ACF9AA}" dt="2026-10-12T17:06:42.894" v="1958" actId="20577"/>
          <ac:spMkLst>
            <pc:docMk/>
            <pc:sldMk cId="1870063544" sldId="651"/>
            <ac:spMk id="7" creationId="{A2122F88-19AD-4B66-9533-8BFBC5ECD29A}"/>
          </ac:spMkLst>
        </pc:spChg>
        <pc:spChg chg="mod">
          <ac:chgData name="Savanna Carson" userId="244674129_tp_box_2" providerId="OAuth2" clId="{8F650CBC-4554-4E95-A266-92A7E8ACF9AA}" dt="2026-10-09T17:36:02.126" v="3"/>
          <ac:spMkLst>
            <pc:docMk/>
            <pc:sldMk cId="1870063544" sldId="651"/>
            <ac:spMk id="15" creationId="{D2AB81D0-0E66-4942-9535-379E46F338A1}"/>
          </ac:spMkLst>
        </pc:spChg>
        <pc:spChg chg="mod">
          <ac:chgData name="Savanna Carson" userId="244674129_tp_box_2" providerId="OAuth2" clId="{8F650CBC-4554-4E95-A266-92A7E8ACF9AA}" dt="2026-10-09T17:36:02.126" v="3"/>
          <ac:spMkLst>
            <pc:docMk/>
            <pc:sldMk cId="1870063544" sldId="651"/>
            <ac:spMk id="52" creationId="{6B1B3692-EF0F-CF7C-4878-AE3DD6DADC00}"/>
          </ac:spMkLst>
        </pc:spChg>
        <pc:spChg chg="mod">
          <ac:chgData name="Savanna Carson" userId="244674129_tp_box_2" providerId="OAuth2" clId="{8F650CBC-4554-4E95-A266-92A7E8ACF9AA}" dt="2026-10-09T17:36:02.126" v="3"/>
          <ac:spMkLst>
            <pc:docMk/>
            <pc:sldMk cId="1870063544" sldId="651"/>
            <ac:spMk id="57" creationId="{2804E218-8771-19AE-14CA-B75B5352E901}"/>
          </ac:spMkLst>
        </pc:spChg>
        <pc:spChg chg="mod">
          <ac:chgData name="Savanna Carson" userId="244674129_tp_box_2" providerId="OAuth2" clId="{8F650CBC-4554-4E95-A266-92A7E8ACF9AA}" dt="2026-10-09T17:36:02.126" v="3"/>
          <ac:spMkLst>
            <pc:docMk/>
            <pc:sldMk cId="1870063544" sldId="651"/>
            <ac:spMk id="58" creationId="{7FE01279-4B43-51DD-E921-0A3F783A09B3}"/>
          </ac:spMkLst>
        </pc:spChg>
        <pc:spChg chg="mod">
          <ac:chgData name="Savanna Carson" userId="244674129_tp_box_2" providerId="OAuth2" clId="{8F650CBC-4554-4E95-A266-92A7E8ACF9AA}" dt="2026-10-09T17:36:02.126" v="3"/>
          <ac:spMkLst>
            <pc:docMk/>
            <pc:sldMk cId="1870063544" sldId="651"/>
            <ac:spMk id="60" creationId="{90FA9381-8486-1B36-49DB-F86039E4B03C}"/>
          </ac:spMkLst>
        </pc:spChg>
        <pc:spChg chg="mod">
          <ac:chgData name="Savanna Carson" userId="244674129_tp_box_2" providerId="OAuth2" clId="{8F650CBC-4554-4E95-A266-92A7E8ACF9AA}" dt="2026-10-09T17:36:02.126" v="3"/>
          <ac:spMkLst>
            <pc:docMk/>
            <pc:sldMk cId="1870063544" sldId="651"/>
            <ac:spMk id="61" creationId="{B254CD93-89B2-76E1-E3CB-0F2CF428EAFF}"/>
          </ac:spMkLst>
        </pc:spChg>
        <pc:grpChg chg="mod">
          <ac:chgData name="Savanna Carson" userId="244674129_tp_box_2" providerId="OAuth2" clId="{8F650CBC-4554-4E95-A266-92A7E8ACF9AA}" dt="2026-10-09T17:36:15.665" v="6" actId="1076"/>
          <ac:grpSpMkLst>
            <pc:docMk/>
            <pc:sldMk cId="1870063544" sldId="651"/>
            <ac:grpSpMk id="9" creationId="{8B52315B-0B40-27AA-C682-15D932B0768F}"/>
          </ac:grpSpMkLst>
        </pc:grpChg>
        <pc:picChg chg="add mod">
          <ac:chgData name="Savanna Carson" userId="244674129_tp_box_2" providerId="OAuth2" clId="{8F650CBC-4554-4E95-A266-92A7E8ACF9AA}" dt="2026-10-21T18:27:29.808" v="1960"/>
          <ac:picMkLst>
            <pc:docMk/>
            <pc:sldMk cId="1870063544" sldId="651"/>
            <ac:picMk id="3" creationId="{3466ECB8-D955-98A1-7895-338CA58970A4}"/>
          </ac:picMkLst>
        </pc:picChg>
        <pc:picChg chg="add mod">
          <ac:chgData name="Savanna Carson" userId="244674129_tp_box_2" providerId="OAuth2" clId="{8F650CBC-4554-4E95-A266-92A7E8ACF9AA}" dt="2026-10-21T18:27:29.808" v="1960"/>
          <ac:picMkLst>
            <pc:docMk/>
            <pc:sldMk cId="1870063544" sldId="651"/>
            <ac:picMk id="5" creationId="{B1A7E3AC-9836-1F4C-EC76-06497E19E141}"/>
          </ac:picMkLst>
        </pc:picChg>
        <pc:picChg chg="add mod">
          <ac:chgData name="Savanna Carson" userId="244674129_tp_box_2" providerId="OAuth2" clId="{8F650CBC-4554-4E95-A266-92A7E8ACF9AA}" dt="2026-10-21T18:27:29.808" v="1960"/>
          <ac:picMkLst>
            <pc:docMk/>
            <pc:sldMk cId="1870063544" sldId="651"/>
            <ac:picMk id="6" creationId="{CFDC9945-041A-4E8D-62A2-5B0F63FAF464}"/>
          </ac:picMkLst>
        </pc:picChg>
        <pc:picChg chg="mod">
          <ac:chgData name="Savanna Carson" userId="244674129_tp_box_2" providerId="OAuth2" clId="{8F650CBC-4554-4E95-A266-92A7E8ACF9AA}" dt="2026-10-09T17:36:02.126" v="3"/>
          <ac:picMkLst>
            <pc:docMk/>
            <pc:sldMk cId="1870063544" sldId="651"/>
            <ac:picMk id="22" creationId="{01708200-C812-BF81-8563-A0444FE27AB9}"/>
          </ac:picMkLst>
        </pc:picChg>
        <pc:picChg chg="mod">
          <ac:chgData name="Savanna Carson" userId="244674129_tp_box_2" providerId="OAuth2" clId="{8F650CBC-4554-4E95-A266-92A7E8ACF9AA}" dt="2026-10-09T17:36:02.126" v="3"/>
          <ac:picMkLst>
            <pc:docMk/>
            <pc:sldMk cId="1870063544" sldId="651"/>
            <ac:picMk id="25" creationId="{935D119C-9BE7-E837-2553-A4626518E23E}"/>
          </ac:picMkLst>
        </pc:picChg>
        <pc:picChg chg="mod">
          <ac:chgData name="Savanna Carson" userId="244674129_tp_box_2" providerId="OAuth2" clId="{8F650CBC-4554-4E95-A266-92A7E8ACF9AA}" dt="2026-10-09T17:36:02.126" v="3"/>
          <ac:picMkLst>
            <pc:docMk/>
            <pc:sldMk cId="1870063544" sldId="651"/>
            <ac:picMk id="26" creationId="{FCBA7F9F-0124-3375-88AD-CC64399E4DDB}"/>
          </ac:picMkLst>
        </pc:picChg>
        <pc:picChg chg="mod modCrop">
          <ac:chgData name="Savanna Carson" userId="244674129_tp_box_2" providerId="OAuth2" clId="{8F650CBC-4554-4E95-A266-92A7E8ACF9AA}" dt="2026-10-09T17:36:24.879" v="7" actId="732"/>
          <ac:picMkLst>
            <pc:docMk/>
            <pc:sldMk cId="1870063544" sldId="651"/>
            <ac:picMk id="42" creationId="{735B5242-54CC-C1D1-7A35-C28F7335AF0A}"/>
          </ac:picMkLst>
        </pc:picChg>
        <pc:picChg chg="mod modCrop">
          <ac:chgData name="Savanna Carson" userId="244674129_tp_box_2" providerId="OAuth2" clId="{8F650CBC-4554-4E95-A266-92A7E8ACF9AA}" dt="2026-10-09T17:36:35.843" v="8" actId="732"/>
          <ac:picMkLst>
            <pc:docMk/>
            <pc:sldMk cId="1870063544" sldId="651"/>
            <ac:picMk id="43" creationId="{3DFCE0CF-8E46-DAE1-A92F-6EF8C0A8AED0}"/>
          </ac:picMkLst>
        </pc:picChg>
      </pc:sldChg>
      <pc:sldChg chg="addSp modSp add mod modAnim">
        <pc:chgData name="Savanna Carson" userId="244674129_tp_box_2" providerId="OAuth2" clId="{8F650CBC-4554-4E95-A266-92A7E8ACF9AA}" dt="2026-10-09T17:52:56.680" v="49" actId="20577"/>
        <pc:sldMkLst>
          <pc:docMk/>
          <pc:sldMk cId="1241355812" sldId="655"/>
        </pc:sldMkLst>
        <pc:spChg chg="mod">
          <ac:chgData name="Savanna Carson" userId="244674129_tp_box_2" providerId="OAuth2" clId="{8F650CBC-4554-4E95-A266-92A7E8ACF9AA}" dt="2026-10-09T17:52:56.680" v="49" actId="20577"/>
          <ac:spMkLst>
            <pc:docMk/>
            <pc:sldMk cId="1241355812" sldId="655"/>
            <ac:spMk id="3" creationId="{19B3DF07-F37D-315E-5494-1184EA91D1B7}"/>
          </ac:spMkLst>
        </pc:spChg>
        <pc:picChg chg="add mod">
          <ac:chgData name="Savanna Carson" userId="244674129_tp_box_2" providerId="OAuth2" clId="{8F650CBC-4554-4E95-A266-92A7E8ACF9AA}" dt="2026-10-09T17:52:42.695" v="40" actId="1076"/>
          <ac:picMkLst>
            <pc:docMk/>
            <pc:sldMk cId="1241355812" sldId="655"/>
            <ac:picMk id="2" creationId="{F3D3643D-6604-A947-91FC-313B230C38F2}"/>
          </ac:picMkLst>
        </pc:picChg>
      </pc:sldChg>
      <pc:sldChg chg="modSp add del modAnim">
        <pc:chgData name="Savanna Carson" userId="244674129_tp_box_2" providerId="OAuth2" clId="{8F650CBC-4554-4E95-A266-92A7E8ACF9AA}" dt="2026-10-09T17:53:28.008" v="55" actId="47"/>
        <pc:sldMkLst>
          <pc:docMk/>
          <pc:sldMk cId="3600181749" sldId="656"/>
        </pc:sldMkLst>
        <pc:spChg chg="mod">
          <ac:chgData name="Savanna Carson" userId="244674129_tp_box_2" providerId="OAuth2" clId="{8F650CBC-4554-4E95-A266-92A7E8ACF9AA}" dt="2026-10-09T17:53:10.041" v="53"/>
          <ac:spMkLst>
            <pc:docMk/>
            <pc:sldMk cId="3600181749" sldId="656"/>
            <ac:spMk id="3" creationId="{C9FDE18D-1C33-5DA1-C6DB-3B184C0026E5}"/>
          </ac:spMkLst>
        </pc:spChg>
      </pc:sldChg>
      <pc:sldChg chg="addSp delSp modSp add mod modAnim modNotesTx">
        <pc:chgData name="Savanna Carson" userId="244674129_tp_box_2" providerId="OAuth2" clId="{8F650CBC-4554-4E95-A266-92A7E8ACF9AA}" dt="2026-10-21T19:13:50.814" v="2476" actId="20577"/>
        <pc:sldMkLst>
          <pc:docMk/>
          <pc:sldMk cId="1425216348" sldId="657"/>
        </pc:sldMkLst>
        <pc:spChg chg="mod">
          <ac:chgData name="Savanna Carson" userId="244674129_tp_box_2" providerId="OAuth2" clId="{8F650CBC-4554-4E95-A266-92A7E8ACF9AA}" dt="2026-10-09T18:35:31.251" v="596" actId="403"/>
          <ac:spMkLst>
            <pc:docMk/>
            <pc:sldMk cId="1425216348" sldId="657"/>
            <ac:spMk id="3" creationId="{BBBBEE20-034A-8C9B-8CBF-F61376ADE8FA}"/>
          </ac:spMkLst>
        </pc:spChg>
        <pc:spChg chg="add mod">
          <ac:chgData name="Savanna Carson" userId="244674129_tp_box_2" providerId="OAuth2" clId="{8F650CBC-4554-4E95-A266-92A7E8ACF9AA}" dt="2026-10-09T20:57:23.678" v="1120" actId="1076"/>
          <ac:spMkLst>
            <pc:docMk/>
            <pc:sldMk cId="1425216348" sldId="657"/>
            <ac:spMk id="4" creationId="{C584713C-86BC-EC9C-BE36-38DCA1AE6D58}"/>
          </ac:spMkLst>
        </pc:spChg>
        <pc:spChg chg="add mod">
          <ac:chgData name="Savanna Carson" userId="244674129_tp_box_2" providerId="OAuth2" clId="{8F650CBC-4554-4E95-A266-92A7E8ACF9AA}" dt="2026-10-12T16:10:17.849" v="1746" actId="20577"/>
          <ac:spMkLst>
            <pc:docMk/>
            <pc:sldMk cId="1425216348" sldId="657"/>
            <ac:spMk id="8" creationId="{33586F61-2088-87E1-96EA-E4329900AB07}"/>
          </ac:spMkLst>
        </pc:spChg>
        <pc:spChg chg="add mod">
          <ac:chgData name="Savanna Carson" userId="244674129_tp_box_2" providerId="OAuth2" clId="{8F650CBC-4554-4E95-A266-92A7E8ACF9AA}" dt="2026-10-09T21:09:35.133" v="1611" actId="20577"/>
          <ac:spMkLst>
            <pc:docMk/>
            <pc:sldMk cId="1425216348" sldId="657"/>
            <ac:spMk id="12" creationId="{2E6326CA-E7D6-DF4E-50AC-3FFB9F4E92B5}"/>
          </ac:spMkLst>
        </pc:spChg>
        <pc:spChg chg="mod">
          <ac:chgData name="Savanna Carson" userId="244674129_tp_box_2" providerId="OAuth2" clId="{8F650CBC-4554-4E95-A266-92A7E8ACF9AA}" dt="2026-10-09T18:21:46.771" v="315" actId="20577"/>
          <ac:spMkLst>
            <pc:docMk/>
            <pc:sldMk cId="1425216348" sldId="657"/>
            <ac:spMk id="25" creationId="{380D3654-35B6-7399-7E9A-DCF2B8B7D451}"/>
          </ac:spMkLst>
        </pc:spChg>
        <pc:spChg chg="mod">
          <ac:chgData name="Savanna Carson" userId="244674129_tp_box_2" providerId="OAuth2" clId="{8F650CBC-4554-4E95-A266-92A7E8ACF9AA}" dt="2026-10-09T18:26:30.070" v="407" actId="403"/>
          <ac:spMkLst>
            <pc:docMk/>
            <pc:sldMk cId="1425216348" sldId="657"/>
            <ac:spMk id="34" creationId="{3D9DB299-BDEB-9BD2-B297-AAE241681FCA}"/>
          </ac:spMkLst>
        </pc:spChg>
        <pc:spChg chg="mod">
          <ac:chgData name="Savanna Carson" userId="244674129_tp_box_2" providerId="OAuth2" clId="{8F650CBC-4554-4E95-A266-92A7E8ACF9AA}" dt="2026-10-09T20:57:23.678" v="1120" actId="1076"/>
          <ac:spMkLst>
            <pc:docMk/>
            <pc:sldMk cId="1425216348" sldId="657"/>
            <ac:spMk id="43" creationId="{5182DA9F-DED9-F122-5E5D-4211A25CF51D}"/>
          </ac:spMkLst>
        </pc:spChg>
        <pc:spChg chg="mod ord">
          <ac:chgData name="Savanna Carson" userId="244674129_tp_box_2" providerId="OAuth2" clId="{8F650CBC-4554-4E95-A266-92A7E8ACF9AA}" dt="2026-10-09T21:09:15.786" v="1555" actId="1076"/>
          <ac:spMkLst>
            <pc:docMk/>
            <pc:sldMk cId="1425216348" sldId="657"/>
            <ac:spMk id="64" creationId="{90F51A85-9034-5FC3-CDA0-80172AB464E8}"/>
          </ac:spMkLst>
        </pc:spChg>
        <pc:spChg chg="mod ord">
          <ac:chgData name="Savanna Carson" userId="244674129_tp_box_2" providerId="OAuth2" clId="{8F650CBC-4554-4E95-A266-92A7E8ACF9AA}" dt="2026-10-09T21:09:15.786" v="1555" actId="1076"/>
          <ac:spMkLst>
            <pc:docMk/>
            <pc:sldMk cId="1425216348" sldId="657"/>
            <ac:spMk id="65" creationId="{82EEA82F-5DC4-A578-5DCD-C38FA7ABEF0D}"/>
          </ac:spMkLst>
        </pc:spChg>
        <pc:picChg chg="add mod">
          <ac:chgData name="Savanna Carson" userId="244674129_tp_box_2" providerId="OAuth2" clId="{8F650CBC-4554-4E95-A266-92A7E8ACF9AA}" dt="2026-10-09T20:57:23.678" v="1120" actId="1076"/>
          <ac:picMkLst>
            <pc:docMk/>
            <pc:sldMk cId="1425216348" sldId="657"/>
            <ac:picMk id="5" creationId="{345FDE81-AC5A-4960-3DD4-586FD70EF430}"/>
          </ac:picMkLst>
        </pc:picChg>
        <pc:picChg chg="add mod ord modCrop">
          <ac:chgData name="Savanna Carson" userId="244674129_tp_box_2" providerId="OAuth2" clId="{8F650CBC-4554-4E95-A266-92A7E8ACF9AA}" dt="2026-10-09T20:59:42.115" v="1232" actId="1076"/>
          <ac:picMkLst>
            <pc:docMk/>
            <pc:sldMk cId="1425216348" sldId="657"/>
            <ac:picMk id="7" creationId="{3D1CD6E0-C837-FC31-68FC-B9618605CDFF}"/>
          </ac:picMkLst>
        </pc:picChg>
        <pc:picChg chg="add mod">
          <ac:chgData name="Savanna Carson" userId="244674129_tp_box_2" providerId="OAuth2" clId="{8F650CBC-4554-4E95-A266-92A7E8ACF9AA}" dt="2026-10-12T16:38:24.375" v="1859" actId="208"/>
          <ac:picMkLst>
            <pc:docMk/>
            <pc:sldMk cId="1425216348" sldId="657"/>
            <ac:picMk id="11" creationId="{85E72677-7C80-F066-9FED-76E080F9B45B}"/>
          </ac:picMkLst>
        </pc:picChg>
        <pc:picChg chg="mod">
          <ac:chgData name="Savanna Carson" userId="244674129_tp_box_2" providerId="OAuth2" clId="{8F650CBC-4554-4E95-A266-92A7E8ACF9AA}" dt="2026-10-09T20:57:27.179" v="1121" actId="1076"/>
          <ac:picMkLst>
            <pc:docMk/>
            <pc:sldMk cId="1425216348" sldId="657"/>
            <ac:picMk id="59" creationId="{CDF41E45-903D-F719-C2FB-E43B5CA241D0}"/>
          </ac:picMkLst>
        </pc:picChg>
        <pc:picChg chg="mod">
          <ac:chgData name="Savanna Carson" userId="244674129_tp_box_2" providerId="OAuth2" clId="{8F650CBC-4554-4E95-A266-92A7E8ACF9AA}" dt="2026-10-09T20:57:23.678" v="1120" actId="1076"/>
          <ac:picMkLst>
            <pc:docMk/>
            <pc:sldMk cId="1425216348" sldId="657"/>
            <ac:picMk id="61" creationId="{E9DF702C-1DA8-EF8A-1626-09B677C392ED}"/>
          </ac:picMkLst>
        </pc:picChg>
        <pc:picChg chg="mod">
          <ac:chgData name="Savanna Carson" userId="244674129_tp_box_2" providerId="OAuth2" clId="{8F650CBC-4554-4E95-A266-92A7E8ACF9AA}" dt="2026-10-12T16:10:25.616" v="1747" actId="1076"/>
          <ac:picMkLst>
            <pc:docMk/>
            <pc:sldMk cId="1425216348" sldId="657"/>
            <ac:picMk id="66" creationId="{470327B2-DB6F-7667-4A13-591DF4B1DF49}"/>
          </ac:picMkLst>
        </pc:picChg>
      </pc:sldChg>
      <pc:sldChg chg="addSp delSp modSp add mod delAnim modAnim modNotesTx">
        <pc:chgData name="Savanna Carson" userId="244674129_tp_box_2" providerId="OAuth2" clId="{8F650CBC-4554-4E95-A266-92A7E8ACF9AA}" dt="2026-10-21T19:17:43.312" v="3056" actId="20577"/>
        <pc:sldMkLst>
          <pc:docMk/>
          <pc:sldMk cId="3880932096" sldId="658"/>
        </pc:sldMkLst>
        <pc:spChg chg="add mod">
          <ac:chgData name="Savanna Carson" userId="244674129_tp_box_2" providerId="OAuth2" clId="{8F650CBC-4554-4E95-A266-92A7E8ACF9AA}" dt="2026-10-09T18:32:49.415" v="565" actId="403"/>
          <ac:spMkLst>
            <pc:docMk/>
            <pc:sldMk cId="3880932096" sldId="658"/>
            <ac:spMk id="10" creationId="{749965C8-050E-3D88-6351-9AC69293F5AB}"/>
          </ac:spMkLst>
        </pc:spChg>
        <pc:spChg chg="add mod">
          <ac:chgData name="Savanna Carson" userId="244674129_tp_box_2" providerId="OAuth2" clId="{8F650CBC-4554-4E95-A266-92A7E8ACF9AA}" dt="2026-10-09T21:08:43.288" v="1460" actId="1076"/>
          <ac:spMkLst>
            <pc:docMk/>
            <pc:sldMk cId="3880932096" sldId="658"/>
            <ac:spMk id="11" creationId="{624E09B5-E3E5-1A4D-451F-E91BB02A353D}"/>
          </ac:spMkLst>
        </pc:spChg>
        <pc:spChg chg="mod">
          <ac:chgData name="Savanna Carson" userId="244674129_tp_box_2" providerId="OAuth2" clId="{8F650CBC-4554-4E95-A266-92A7E8ACF9AA}" dt="2026-10-09T18:31:38.324" v="541" actId="255"/>
          <ac:spMkLst>
            <pc:docMk/>
            <pc:sldMk cId="3880932096" sldId="658"/>
            <ac:spMk id="13" creationId="{ABFA7331-F668-4417-B036-FA3B42FD5654}"/>
          </ac:spMkLst>
        </pc:spChg>
        <pc:spChg chg="mod">
          <ac:chgData name="Savanna Carson" userId="244674129_tp_box_2" providerId="OAuth2" clId="{8F650CBC-4554-4E95-A266-92A7E8ACF9AA}" dt="2026-10-09T18:31:38.324" v="541" actId="255"/>
          <ac:spMkLst>
            <pc:docMk/>
            <pc:sldMk cId="3880932096" sldId="658"/>
            <ac:spMk id="14" creationId="{85E79083-5990-BD6B-549D-FDB54B9FBE6E}"/>
          </ac:spMkLst>
        </pc:spChg>
        <pc:spChg chg="mod">
          <ac:chgData name="Savanna Carson" userId="244674129_tp_box_2" providerId="OAuth2" clId="{8F650CBC-4554-4E95-A266-92A7E8ACF9AA}" dt="2026-10-09T18:31:38.324" v="541" actId="255"/>
          <ac:spMkLst>
            <pc:docMk/>
            <pc:sldMk cId="3880932096" sldId="658"/>
            <ac:spMk id="15" creationId="{5081097C-6310-FE74-0B6A-BA9BCD5286F1}"/>
          </ac:spMkLst>
        </pc:spChg>
        <pc:spChg chg="mod">
          <ac:chgData name="Savanna Carson" userId="244674129_tp_box_2" providerId="OAuth2" clId="{8F650CBC-4554-4E95-A266-92A7E8ACF9AA}" dt="2026-10-09T18:31:38.324" v="541" actId="255"/>
          <ac:spMkLst>
            <pc:docMk/>
            <pc:sldMk cId="3880932096" sldId="658"/>
            <ac:spMk id="16" creationId="{AE6F7C76-89C1-2735-3722-917C03A8F7C9}"/>
          </ac:spMkLst>
        </pc:spChg>
        <pc:spChg chg="mod">
          <ac:chgData name="Savanna Carson" userId="244674129_tp_box_2" providerId="OAuth2" clId="{8F650CBC-4554-4E95-A266-92A7E8ACF9AA}" dt="2026-10-09T18:31:38.324" v="541" actId="255"/>
          <ac:spMkLst>
            <pc:docMk/>
            <pc:sldMk cId="3880932096" sldId="658"/>
            <ac:spMk id="17" creationId="{0541E218-3445-7766-5E4F-32368BA56EFB}"/>
          </ac:spMkLst>
        </pc:spChg>
        <pc:spChg chg="mod">
          <ac:chgData name="Savanna Carson" userId="244674129_tp_box_2" providerId="OAuth2" clId="{8F650CBC-4554-4E95-A266-92A7E8ACF9AA}" dt="2026-10-09T18:31:38.324" v="541" actId="255"/>
          <ac:spMkLst>
            <pc:docMk/>
            <pc:sldMk cId="3880932096" sldId="658"/>
            <ac:spMk id="18" creationId="{97100A7D-C985-2449-7A00-ACEA472853C6}"/>
          </ac:spMkLst>
        </pc:spChg>
        <pc:spChg chg="mod">
          <ac:chgData name="Savanna Carson" userId="244674129_tp_box_2" providerId="OAuth2" clId="{8F650CBC-4554-4E95-A266-92A7E8ACF9AA}" dt="2026-10-09T18:31:38.324" v="541" actId="255"/>
          <ac:spMkLst>
            <pc:docMk/>
            <pc:sldMk cId="3880932096" sldId="658"/>
            <ac:spMk id="19" creationId="{9E799F4D-8170-46D3-28D3-C22139743251}"/>
          </ac:spMkLst>
        </pc:spChg>
        <pc:spChg chg="mod">
          <ac:chgData name="Savanna Carson" userId="244674129_tp_box_2" providerId="OAuth2" clId="{8F650CBC-4554-4E95-A266-92A7E8ACF9AA}" dt="2026-10-09T18:31:38.324" v="541" actId="255"/>
          <ac:spMkLst>
            <pc:docMk/>
            <pc:sldMk cId="3880932096" sldId="658"/>
            <ac:spMk id="21" creationId="{05C186D7-E818-1E4F-5ABA-FD71860E88C0}"/>
          </ac:spMkLst>
        </pc:spChg>
        <pc:spChg chg="mod">
          <ac:chgData name="Savanna Carson" userId="244674129_tp_box_2" providerId="OAuth2" clId="{8F650CBC-4554-4E95-A266-92A7E8ACF9AA}" dt="2026-10-09T18:32:14.963" v="554" actId="1076"/>
          <ac:spMkLst>
            <pc:docMk/>
            <pc:sldMk cId="3880932096" sldId="658"/>
            <ac:spMk id="28" creationId="{CAD89101-E8DA-0618-42D2-184064A8D660}"/>
          </ac:spMkLst>
        </pc:spChg>
        <pc:spChg chg="mod">
          <ac:chgData name="Savanna Carson" userId="244674129_tp_box_2" providerId="OAuth2" clId="{8F650CBC-4554-4E95-A266-92A7E8ACF9AA}" dt="2026-10-09T18:31:20.024" v="537" actId="14100"/>
          <ac:spMkLst>
            <pc:docMk/>
            <pc:sldMk cId="3880932096" sldId="658"/>
            <ac:spMk id="31" creationId="{2B48DB35-3B0A-D75F-84AB-DE2B5FC232BF}"/>
          </ac:spMkLst>
        </pc:spChg>
        <pc:spChg chg="mod">
          <ac:chgData name="Savanna Carson" userId="244674129_tp_box_2" providerId="OAuth2" clId="{8F650CBC-4554-4E95-A266-92A7E8ACF9AA}" dt="2026-10-09T18:32:25.892" v="556" actId="20577"/>
          <ac:spMkLst>
            <pc:docMk/>
            <pc:sldMk cId="3880932096" sldId="658"/>
            <ac:spMk id="1025" creationId="{9616560C-03CC-E929-908C-CD1D79C7C94A}"/>
          </ac:spMkLst>
        </pc:spChg>
        <pc:grpChg chg="mod">
          <ac:chgData name="Savanna Carson" userId="244674129_tp_box_2" providerId="OAuth2" clId="{8F650CBC-4554-4E95-A266-92A7E8ACF9AA}" dt="2026-10-09T18:32:21.918" v="555" actId="1076"/>
          <ac:grpSpMkLst>
            <pc:docMk/>
            <pc:sldMk cId="3880932096" sldId="658"/>
            <ac:grpSpMk id="3" creationId="{9A822064-EC42-6456-9214-FFD5526ECCED}"/>
          </ac:grpSpMkLst>
        </pc:grpChg>
        <pc:grpChg chg="mod">
          <ac:chgData name="Savanna Carson" userId="244674129_tp_box_2" providerId="OAuth2" clId="{8F650CBC-4554-4E95-A266-92A7E8ACF9AA}" dt="2026-10-09T18:31:56.463" v="544" actId="14100"/>
          <ac:grpSpMkLst>
            <pc:docMk/>
            <pc:sldMk cId="3880932096" sldId="658"/>
            <ac:grpSpMk id="5" creationId="{8B54B1D2-044F-9E5E-1ABD-1A1F21268E8D}"/>
          </ac:grpSpMkLst>
        </pc:grpChg>
      </pc:sldChg>
      <pc:sldChg chg="add">
        <pc:chgData name="Savanna Carson" userId="244674129_tp_box_2" providerId="OAuth2" clId="{8F650CBC-4554-4E95-A266-92A7E8ACF9AA}" dt="2026-10-09T20:19:41.847" v="871"/>
        <pc:sldMkLst>
          <pc:docMk/>
          <pc:sldMk cId="2021724378" sldId="659"/>
        </pc:sldMkLst>
      </pc:sldChg>
      <pc:sldChg chg="delSp modSp add mod delAnim modNotesTx">
        <pc:chgData name="Savanna Carson" userId="244674129_tp_box_2" providerId="OAuth2" clId="{8F650CBC-4554-4E95-A266-92A7E8ACF9AA}" dt="2026-10-21T19:20:28.812" v="3461" actId="20577"/>
        <pc:sldMkLst>
          <pc:docMk/>
          <pc:sldMk cId="3205343781" sldId="660"/>
        </pc:sldMkLst>
        <pc:spChg chg="mod">
          <ac:chgData name="Savanna Carson" userId="244674129_tp_box_2" providerId="OAuth2" clId="{8F650CBC-4554-4E95-A266-92A7E8ACF9AA}" dt="2026-10-09T20:32:53.430" v="995" actId="1076"/>
          <ac:spMkLst>
            <pc:docMk/>
            <pc:sldMk cId="3205343781" sldId="660"/>
            <ac:spMk id="35" creationId="{438476EC-604E-077B-0B7F-9960BBBBFE72}"/>
          </ac:spMkLst>
        </pc:spChg>
        <pc:spChg chg="mod">
          <ac:chgData name="Savanna Carson" userId="244674129_tp_box_2" providerId="OAuth2" clId="{8F650CBC-4554-4E95-A266-92A7E8ACF9AA}" dt="2026-10-09T20:30:25.401" v="948" actId="20577"/>
          <ac:spMkLst>
            <pc:docMk/>
            <pc:sldMk cId="3205343781" sldId="660"/>
            <ac:spMk id="1025" creationId="{580C82C7-6470-5160-AFCF-829F7D716D85}"/>
          </ac:spMkLst>
        </pc:spChg>
        <pc:grpChg chg="mod">
          <ac:chgData name="Savanna Carson" userId="244674129_tp_box_2" providerId="OAuth2" clId="{8F650CBC-4554-4E95-A266-92A7E8ACF9AA}" dt="2026-10-09T20:32:49.748" v="994" actId="1076"/>
          <ac:grpSpMkLst>
            <pc:docMk/>
            <pc:sldMk cId="3205343781" sldId="660"/>
            <ac:grpSpMk id="2" creationId="{ADFE8107-0A51-68FD-303D-9AFC0B4721A7}"/>
          </ac:grpSpMkLst>
        </pc:grpChg>
      </pc:sldChg>
      <pc:sldChg chg="delSp modSp new mod">
        <pc:chgData name="Savanna Carson" userId="244674129_tp_box_2" providerId="OAuth2" clId="{8F650CBC-4554-4E95-A266-92A7E8ACF9AA}" dt="2026-10-12T16:44:58.985" v="1929" actId="14100"/>
        <pc:sldMkLst>
          <pc:docMk/>
          <pc:sldMk cId="3569529183" sldId="661"/>
        </pc:sldMkLst>
        <pc:spChg chg="mod">
          <ac:chgData name="Savanna Carson" userId="244674129_tp_box_2" providerId="OAuth2" clId="{8F650CBC-4554-4E95-A266-92A7E8ACF9AA}" dt="2026-10-12T16:44:58.985" v="1929" actId="14100"/>
          <ac:spMkLst>
            <pc:docMk/>
            <pc:sldMk cId="3569529183" sldId="661"/>
            <ac:spMk id="2" creationId="{00889F52-37A0-B44F-797F-504A5FAC162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70238" cy="481013"/>
          </a:xfrm>
          <a:prstGeom prst="rect">
            <a:avLst/>
          </a:prstGeom>
        </p:spPr>
        <p:txBody>
          <a:bodyPr vert="horz" lIns="91427" tIns="45714" rIns="91427" bIns="45714" rtlCol="0"/>
          <a:lstStyle>
            <a:lvl1pPr algn="l">
              <a:defRPr sz="1200"/>
            </a:lvl1pPr>
          </a:lstStyle>
          <a:p>
            <a:endParaRPr lang="en-US"/>
          </a:p>
        </p:txBody>
      </p:sp>
      <p:sp>
        <p:nvSpPr>
          <p:cNvPr id="3" name="Date Placeholder 2"/>
          <p:cNvSpPr>
            <a:spLocks noGrp="1"/>
          </p:cNvSpPr>
          <p:nvPr>
            <p:ph type="dt" idx="1"/>
          </p:nvPr>
        </p:nvSpPr>
        <p:spPr>
          <a:xfrm>
            <a:off x="4143375" y="1"/>
            <a:ext cx="3170238" cy="481013"/>
          </a:xfrm>
          <a:prstGeom prst="rect">
            <a:avLst/>
          </a:prstGeom>
        </p:spPr>
        <p:txBody>
          <a:bodyPr vert="horz" lIns="91427" tIns="45714" rIns="91427" bIns="45714" rtlCol="0"/>
          <a:lstStyle>
            <a:lvl1pPr algn="r">
              <a:defRPr sz="1200"/>
            </a:lvl1pPr>
          </a:lstStyle>
          <a:p>
            <a:fld id="{91025F4B-836D-43DE-A413-464B651648A8}" type="datetimeFigureOut">
              <a:rPr lang="en-US" smtClean="0"/>
              <a:t>10/26/2026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1427" tIns="45714" rIns="91427" bIns="45714" rtlCol="0" anchor="ctr"/>
          <a:lstStyle/>
          <a:p>
            <a:endParaRPr lang="en-US"/>
          </a:p>
        </p:txBody>
      </p:sp>
      <p:sp>
        <p:nvSpPr>
          <p:cNvPr id="5" name="Notes Placeholder 4"/>
          <p:cNvSpPr>
            <a:spLocks noGrp="1"/>
          </p:cNvSpPr>
          <p:nvPr>
            <p:ph type="body" sz="quarter" idx="3"/>
          </p:nvPr>
        </p:nvSpPr>
        <p:spPr>
          <a:xfrm>
            <a:off x="731839" y="4621213"/>
            <a:ext cx="5851525" cy="3779837"/>
          </a:xfrm>
          <a:prstGeom prst="rect">
            <a:avLst/>
          </a:prstGeom>
        </p:spPr>
        <p:txBody>
          <a:bodyPr vert="horz" lIns="91427" tIns="45714" rIns="91427" bIns="457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120188"/>
            <a:ext cx="3170238" cy="481012"/>
          </a:xfrm>
          <a:prstGeom prst="rect">
            <a:avLst/>
          </a:prstGeom>
        </p:spPr>
        <p:txBody>
          <a:bodyPr vert="horz" lIns="91427" tIns="45714" rIns="91427" bIns="45714"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27" tIns="45714" rIns="91427" bIns="45714" rtlCol="0" anchor="b"/>
          <a:lstStyle>
            <a:lvl1pPr algn="r">
              <a:defRPr sz="1200"/>
            </a:lvl1pPr>
          </a:lstStyle>
          <a:p>
            <a:fld id="{B9C974EF-B91E-43B3-B79D-A643E9C11D44}" type="slidenum">
              <a:rPr lang="en-US" smtClean="0"/>
              <a:t>‹#›</a:t>
            </a:fld>
            <a:endParaRPr lang="en-US"/>
          </a:p>
        </p:txBody>
      </p:sp>
    </p:spTree>
    <p:extLst>
      <p:ext uri="{BB962C8B-B14F-4D97-AF65-F5344CB8AC3E}">
        <p14:creationId xmlns:p14="http://schemas.microsoft.com/office/powerpoint/2010/main" val="1171750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DAD9F-0B1C-6BD9-668E-974D0D606A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EB1087-047B-D5E9-33CD-8AD6F6EDF477}"/>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3E290977-58A2-08AD-D3A8-1FD37119CE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FFC57E-E330-1D76-51A8-D9A70AD754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77222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3BEEC-4062-2FF9-530D-D3B4EBF4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7C2243-498B-5317-9BDB-3C511A782C3C}"/>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94ABDEF9-CB38-2ED4-CF6C-98FB08FEB8AD}"/>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Preview the session: how smoke moves through the body, how to monitor it, what happened during the LA fires, and how to protect indoor air and choose masks.</a:t>
            </a:r>
          </a:p>
          <a:p>
            <a:pPr indent="0">
              <a:lnSpc>
                <a:spcPct val="100000"/>
              </a:lnSpc>
              <a:buNone/>
            </a:pPr>
            <a:r>
              <a:rPr lang="en-US" sz="1200" b="0" u="none" strike="noStrike" dirty="0">
                <a:solidFill>
                  <a:srgbClr val="000000"/>
                </a:solidFill>
                <a:effectLst/>
                <a:uFillTx/>
                <a:latin typeface="Arial"/>
              </a:rPr>
              <a:t>• Tell participants the focus is practical decision-making during rapidly changing smoke conditions.</a:t>
            </a:r>
          </a:p>
          <a:p>
            <a:pPr indent="0">
              <a:lnSpc>
                <a:spcPct val="100000"/>
              </a:lnSpc>
              <a:buNone/>
            </a:pPr>
            <a:r>
              <a:rPr lang="en-US" sz="1200" b="0" u="none" strike="noStrike" dirty="0">
                <a:solidFill>
                  <a:srgbClr val="000000"/>
                </a:solidFill>
                <a:effectLst/>
                <a:uFillTx/>
                <a:latin typeface="Arial"/>
              </a:rPr>
              <a:t>• Questions about post-fire dust and soil are addressed more fully in Presentation C.</a:t>
            </a:r>
          </a:p>
          <a:p>
            <a:endParaRPr lang="en-US" dirty="0"/>
          </a:p>
        </p:txBody>
      </p:sp>
      <p:sp>
        <p:nvSpPr>
          <p:cNvPr id="4" name="Slide Number Placeholder 3">
            <a:extLst>
              <a:ext uri="{FF2B5EF4-FFF2-40B4-BE49-F238E27FC236}">
                <a16:creationId xmlns:a16="http://schemas.microsoft.com/office/drawing/2014/main" id="{2DB666BF-1782-D072-FAEB-1E26FD7B64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4156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445A7-008E-3D76-3AB9-A6E5F09A69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24C47C-474F-1757-811D-904D8B4359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BDA90B-4BC3-E06F-E897-067FF5268D70}"/>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Smoke includes gases and different-sized solids or particles. The smallest particles can travel deep into the lungs, and some can enter the bloodstream.</a:t>
            </a:r>
          </a:p>
          <a:p>
            <a:pPr indent="0">
              <a:lnSpc>
                <a:spcPct val="100000"/>
              </a:lnSpc>
              <a:buNone/>
            </a:pPr>
            <a:r>
              <a:rPr lang="en-US" sz="1200" b="0" u="none" strike="noStrike" dirty="0">
                <a:solidFill>
                  <a:srgbClr val="000000"/>
                </a:solidFill>
                <a:effectLst/>
                <a:uFillTx/>
                <a:latin typeface="Arial"/>
              </a:rPr>
              <a:t>• Our defenses capture some material, such as the tiny hairs and mucus that trap some of the bad stuff we breathe in and help get rid of it, but these defenses are less effective against the very small particles in smoke.</a:t>
            </a:r>
          </a:p>
          <a:p>
            <a:pPr indent="0">
              <a:lnSpc>
                <a:spcPct val="100000"/>
              </a:lnSpc>
              <a:buNone/>
            </a:pPr>
            <a:r>
              <a:rPr lang="en-US" sz="1200" b="0" u="none" strike="noStrike" dirty="0">
                <a:solidFill>
                  <a:srgbClr val="000000"/>
                </a:solidFill>
                <a:effectLst/>
                <a:uFillTx/>
                <a:latin typeface="Arial"/>
              </a:rPr>
              <a:t>• The key point is that small invisible smoke particles can still cause harm, even when the air does not look smoky.</a:t>
            </a:r>
          </a:p>
          <a:p>
            <a:endParaRPr lang="en-US" dirty="0"/>
          </a:p>
        </p:txBody>
      </p:sp>
      <p:sp>
        <p:nvSpPr>
          <p:cNvPr id="4" name="Slide Number Placeholder 3">
            <a:extLst>
              <a:ext uri="{FF2B5EF4-FFF2-40B4-BE49-F238E27FC236}">
                <a16:creationId xmlns:a16="http://schemas.microsoft.com/office/drawing/2014/main" id="{D085E17D-0A12-8F35-4C13-912A26D095F3}"/>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868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AQI is a useful daily summary or typical air quality from things like transportation, smoke and pollution, but during fires we pay special attention to PM2.5 because it tracks the concentration of small smoke particles.</a:t>
            </a:r>
          </a:p>
          <a:p>
            <a:pPr indent="0">
              <a:lnSpc>
                <a:spcPct val="100000"/>
              </a:lnSpc>
              <a:buNone/>
            </a:pPr>
            <a:r>
              <a:rPr lang="en-US" sz="1200" b="0" u="none" strike="noStrike" dirty="0">
                <a:solidFill>
                  <a:srgbClr val="000000"/>
                </a:solidFill>
                <a:effectLst/>
                <a:uFillTx/>
                <a:latin typeface="Arial"/>
              </a:rPr>
              <a:t>• Use the color bands as action levels for the AQI or the PM2.5 AQI: above 100, sensitive groups should reduce activity; at higher levels, everyone should limit or avoid outdoor activity.</a:t>
            </a:r>
          </a:p>
          <a:p>
            <a:pPr indent="0">
              <a:lnSpc>
                <a:spcPct val="100000"/>
              </a:lnSpc>
              <a:buNone/>
            </a:pPr>
            <a:r>
              <a:rPr lang="en-US" sz="1200" b="0" u="none" strike="noStrike" dirty="0">
                <a:solidFill>
                  <a:srgbClr val="000000"/>
                </a:solidFill>
                <a:effectLst/>
                <a:uFillTx/>
                <a:latin typeface="Arial"/>
              </a:rPr>
              <a:t>• AQI does not tell us exactly which chemicals or metals are in the smoke or smoke particles, so it is not a complete measure of urban-fire smoke but still a helpful tool to gauge air quality during smoke.</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4</a:t>
            </a:fld>
            <a:endParaRPr lang="en-US"/>
          </a:p>
        </p:txBody>
      </p:sp>
    </p:spTree>
    <p:extLst>
      <p:ext uri="{BB962C8B-B14F-4D97-AF65-F5344CB8AC3E}">
        <p14:creationId xmlns:p14="http://schemas.microsoft.com/office/powerpoint/2010/main" val="4123319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During fires, use air quality resources that rapidly changing smoke levels, such as the EPA </a:t>
            </a:r>
            <a:r>
              <a:rPr lang="en-US" sz="1200" b="0" u="none" strike="noStrike" dirty="0" err="1">
                <a:solidFill>
                  <a:srgbClr val="000000"/>
                </a:solidFill>
                <a:effectLst/>
                <a:uFillTx/>
                <a:latin typeface="Arial"/>
              </a:rPr>
              <a:t>AirNow</a:t>
            </a:r>
            <a:r>
              <a:rPr lang="en-US" sz="1200" b="0" u="none" strike="noStrike" dirty="0">
                <a:solidFill>
                  <a:srgbClr val="000000"/>
                </a:solidFill>
                <a:effectLst/>
                <a:uFillTx/>
                <a:latin typeface="Arial"/>
              </a:rPr>
              <a:t> Fire and Smoke Map.</a:t>
            </a:r>
          </a:p>
          <a:p>
            <a:pPr indent="0">
              <a:lnSpc>
                <a:spcPct val="100000"/>
              </a:lnSpc>
              <a:buNone/>
            </a:pPr>
            <a:r>
              <a:rPr lang="en-US" sz="1200" b="0" u="none" strike="noStrike" dirty="0">
                <a:solidFill>
                  <a:srgbClr val="000000"/>
                </a:solidFill>
                <a:effectLst/>
                <a:uFillTx/>
                <a:latin typeface="Arial"/>
              </a:rPr>
              <a:t>• Regular weather apps can lag because the underlying measurements may be averaged over longer periods or come from fewer stations.</a:t>
            </a:r>
          </a:p>
          <a:p>
            <a:pPr indent="0">
              <a:lnSpc>
                <a:spcPct val="100000"/>
              </a:lnSpc>
              <a:buNone/>
            </a:pPr>
            <a:r>
              <a:rPr lang="en-US" sz="1200" b="0" u="none" strike="noStrike" dirty="0">
                <a:solidFill>
                  <a:srgbClr val="000000"/>
                </a:solidFill>
                <a:effectLst/>
                <a:uFillTx/>
                <a:latin typeface="Arial"/>
              </a:rPr>
              <a:t>• If reliable sources disagree, using the higher reading is a cautious approach, and visible or nearby smoke is still a reason to protect yourself.</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5</a:t>
            </a:fld>
            <a:endParaRPr lang="en-US"/>
          </a:p>
        </p:txBody>
      </p:sp>
    </p:spTree>
    <p:extLst>
      <p:ext uri="{BB962C8B-B14F-4D97-AF65-F5344CB8AC3E}">
        <p14:creationId xmlns:p14="http://schemas.microsoft.com/office/powerpoint/2010/main" val="179777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defTabSz="914400">
              <a:lnSpc>
                <a:spcPct val="100000"/>
              </a:lnSpc>
              <a:buNone/>
              <a:tabLst>
                <a:tab pos="0" algn="l"/>
              </a:tabLst>
            </a:pPr>
            <a:r>
              <a:rPr lang="en-US" sz="1200" b="0" u="none" strike="noStrike" dirty="0">
                <a:solidFill>
                  <a:srgbClr val="000000"/>
                </a:solidFill>
                <a:effectLst/>
                <a:uFillTx/>
                <a:latin typeface="Arial"/>
              </a:rPr>
              <a:t>• This comparison is a health communication tool, not a claim that wildfire smoke and cigarettes are identical. Both are toxic to your lungs, but may have different ingredients.</a:t>
            </a:r>
          </a:p>
          <a:p>
            <a:pPr indent="0" defTabSz="914400">
              <a:lnSpc>
                <a:spcPct val="100000"/>
              </a:lnSpc>
              <a:buNone/>
              <a:tabLst>
                <a:tab pos="0" algn="l"/>
              </a:tabLst>
            </a:pPr>
            <a:r>
              <a:rPr lang="en-US" sz="1200" b="0" u="none" strike="noStrike" dirty="0">
                <a:solidFill>
                  <a:srgbClr val="000000"/>
                </a:solidFill>
                <a:effectLst/>
                <a:uFillTx/>
                <a:latin typeface="Arial"/>
              </a:rPr>
              <a:t>• It shows that sustained high PM2.5 can represent a large health burden, and urban-fire smoke may contain additional contaminants from buildings and vehicles.</a:t>
            </a:r>
          </a:p>
          <a:p>
            <a:pPr indent="0" defTabSz="914400">
              <a:lnSpc>
                <a:spcPct val="100000"/>
              </a:lnSpc>
              <a:buNone/>
              <a:tabLst>
                <a:tab pos="0" algn="l"/>
              </a:tabLst>
            </a:pPr>
            <a:r>
              <a:rPr lang="en-US" sz="1200" b="0" u="none" strike="noStrike" dirty="0">
                <a:solidFill>
                  <a:srgbClr val="000000"/>
                </a:solidFill>
                <a:effectLst/>
                <a:uFillTx/>
                <a:latin typeface="Arial"/>
              </a:rPr>
              <a:t>• This may help make risk understandable, then return to the practical message: reduce exposure as much as possible.</a:t>
            </a: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7498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17711-2431-8FB6-3688-A59A958E30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2FF3E6-94C4-2D1D-AB65-52A6146F0B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74D625-1C97-499C-2397-CDADB471B6CB}"/>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Look at the case of Santa Monica during the 2025 Palisades fires to show how quickly smoke conditions changed within one day. </a:t>
            </a:r>
          </a:p>
          <a:p>
            <a:pPr indent="0">
              <a:lnSpc>
                <a:spcPct val="100000"/>
              </a:lnSpc>
              <a:buNone/>
            </a:pPr>
            <a:r>
              <a:rPr lang="en-US" sz="1200" b="0" u="none" strike="noStrike" dirty="0">
                <a:solidFill>
                  <a:srgbClr val="000000"/>
                </a:solidFill>
                <a:effectLst/>
                <a:uFillTx/>
                <a:latin typeface="Arial"/>
              </a:rPr>
              <a:t>• Encourage repeated air quality checks, assume the air outside isn’t healthy when there are local large fires and aim for flexible plans for schools, outdoor work, travel, and exercise to reduce any smoke exposure.</a:t>
            </a:r>
          </a:p>
          <a:p>
            <a:endParaRPr lang="en-US" dirty="0"/>
          </a:p>
        </p:txBody>
      </p:sp>
      <p:sp>
        <p:nvSpPr>
          <p:cNvPr id="4" name="Slide Number Placeholder 3">
            <a:extLst>
              <a:ext uri="{FF2B5EF4-FFF2-40B4-BE49-F238E27FC236}">
                <a16:creationId xmlns:a16="http://schemas.microsoft.com/office/drawing/2014/main" id="{0233C65C-B22F-E36D-89CF-906B97FEADE7}"/>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4273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1E1A3-31F9-E5F0-F35A-3780FBF03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C6C599-5F2B-8726-6137-B87E801BF6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FD96E9-D9EF-0A36-F07C-F55A88C50DA3}"/>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As you can see from these maps, the smoke plume travels much farther than near the fire, affecting communities across Southern California, including places far from the flames.</a:t>
            </a:r>
          </a:p>
          <a:p>
            <a:pPr indent="0">
              <a:lnSpc>
                <a:spcPct val="100000"/>
              </a:lnSpc>
              <a:buNone/>
            </a:pPr>
            <a:r>
              <a:rPr lang="en-US" sz="1200" b="0" u="none" strike="noStrike" dirty="0">
                <a:solidFill>
                  <a:srgbClr val="000000"/>
                </a:solidFill>
                <a:effectLst/>
                <a:uFillTx/>
                <a:latin typeface="Arial"/>
              </a:rPr>
              <a:t>• This is why regional schools and organizations may need to act to keep lungs healthy and prevent smoke exposure even when they are not directly threatened by fire.</a:t>
            </a:r>
          </a:p>
          <a:p>
            <a:pPr indent="0">
              <a:lnSpc>
                <a:spcPct val="100000"/>
              </a:lnSpc>
              <a:buNone/>
            </a:pPr>
            <a:r>
              <a:rPr lang="en-US" sz="1200" b="0" u="none" strike="noStrike" dirty="0" err="1">
                <a:solidFill>
                  <a:srgbClr val="000000"/>
                </a:solidFill>
                <a:effectLst/>
                <a:uFillTx/>
                <a:latin typeface="Arial"/>
              </a:rPr>
              <a:t>Dicussion</a:t>
            </a:r>
            <a:r>
              <a:rPr lang="en-US" sz="1200" b="0" u="none" strike="noStrike" dirty="0">
                <a:solidFill>
                  <a:srgbClr val="000000"/>
                </a:solidFill>
                <a:effectLst/>
                <a:uFillTx/>
                <a:latin typeface="Arial"/>
              </a:rPr>
              <a:t>: Do you think distant communities, such as Long Beach (if an LA crowd) understood they were in smoke and what communication channels reached them.</a:t>
            </a:r>
          </a:p>
          <a:p>
            <a:endParaRPr lang="en-US" dirty="0"/>
          </a:p>
        </p:txBody>
      </p:sp>
      <p:sp>
        <p:nvSpPr>
          <p:cNvPr id="4" name="Slide Number Placeholder 3">
            <a:extLst>
              <a:ext uri="{FF2B5EF4-FFF2-40B4-BE49-F238E27FC236}">
                <a16:creationId xmlns:a16="http://schemas.microsoft.com/office/drawing/2014/main" id="{8DDC4106-B9D1-E7B5-6FD7-A632835DD95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098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AQI and PM2.5 tell us how much of certain pollution is present, but not the full chemical mixture.</a:t>
            </a:r>
          </a:p>
          <a:p>
            <a:pPr indent="0">
              <a:lnSpc>
                <a:spcPct val="100000"/>
              </a:lnSpc>
              <a:buNone/>
            </a:pPr>
            <a:r>
              <a:rPr lang="en-US" sz="1200" b="0" u="none" strike="noStrike" dirty="0">
                <a:solidFill>
                  <a:srgbClr val="000000"/>
                </a:solidFill>
                <a:effectLst/>
                <a:uFillTx/>
                <a:latin typeface="Arial"/>
              </a:rPr>
              <a:t>• Urban-fire smoke may contain trace metals and other contaminants from paint, vehicles, wiring, appliances, and building materials.</a:t>
            </a:r>
          </a:p>
          <a:p>
            <a:pPr indent="0">
              <a:lnSpc>
                <a:spcPct val="100000"/>
              </a:lnSpc>
              <a:buNone/>
            </a:pPr>
            <a:r>
              <a:rPr lang="en-US" sz="1200" b="0" u="none" strike="noStrike" dirty="0">
                <a:solidFill>
                  <a:srgbClr val="000000"/>
                </a:solidFill>
                <a:effectLst/>
                <a:uFillTx/>
                <a:latin typeface="Arial"/>
              </a:rPr>
              <a:t>• Here’s a great real-life example of a local scientist who tested the ash in their driveway for chemical composition and found many examples of metals in the ash.</a:t>
            </a:r>
          </a:p>
          <a:p>
            <a:pPr indent="0">
              <a:lnSpc>
                <a:spcPct val="100000"/>
              </a:lnSpc>
              <a:buNone/>
            </a:pPr>
            <a:r>
              <a:rPr lang="en-US" sz="1200" b="0" u="none" strike="noStrike" dirty="0">
                <a:solidFill>
                  <a:srgbClr val="000000"/>
                </a:solidFill>
                <a:effectLst/>
                <a:uFillTx/>
                <a:latin typeface="Arial"/>
              </a:rPr>
              <a:t>Remember that exposure to breathing in these toxic things in smoke depends on concentration of these in the air, duration of smoke exposure, location to the fire, and any protection used.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15647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dirty="0"/>
              <a:t>https://aqrc.shinyapps.io/ascent_public_socal/</a:t>
            </a:r>
            <a:endParaRPr lang="en-US" sz="1200" b="0" u="none" strike="noStrike" dirty="0">
              <a:solidFill>
                <a:srgbClr val="000000"/>
              </a:solidFill>
              <a:effectLst/>
              <a:uFillTx/>
              <a:latin typeface="Arial"/>
            </a:endParaRPr>
          </a:p>
          <a:p>
            <a:pPr indent="0">
              <a:lnSpc>
                <a:spcPct val="100000"/>
              </a:lnSpc>
              <a:buNone/>
            </a:pPr>
            <a:r>
              <a:rPr lang="en-US" sz="1200" b="0" u="none" strike="noStrike" dirty="0">
                <a:solidFill>
                  <a:srgbClr val="000000"/>
                </a:solidFill>
                <a:effectLst/>
                <a:uFillTx/>
                <a:latin typeface="Arial"/>
              </a:rPr>
              <a:t>The limited monitoring found elevated airborne lead during the early fire period, followed by a rapid decline.</a:t>
            </a:r>
          </a:p>
          <a:p>
            <a:pPr indent="0">
              <a:lnSpc>
                <a:spcPct val="100000"/>
              </a:lnSpc>
              <a:buNone/>
            </a:pPr>
            <a:r>
              <a:rPr lang="en-US" sz="1200" b="0" u="none" strike="noStrike" dirty="0">
                <a:solidFill>
                  <a:srgbClr val="000000"/>
                </a:solidFill>
                <a:effectLst/>
                <a:uFillTx/>
                <a:latin typeface="Arial"/>
              </a:rPr>
              <a:t>• These measurements came from only a few locations, so they do not describe every neighborhood.</a:t>
            </a:r>
          </a:p>
          <a:p>
            <a:pPr indent="0">
              <a:lnSpc>
                <a:spcPct val="100000"/>
              </a:lnSpc>
              <a:buNone/>
            </a:pPr>
            <a:r>
              <a:rPr lang="en-US" sz="1200" b="0" u="none" strike="noStrike" dirty="0">
                <a:solidFill>
                  <a:srgbClr val="000000"/>
                </a:solidFill>
                <a:effectLst/>
                <a:uFillTx/>
                <a:latin typeface="Arial"/>
              </a:rPr>
              <a:t>• The practical takeaway is to be especially cautious during the active fire and first days of heavy smoke, even when routine AQI does not capture every contaminant.</a:t>
            </a: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6006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59B8-032C-4FAA-CB37-46445F0114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E41784-25C3-ACDF-5561-C78FE7C12B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097760-9A02-0786-FFF0-57FDECA4CC93}"/>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First identify whether the home brings outdoor air inside. Close openings and avoid systems that pull smoky air directly indoors.</a:t>
            </a:r>
          </a:p>
          <a:p>
            <a:pPr indent="0">
              <a:lnSpc>
                <a:spcPct val="100000"/>
              </a:lnSpc>
              <a:buNone/>
            </a:pPr>
            <a:r>
              <a:rPr lang="en-US" sz="1200" b="0" u="none" strike="noStrike" dirty="0">
                <a:solidFill>
                  <a:srgbClr val="000000"/>
                </a:solidFill>
                <a:effectLst/>
                <a:uFillTx/>
                <a:latin typeface="Arial"/>
              </a:rPr>
              <a:t>• For central HVAC, use the best compatible filter, ideally MERV-13 when the system can handle it, and use recirculation during smoke.</a:t>
            </a:r>
          </a:p>
          <a:p>
            <a:pPr indent="0">
              <a:lnSpc>
                <a:spcPct val="100000"/>
              </a:lnSpc>
              <a:buNone/>
            </a:pPr>
            <a:r>
              <a:rPr lang="en-US" sz="1200" b="0" u="none" strike="noStrike" dirty="0">
                <a:solidFill>
                  <a:srgbClr val="000000"/>
                </a:solidFill>
                <a:effectLst/>
                <a:uFillTx/>
                <a:latin typeface="Arial"/>
              </a:rPr>
              <a:t>• After smoke clears, replace filters as appropriate and ventilate when outdoor air is healthy.</a:t>
            </a:r>
          </a:p>
          <a:p>
            <a:endParaRPr lang="en-US" dirty="0"/>
          </a:p>
        </p:txBody>
      </p:sp>
      <p:sp>
        <p:nvSpPr>
          <p:cNvPr id="4" name="Slide Number Placeholder 3">
            <a:extLst>
              <a:ext uri="{FF2B5EF4-FFF2-40B4-BE49-F238E27FC236}">
                <a16:creationId xmlns:a16="http://schemas.microsoft.com/office/drawing/2014/main" id="{FFB6F7D0-E71E-308C-9DA4-F27C6153C1E3}"/>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12860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624E1-9F35-DD1D-9698-2B0C93CAB6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388BA9-FC1D-9C95-90D6-D8DFDC7094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2AC7DB-5FF0-D3D7-8135-1B4CACD1198E}"/>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Reduce indoor sources of pollution because smoke is already adding to the air quality burden inside the home.</a:t>
            </a:r>
          </a:p>
          <a:p>
            <a:pPr indent="0">
              <a:lnSpc>
                <a:spcPct val="100000"/>
              </a:lnSpc>
              <a:buNone/>
            </a:pPr>
            <a:r>
              <a:rPr lang="en-US" sz="1200" b="0" u="none" strike="noStrike" dirty="0">
                <a:solidFill>
                  <a:srgbClr val="000000"/>
                </a:solidFill>
                <a:effectLst/>
                <a:uFillTx/>
                <a:latin typeface="Arial"/>
              </a:rPr>
              <a:t>• Avoid stirring settled material. Use wet cleaning and a HEPA-filtered vacuum rather than sweeping or dusting.</a:t>
            </a:r>
          </a:p>
          <a:p>
            <a:pPr indent="0">
              <a:lnSpc>
                <a:spcPct val="100000"/>
              </a:lnSpc>
              <a:buNone/>
            </a:pPr>
            <a:r>
              <a:rPr lang="en-US" sz="1200" b="0" u="none" strike="noStrike" dirty="0">
                <a:solidFill>
                  <a:srgbClr val="000000"/>
                </a:solidFill>
                <a:effectLst/>
                <a:uFillTx/>
                <a:latin typeface="Arial"/>
              </a:rPr>
              <a:t>• Leave shoes outside, clean pets’ paws, and keep vehicle cabin filters maintained to reduce tracked-in dust.</a:t>
            </a:r>
          </a:p>
          <a:p>
            <a:endParaRPr lang="en-US" dirty="0"/>
          </a:p>
        </p:txBody>
      </p:sp>
      <p:sp>
        <p:nvSpPr>
          <p:cNvPr id="4" name="Slide Number Placeholder 3">
            <a:extLst>
              <a:ext uri="{FF2B5EF4-FFF2-40B4-BE49-F238E27FC236}">
                <a16:creationId xmlns:a16="http://schemas.microsoft.com/office/drawing/2014/main" id="{36FBD19D-1FD1-B9B7-E4DB-D085855DDF1B}"/>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95515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ACB51-0365-1C99-E0B0-621192B6EE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EEC40-A6AA-C03D-3A07-CE1958E28D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0F8FAE-0CDB-7DF8-4291-E64993239855}"/>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For smoke and fire debris, the best protection comes from a NIOSH-approved respirator with a tight face seal.</a:t>
            </a:r>
          </a:p>
          <a:p>
            <a:pPr indent="0">
              <a:lnSpc>
                <a:spcPct val="100000"/>
              </a:lnSpc>
              <a:buNone/>
            </a:pPr>
            <a:r>
              <a:rPr lang="en-US" sz="1200" b="0" u="none" strike="noStrike" dirty="0">
                <a:solidFill>
                  <a:srgbClr val="000000"/>
                </a:solidFill>
                <a:effectLst/>
                <a:uFillTx/>
                <a:latin typeface="Arial"/>
              </a:rPr>
              <a:t>• A P100 offers more filtration but is heavier and more difficult to wear; an N95 is often more practical if it fits well.</a:t>
            </a:r>
          </a:p>
          <a:p>
            <a:pPr indent="0">
              <a:lnSpc>
                <a:spcPct val="100000"/>
              </a:lnSpc>
              <a:buNone/>
            </a:pPr>
            <a:r>
              <a:rPr lang="en-US" sz="1200" b="0" u="none" strike="noStrike" dirty="0">
                <a:solidFill>
                  <a:srgbClr val="000000"/>
                </a:solidFill>
                <a:effectLst/>
                <a:uFillTx/>
                <a:latin typeface="Arial"/>
              </a:rPr>
              <a:t>• Cloth and surgical masks do not provide adequate protection from fine smoke particles, and facial hair interferes with the seal.</a:t>
            </a:r>
          </a:p>
          <a:p>
            <a:endParaRPr lang="en-US" dirty="0"/>
          </a:p>
        </p:txBody>
      </p:sp>
      <p:sp>
        <p:nvSpPr>
          <p:cNvPr id="4" name="Slide Number Placeholder 3">
            <a:extLst>
              <a:ext uri="{FF2B5EF4-FFF2-40B4-BE49-F238E27FC236}">
                <a16:creationId xmlns:a16="http://schemas.microsoft.com/office/drawing/2014/main" id="{7D9DBE71-0045-B1D8-DD91-84CDAFF0749C}"/>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4192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Demonstrate the two straps, nose clip, and coverage under the chin.</a:t>
            </a:r>
          </a:p>
          <a:p>
            <a:pPr indent="0">
              <a:lnSpc>
                <a:spcPct val="100000"/>
              </a:lnSpc>
              <a:buNone/>
            </a:pPr>
            <a:r>
              <a:rPr lang="en-US" sz="1200" b="0" u="none" strike="noStrike" dirty="0">
                <a:solidFill>
                  <a:srgbClr val="000000"/>
                </a:solidFill>
                <a:effectLst/>
                <a:uFillTx/>
                <a:latin typeface="Arial"/>
              </a:rPr>
              <a:t>• Ask users to check for air leaking at the sides; the respirator should draw inward slightly when they inhale.</a:t>
            </a:r>
          </a:p>
          <a:p>
            <a:pPr indent="0">
              <a:lnSpc>
                <a:spcPct val="100000"/>
              </a:lnSpc>
              <a:buNone/>
            </a:pPr>
            <a:r>
              <a:rPr lang="en-US" sz="1200" b="0" u="none" strike="noStrike" dirty="0">
                <a:solidFill>
                  <a:srgbClr val="000000"/>
                </a:solidFill>
                <a:effectLst/>
                <a:uFillTx/>
                <a:latin typeface="Arial"/>
              </a:rPr>
              <a:t>• A respirator that is uncomfortable, damaged, dirty, or repeatedly reused may not protect as intended.</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15</a:t>
            </a:fld>
            <a:endParaRPr lang="en-US"/>
          </a:p>
        </p:txBody>
      </p:sp>
    </p:spTree>
    <p:extLst>
      <p:ext uri="{BB962C8B-B14F-4D97-AF65-F5344CB8AC3E}">
        <p14:creationId xmlns:p14="http://schemas.microsoft.com/office/powerpoint/2010/main" val="4126510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Tenorite" panose="00000500000000000000" pitchFamily="2" charset="0"/>
              </a:rPr>
              <a:t>Good practices include:</a:t>
            </a:r>
          </a:p>
          <a:p>
            <a:r>
              <a:rPr lang="en-US" sz="1200" dirty="0">
                <a:latin typeface="Tenorite" panose="00000500000000000000" pitchFamily="2" charset="0"/>
              </a:rPr>
              <a:t>A: 1, 2, 6</a:t>
            </a:r>
          </a:p>
          <a:p>
            <a:r>
              <a:rPr lang="en-US" sz="1200" dirty="0">
                <a:latin typeface="Tenorite" panose="00000500000000000000" pitchFamily="2" charset="0"/>
              </a:rPr>
              <a:t>B: 1, 6</a:t>
            </a:r>
          </a:p>
          <a:p>
            <a:r>
              <a:rPr lang="en-US" sz="1200" dirty="0">
                <a:latin typeface="Tenorite" panose="00000500000000000000" pitchFamily="2" charset="0"/>
              </a:rPr>
              <a:t>C: 1, 2, 5, 6</a:t>
            </a:r>
          </a:p>
          <a:p>
            <a:r>
              <a:rPr lang="en-US" sz="1200" dirty="0">
                <a:latin typeface="Tenorite" panose="00000500000000000000" pitchFamily="2" charset="0"/>
              </a:rPr>
              <a:t>D: 3, 4</a:t>
            </a:r>
          </a:p>
          <a:p>
            <a:r>
              <a:rPr lang="en-US" sz="1200" dirty="0">
                <a:latin typeface="Tenorite" panose="00000500000000000000" pitchFamily="2" charset="0"/>
              </a:rPr>
              <a:t>E: 3, 4</a:t>
            </a:r>
          </a:p>
          <a:p>
            <a:pPr indent="0">
              <a:lnSpc>
                <a:spcPct val="100000"/>
              </a:lnSpc>
              <a:buNone/>
            </a:pPr>
            <a:r>
              <a:rPr lang="en-US" sz="1200" b="0" u="none" strike="noStrike" dirty="0">
                <a:solidFill>
                  <a:srgbClr val="000000"/>
                </a:solidFill>
                <a:effectLst/>
                <a:uFillTx/>
                <a:latin typeface="Arial"/>
              </a:rPr>
              <a:t>• See facilitation guide. Have participants match more than one protection to each situation; layered protection is usually best.</a:t>
            </a:r>
          </a:p>
          <a:p>
            <a:pPr indent="0">
              <a:lnSpc>
                <a:spcPct val="100000"/>
              </a:lnSpc>
              <a:buNone/>
            </a:pPr>
            <a:r>
              <a:rPr lang="en-US" sz="1200" b="0" u="none" strike="noStrike" dirty="0">
                <a:solidFill>
                  <a:srgbClr val="000000"/>
                </a:solidFill>
                <a:effectLst/>
                <a:uFillTx/>
                <a:latin typeface="Arial"/>
              </a:rPr>
              <a:t>• For classrooms and homes, focus on closing the space, filtration, and calmer indoor activity. For cleanup and ash sifting, focus on a respirator and full PPE.</a:t>
            </a:r>
          </a:p>
          <a:p>
            <a:pPr indent="0">
              <a:lnSpc>
                <a:spcPct val="100000"/>
              </a:lnSpc>
              <a:buNone/>
            </a:pPr>
            <a:r>
              <a:rPr lang="en-US" sz="1200" b="0" u="none" strike="noStrike" dirty="0">
                <a:solidFill>
                  <a:srgbClr val="000000"/>
                </a:solidFill>
                <a:effectLst/>
                <a:uFillTx/>
                <a:latin typeface="Arial"/>
              </a:rPr>
              <a:t>• Discuss what may be unavailable or unrealistic and identify alternatives or supports.</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16</a:t>
            </a:fld>
            <a:endParaRPr lang="en-US"/>
          </a:p>
        </p:txBody>
      </p:sp>
    </p:spTree>
    <p:extLst>
      <p:ext uri="{BB962C8B-B14F-4D97-AF65-F5344CB8AC3E}">
        <p14:creationId xmlns:p14="http://schemas.microsoft.com/office/powerpoint/2010/main" val="746763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967A3-BBFF-5915-AC30-4E460C51FB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F60FA6-BA37-1513-B8DF-07239808C2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32D725-29AF-8B90-AE74-E6AB0F869315}"/>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Use this slide as a practical checklist: cleaner indoor air, reduced tracking, wet cleaning, and medical follow-up for symptoms.</a:t>
            </a:r>
          </a:p>
          <a:p>
            <a:pPr indent="0">
              <a:lnSpc>
                <a:spcPct val="100000"/>
              </a:lnSpc>
              <a:buNone/>
            </a:pPr>
            <a:r>
              <a:rPr lang="en-US" sz="1200" b="0" u="none" strike="noStrike" dirty="0">
                <a:solidFill>
                  <a:srgbClr val="000000"/>
                </a:solidFill>
                <a:effectLst/>
                <a:uFillTx/>
                <a:latin typeface="Arial"/>
              </a:rPr>
              <a:t>• A do-it-yourself Corsi-Rosenthal box can be a lower-cost filtration option when commercial purifiers are unavailable.</a:t>
            </a:r>
          </a:p>
          <a:p>
            <a:pPr indent="0">
              <a:lnSpc>
                <a:spcPct val="100000"/>
              </a:lnSpc>
              <a:buNone/>
            </a:pPr>
            <a:r>
              <a:rPr lang="en-US" sz="1200" b="0" u="none" strike="noStrike" dirty="0">
                <a:solidFill>
                  <a:srgbClr val="000000"/>
                </a:solidFill>
                <a:effectLst/>
                <a:uFillTx/>
                <a:latin typeface="Arial"/>
              </a:rPr>
              <a:t>• When outdoor air becomes healthy, ventilate and clean the home, especially near the fire area.</a:t>
            </a:r>
          </a:p>
          <a:p>
            <a:endParaRPr lang="en-US" dirty="0"/>
          </a:p>
        </p:txBody>
      </p:sp>
      <p:sp>
        <p:nvSpPr>
          <p:cNvPr id="4" name="Slide Number Placeholder 3">
            <a:extLst>
              <a:ext uri="{FF2B5EF4-FFF2-40B4-BE49-F238E27FC236}">
                <a16:creationId xmlns:a16="http://schemas.microsoft.com/office/drawing/2014/main" id="{ECD85AB1-AB59-EE1C-B221-383B840EAD59}"/>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6470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38542-EB37-B870-8FA6-5F3D99AA90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F26FB7-3B35-1B6C-5FD3-AA6A874288CB}"/>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0E2525FF-E10C-4883-EAE8-471815750F14}"/>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Smoke from urban fires can be more harmful than ordinary air pollution because many materials are burning together.</a:t>
            </a:r>
          </a:p>
          <a:p>
            <a:pPr indent="0">
              <a:lnSpc>
                <a:spcPct val="100000"/>
              </a:lnSpc>
              <a:buNone/>
            </a:pPr>
            <a:r>
              <a:rPr lang="en-US" sz="1200" b="0" u="none" strike="noStrike" dirty="0">
                <a:solidFill>
                  <a:srgbClr val="000000"/>
                </a:solidFill>
                <a:effectLst/>
                <a:uFillTx/>
                <a:latin typeface="Arial"/>
              </a:rPr>
              <a:t>• Conditions can change quickly, so protection should begin while the fire is active and continue until smoke warnings are lifted.</a:t>
            </a:r>
          </a:p>
          <a:p>
            <a:pPr indent="0">
              <a:lnSpc>
                <a:spcPct val="100000"/>
              </a:lnSpc>
              <a:buNone/>
            </a:pPr>
            <a:r>
              <a:rPr lang="en-US" sz="1200" b="0" u="none" strike="noStrike" dirty="0">
                <a:solidFill>
                  <a:srgbClr val="000000"/>
                </a:solidFill>
                <a:effectLst/>
                <a:uFillTx/>
                <a:latin typeface="Arial"/>
              </a:rPr>
              <a:t>• The safest message is simple: less smoke exposure is better.</a:t>
            </a:r>
          </a:p>
          <a:p>
            <a:endParaRPr lang="en-US" dirty="0"/>
          </a:p>
        </p:txBody>
      </p:sp>
      <p:sp>
        <p:nvSpPr>
          <p:cNvPr id="4" name="Slide Number Placeholder 3">
            <a:extLst>
              <a:ext uri="{FF2B5EF4-FFF2-40B4-BE49-F238E27FC236}">
                <a16:creationId xmlns:a16="http://schemas.microsoft.com/office/drawing/2014/main" id="{25958961-4481-6018-3AB0-ADBEF58C29F6}"/>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18</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794785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AA033-C5B2-4603-51E4-595B275767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4F8AEC-2361-951D-C183-B251AF4EB325}"/>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96A3DD67-9616-6380-654F-183A2E6030BD}"/>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Use the EPA </a:t>
            </a:r>
            <a:r>
              <a:rPr lang="en-US" sz="1200" b="0" u="none" strike="noStrike" dirty="0" err="1">
                <a:solidFill>
                  <a:srgbClr val="000000"/>
                </a:solidFill>
                <a:effectLst/>
                <a:uFillTx/>
                <a:latin typeface="Arial"/>
              </a:rPr>
              <a:t>AirNow</a:t>
            </a:r>
            <a:r>
              <a:rPr lang="en-US" sz="1200" b="0" u="none" strike="noStrike" dirty="0">
                <a:solidFill>
                  <a:srgbClr val="000000"/>
                </a:solidFill>
                <a:effectLst/>
                <a:uFillTx/>
                <a:latin typeface="Arial"/>
              </a:rPr>
              <a:t> Fire and Smoke Map for rapid PM2.5 information during a fire.</a:t>
            </a:r>
          </a:p>
          <a:p>
            <a:pPr indent="0">
              <a:lnSpc>
                <a:spcPct val="100000"/>
              </a:lnSpc>
              <a:buNone/>
            </a:pPr>
            <a:r>
              <a:rPr lang="en-US" sz="1200" b="0" u="none" strike="noStrike" dirty="0">
                <a:solidFill>
                  <a:srgbClr val="000000"/>
                </a:solidFill>
                <a:effectLst/>
                <a:uFillTx/>
                <a:latin typeface="Arial"/>
              </a:rPr>
              <a:t>• Remember that even this map cannot identify every contaminant in urban-fire smoke.</a:t>
            </a:r>
          </a:p>
          <a:p>
            <a:pPr indent="0">
              <a:lnSpc>
                <a:spcPct val="100000"/>
              </a:lnSpc>
              <a:buNone/>
            </a:pPr>
            <a:r>
              <a:rPr lang="en-US" sz="1200" b="0" u="none" strike="noStrike" dirty="0">
                <a:solidFill>
                  <a:srgbClr val="000000"/>
                </a:solidFill>
                <a:effectLst/>
                <a:uFillTx/>
                <a:latin typeface="Arial"/>
              </a:rPr>
              <a:t>• Use the measurements to guide decisions, while still taking precautions when smoke is nearby or conditions are changing.</a:t>
            </a:r>
          </a:p>
          <a:p>
            <a:endParaRPr lang="en-US" dirty="0"/>
          </a:p>
        </p:txBody>
      </p:sp>
      <p:sp>
        <p:nvSpPr>
          <p:cNvPr id="4" name="Slide Number Placeholder 3">
            <a:extLst>
              <a:ext uri="{FF2B5EF4-FFF2-40B4-BE49-F238E27FC236}">
                <a16:creationId xmlns:a16="http://schemas.microsoft.com/office/drawing/2014/main" id="{8C10BE2D-15D7-0140-F01B-7FFB0FCFEFDB}"/>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19</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801932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8EAC3-A471-70A8-1DD2-A6B17D474C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F65F1C-39AD-635A-A2D2-C7609F2F9C42}"/>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7FDEF2BE-4C20-0878-5D4D-1773D6104C42}"/>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During the fire, leave the smoke area if possible; otherwise close the home, filter the air, and reduce indoor pollution.</a:t>
            </a:r>
          </a:p>
          <a:p>
            <a:pPr indent="0">
              <a:lnSpc>
                <a:spcPct val="100000"/>
              </a:lnSpc>
              <a:buNone/>
            </a:pPr>
            <a:r>
              <a:rPr lang="en-US" sz="1200" b="0" u="none" strike="noStrike" dirty="0">
                <a:solidFill>
                  <a:srgbClr val="000000"/>
                </a:solidFill>
                <a:effectLst/>
                <a:uFillTx/>
                <a:latin typeface="Arial"/>
              </a:rPr>
              <a:t>• After outdoor air improves, ventilate carefully and clean settled material without dry sweeping.</a:t>
            </a:r>
          </a:p>
          <a:p>
            <a:pPr indent="0">
              <a:lnSpc>
                <a:spcPct val="100000"/>
              </a:lnSpc>
              <a:buNone/>
            </a:pPr>
            <a:r>
              <a:rPr lang="en-US" sz="1200" b="0" u="none" strike="noStrike">
                <a:solidFill>
                  <a:srgbClr val="000000"/>
                </a:solidFill>
                <a:effectLst/>
                <a:uFillTx/>
                <a:latin typeface="Arial"/>
              </a:rPr>
              <a:t>• If ash or soot is present, use PPE or professional cleaning services.</a:t>
            </a:r>
          </a:p>
          <a:p>
            <a:endParaRPr lang="en-US" dirty="0"/>
          </a:p>
        </p:txBody>
      </p:sp>
      <p:sp>
        <p:nvSpPr>
          <p:cNvPr id="4" name="Slide Number Placeholder 3">
            <a:extLst>
              <a:ext uri="{FF2B5EF4-FFF2-40B4-BE49-F238E27FC236}">
                <a16:creationId xmlns:a16="http://schemas.microsoft.com/office/drawing/2014/main" id="{D2A20D96-2A8F-8B4F-5CA8-487AC891F2F8}"/>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20</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1992074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79AEE4-904A-497A-A5A7-EFF33ABF3413}"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34856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lvl1pPr>
              <a:defRPr sz="800" cap="none" baseline="0">
                <a:solidFill>
                  <a:schemeClr val="tx1"/>
                </a:solidFill>
              </a:defRPr>
            </a:lvl1pPr>
          </a:lstStyle>
          <a:p>
            <a:r>
              <a:rPr lang="en-US"/>
              <a:t>Booklet A: Health Impacts of Wildfires in Urban Areas</a:t>
            </a:r>
            <a:endParaRPr lang="en-US" sz="800"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6654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7EF370-82C3-4999-A7D5-22BE4BA37819}"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837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DFF6E5-D458-494F-9837-8C31A6978B58}"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9925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F18F89-6333-4A26-841F-2E8CC231E72D}"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6638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C60E29-5940-429A-B6D9-E6448D4B7132}" type="datetime1">
              <a:rPr lang="en-US" smtClean="0"/>
              <a:t>10/26/2026</a:t>
            </a:fld>
            <a:endParaRPr lang="en-US" dirty="0"/>
          </a:p>
        </p:txBody>
      </p:sp>
      <p:sp>
        <p:nvSpPr>
          <p:cNvPr id="4" name="Footer Placeholder 3"/>
          <p:cNvSpPr>
            <a:spLocks noGrp="1"/>
          </p:cNvSpPr>
          <p:nvPr>
            <p:ph type="ftr" sz="quarter" idx="11"/>
          </p:nvPr>
        </p:nvSpPr>
        <p:spPr/>
        <p:txBody>
          <a:bodyPr/>
          <a:lstStyle>
            <a:lvl1pPr>
              <a:defRPr sz="700" cap="none" baseline="0">
                <a:solidFill>
                  <a:schemeClr val="tx1"/>
                </a:solidFill>
              </a:defRPr>
            </a:lvl1pPr>
          </a:lstStyle>
          <a:p>
            <a:r>
              <a:rPr lang="en-US"/>
              <a:t>Booklet A: Health Impacts of Wildfires in Urban Areas</a:t>
            </a:r>
            <a:endParaRPr lang="en-US" cap="none"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0603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7" name="Date Placeholder 6"/>
          <p:cNvSpPr>
            <a:spLocks noGrp="1"/>
          </p:cNvSpPr>
          <p:nvPr>
            <p:ph type="dt" sz="half" idx="10"/>
          </p:nvPr>
        </p:nvSpPr>
        <p:spPr/>
        <p:txBody>
          <a:bodyPr/>
          <a:lstStyle/>
          <a:p>
            <a:fld id="{05B66379-453E-4550-B9D3-B2BE49689624}"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69448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2D6BA348-D6B4-4FF2-95D3-853F21DB491D}"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067504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1E987699-6F37-48DF-A50B-3A770E0F724A}"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683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F92D7F-271F-4C9A-8B93-0D33B82D6BC7}"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34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CC4530-6EAF-4C63-A0CE-E2E5BA1836CE}"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40721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2729013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0168CF-6A14-49A3-BE89-6154AC6FA468}"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9848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F29E1D-66A5-4044-BAE4-9F7864E89056}"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44590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897D9D-225A-4B0F-9264-6D23C8DFA9B9}"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01317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9BA4FD-2C95-4CAE-A63B-3CCE00C656B0}"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875859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2B7A18-FDB7-4E4E-A4E2-6C7683E486F2}"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402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449C24-CCAD-4DE0-971C-38D0982A2CEA}" type="datetime1">
              <a:rPr lang="en-US" smtClean="0"/>
              <a:t>10/26/2026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39427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B35C1D5E-65B6-4145-BDEF-4E030FF0C102}"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08196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4A177BEF-6CF0-45E1-9A5A-DE9038B3076A}"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8218921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3E2001EC-6275-45F8-9014-40017F0B76AA}"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27668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397346-06D0-4589-9EBA-F08604759A2D}"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528696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AA9813-50EA-40C4-AC7B-0C18CF689DFB}"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46337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5015529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4EBDE502-DA91-4AB5-9E65-010AD4FD285F}" type="datetime1">
              <a:rPr lang="en-US" smtClean="0"/>
              <a:t>10/26/2026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0583911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25942152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C5375E-22FD-484B-A831-F3E91CE48D9E}"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35173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4ABC8B-D65A-4179-99E9-A0AFCBF7BFC5}"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95621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E1436E-41CF-4672-9872-B3C981D8E1A7}"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051344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8D8D14-0658-4436-B19E-D010F0FAB1FE}"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473028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E8AB4E-E3D0-4D58-8766-0B95CBD9F582}" type="datetime1">
              <a:rPr lang="en-US" smtClean="0"/>
              <a:t>10/26/2026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028055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072BC4-316C-4FCE-87DB-92D69845237E}" type="datetime1">
              <a:rPr lang="en-US" smtClean="0"/>
              <a:t>10/26/2026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07656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C1B5AF54-24BB-43A8-B06B-2DFC799AF1EC}" type="datetime1">
              <a:rPr lang="en-US" smtClean="0"/>
              <a:t>10/26/2026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34409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8454D1B2-843E-43C6-827A-67EB05068632}" type="datetime1">
              <a:rPr lang="en-US" smtClean="0"/>
              <a:t>10/26/2026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2479459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67E6C5DF-BB8A-4D41-BAD1-F7DE2740E972}" type="datetime1">
              <a:rPr lang="en-US" smtClean="0"/>
              <a:t>10/26/2026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91634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406358-832C-44E4-9438-CAD9E6CCBA3F}"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950708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39B7FF-284B-4A2F-9046-418367607723}" type="datetime1">
              <a:rPr lang="en-US" smtClean="0"/>
              <a:t>10/26/2026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83118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2759721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7F9CEAF5-78E8-4846-8DD4-425404877D31}" type="datetime1">
              <a:rPr lang="en-US" smtClean="0"/>
              <a:t>10/26/2026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948371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662262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43958" y="5"/>
            <a:ext cx="17064594" cy="1766579"/>
          </a:xfrm>
          <a:prstGeom prst="rect">
            <a:avLst/>
          </a:prstGeom>
          <a:no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95A56DB5-3072-4B85-BAE6-AB50A50D34E2}"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499855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C7EC3D50-22B8-41E5-82CF-0D399C9809C3}"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441880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DE7D2A5C-1400-4F82-BB04-D52AF1D4859B}" type="datetime1">
              <a:rPr lang="en-US" smtClean="0"/>
              <a:t>10/26/2026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33684767"/>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hyperlink" Target="https://www.airnow.gov/publications/air-quality-index/technical-assistance-document-for-reporting-the-daily-aqi/" TargetMode="External"/><Relationship Id="rId3" Type="http://schemas.openxmlformats.org/officeDocument/2006/relationships/image" Target="../media/image18.svg"/><Relationship Id="rId7" Type="http://schemas.openxmlformats.org/officeDocument/2006/relationships/image" Target="../media/image22.svg"/><Relationship Id="rId12" Type="http://schemas.openxmlformats.org/officeDocument/2006/relationships/image" Target="../media/image27.sv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21.svg"/><Relationship Id="rId11" Type="http://schemas.openxmlformats.org/officeDocument/2006/relationships/image" Target="../media/image26.svg"/><Relationship Id="rId5" Type="http://schemas.openxmlformats.org/officeDocument/2006/relationships/image" Target="../media/image20.sv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svg"/></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sv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30.svg"/><Relationship Id="rId4" Type="http://schemas.openxmlformats.org/officeDocument/2006/relationships/image" Target="../media/image29.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epa.gov/indoor-air-quality-iaq/guide-air-cleaners-home#:~:text=To%20filter%20particles%2C%20choose%20a,particulate%20air%20(HEPA)%20filter"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www.aqmd.gov/2025-wildfire-response" TargetMode="External"/><Relationship Id="rId4" Type="http://schemas.openxmlformats.org/officeDocument/2006/relationships/hyperlink" Target="https://lafirehealth.org/wp-content/uploads/2025/04/040425-LA-Fire-HEALTH-Data-Brief-5-FINAL.pdf"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41.png"/><Relationship Id="rId3" Type="http://schemas.openxmlformats.org/officeDocument/2006/relationships/hyperlink" Target="https://www.epa.gov/indoor-air-quality-iaq/guide-air-cleaners-home#:~:text=To%20filter%20particles%2C%20choose%20a,particulate%20air%20(HEPA)%20filter" TargetMode="External"/><Relationship Id="rId7" Type="http://schemas.openxmlformats.org/officeDocument/2006/relationships/image" Target="../media/image2.png"/><Relationship Id="rId12" Type="http://schemas.openxmlformats.org/officeDocument/2006/relationships/image" Target="../media/image40.png"/><Relationship Id="rId17" Type="http://schemas.openxmlformats.org/officeDocument/2006/relationships/image" Target="../media/image45.png"/><Relationship Id="rId2" Type="http://schemas.openxmlformats.org/officeDocument/2006/relationships/notesSlide" Target="../notesSlides/notesSlide12.xml"/><Relationship Id="rId16"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39.svg"/><Relationship Id="rId5" Type="http://schemas.openxmlformats.org/officeDocument/2006/relationships/hyperlink" Target="https://www.aqmd.gov/2025-wildfire-response" TargetMode="External"/><Relationship Id="rId15" Type="http://schemas.openxmlformats.org/officeDocument/2006/relationships/image" Target="../media/image43.svg"/><Relationship Id="rId10" Type="http://schemas.openxmlformats.org/officeDocument/2006/relationships/image" Target="../media/image38.png"/><Relationship Id="rId4" Type="http://schemas.openxmlformats.org/officeDocument/2006/relationships/hyperlink" Target="https://lafirehealth.org/wp-content/uploads/2025/04/040425-LA-Fire-HEALTH-Data-Brief-5-FINAL.pdf" TargetMode="External"/><Relationship Id="rId9" Type="http://schemas.openxmlformats.org/officeDocument/2006/relationships/image" Target="../media/image37.png"/><Relationship Id="rId14" Type="http://schemas.openxmlformats.org/officeDocument/2006/relationships/image" Target="../media/image42.png"/></Relationships>
</file>

<file path=ppt/slides/_rels/slide1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hyperlink" Target="https://www.epa.gov/sites/default/files/2018-11/documents/respiratory_protection-no-niosh-5081.pdf" TargetMode="External"/><Relationship Id="rId7" Type="http://schemas.openxmlformats.org/officeDocument/2006/relationships/image" Target="../media/image4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8" Type="http://schemas.openxmlformats.org/officeDocument/2006/relationships/image" Target="../media/image57.svg"/><Relationship Id="rId3" Type="http://schemas.openxmlformats.org/officeDocument/2006/relationships/image" Target="../media/image37.png"/><Relationship Id="rId7" Type="http://schemas.openxmlformats.org/officeDocument/2006/relationships/image" Target="../media/image5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5.png"/><Relationship Id="rId11" Type="http://schemas.openxmlformats.org/officeDocument/2006/relationships/image" Target="../media/image60.sv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40.png"/><Relationship Id="rId9" Type="http://schemas.openxmlformats.org/officeDocument/2006/relationships/image" Target="../media/image58.svg"/></Relationships>
</file>

<file path=ppt/slides/_rels/slide17.xml.rels><?xml version="1.0" encoding="UTF-8" standalone="yes"?>
<Relationships xmlns="http://schemas.openxmlformats.org/package/2006/relationships"><Relationship Id="rId3" Type="http://schemas.openxmlformats.org/officeDocument/2006/relationships/hyperlink" Target="https://corsirosenthalfoundation.org/instructions/" TargetMode="External"/><Relationship Id="rId7" Type="http://schemas.openxmlformats.org/officeDocument/2006/relationships/image" Target="../media/image6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s://lafirehealth.org/faq/#ventilate" TargetMode="External"/><Relationship Id="rId5" Type="http://schemas.openxmlformats.org/officeDocument/2006/relationships/hyperlink" Target="https://www.epa.gov/emergencies-iaq/create-clean-room-protect-indoor-air-quality-during-wildfire" TargetMode="External"/><Relationship Id="rId4" Type="http://schemas.openxmlformats.org/officeDocument/2006/relationships/hyperlink" Target="https://ehsc.oregonstate.edu/our-research/research-highlights/wildfire-smoke-and-infant-health"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fire.airnow.gov/"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DCBB4-C1E8-0B4A-924B-2156BF0F5FF0}"/>
            </a:ext>
          </a:extLst>
        </p:cNvPr>
        <p:cNvGrpSpPr/>
        <p:nvPr/>
      </p:nvGrpSpPr>
      <p:grpSpPr>
        <a:xfrm>
          <a:off x="0" y="0"/>
          <a:ext cx="0" cy="0"/>
          <a:chOff x="0" y="0"/>
          <a:chExt cx="0" cy="0"/>
        </a:xfrm>
      </p:grpSpPr>
      <p:sp>
        <p:nvSpPr>
          <p:cNvPr id="7" name="TextBox 7">
            <a:extLst>
              <a:ext uri="{FF2B5EF4-FFF2-40B4-BE49-F238E27FC236}">
                <a16:creationId xmlns:a16="http://schemas.microsoft.com/office/drawing/2014/main" id="{A2122F88-19AD-4B66-9533-8BFBC5ECD29A}"/>
              </a:ext>
            </a:extLst>
          </p:cNvPr>
          <p:cNvSpPr txBox="1">
            <a:spLocks noGrp="1"/>
          </p:cNvSpPr>
          <p:nvPr>
            <p:ph type="title" idx="4294967295"/>
          </p:nvPr>
        </p:nvSpPr>
        <p:spPr>
          <a:xfrm>
            <a:off x="673100" y="4072517"/>
            <a:ext cx="16535400" cy="381642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spcBef>
                <a:spcPts val="0"/>
              </a:spcBef>
              <a:defRPr/>
            </a:pPr>
            <a:r>
              <a:rPr kumimoji="0" lang="en-US" sz="6600" b="1" i="1" u="none" strike="noStrike" kern="1200" cap="none" spc="0" normalizeH="0" baseline="0" noProof="0" dirty="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t>During the Fire</a:t>
            </a:r>
            <a:r>
              <a:rPr kumimoji="0" lang="en-US" sz="6600" b="1" i="0" u="none" strike="noStrike" kern="1200" cap="none" spc="0" normalizeH="0" baseline="0" noProof="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t>: </a:t>
            </a:r>
            <a:br>
              <a:rPr kumimoji="0" lang="en-US" sz="6600" b="1" i="0" u="none" strike="noStrike" kern="1200" cap="none" spc="0" normalizeH="0" baseline="0" noProof="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br>
            <a:r>
              <a:rPr kumimoji="0" lang="en-US" sz="6600" b="1" i="0" u="none" strike="noStrike" kern="1200" cap="none" spc="0" normalizeH="0" baseline="0" noProof="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t>Smoke</a:t>
            </a:r>
            <a:r>
              <a:rPr kumimoji="0" lang="en-US" sz="6600" b="1" i="0" u="none" strike="noStrike" kern="1200" cap="none" spc="0" normalizeH="0" baseline="0" noProof="0" dirty="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t>, Air Quality, and </a:t>
            </a:r>
            <a:r>
              <a:rPr kumimoji="0" lang="en-US" sz="6600" b="1" i="0" u="none" strike="noStrike" kern="1200" cap="none" spc="0" normalizeH="0" baseline="0" noProof="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t>Protecting Yourself</a:t>
            </a:r>
            <a:br>
              <a:rPr kumimoji="0" lang="en-US" sz="6600" b="1" i="0" u="none" strike="noStrike" kern="1200" cap="none" spc="0" normalizeH="0" baseline="0" noProof="0" dirty="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br>
            <a:r>
              <a:rPr kumimoji="0" lang="en-US" sz="1400" b="1" i="0" u="none" strike="noStrike" kern="1200" cap="none" spc="0" normalizeH="0" baseline="0" noProof="0" dirty="0">
                <a:ln>
                  <a:noFill/>
                </a:ln>
                <a:solidFill>
                  <a:srgbClr val="F3EDE0"/>
                </a:solidFill>
                <a:effectLst/>
                <a:uLnTx/>
                <a:uFillTx/>
                <a:latin typeface="Tenorite" panose="00000500000000000000" pitchFamily="2" charset="0"/>
                <a:ea typeface="The Youngest Serif"/>
                <a:cs typeface="The Youngest Serif"/>
                <a:sym typeface="The Youngest Serif"/>
              </a:rPr>
              <a:t>f</a:t>
            </a:r>
            <a:br>
              <a:rPr kumimoji="0" lang="en-US" sz="5400" b="1" i="0" u="none" strike="noStrike" kern="1200" cap="none" spc="0" normalizeH="0" baseline="0" noProof="0" dirty="0">
                <a:ln>
                  <a:noFill/>
                </a:ln>
                <a:solidFill>
                  <a:srgbClr val="F79646">
                    <a:lumMod val="50000"/>
                  </a:srgbClr>
                </a:solidFill>
                <a:effectLst/>
                <a:uLnTx/>
                <a:uFillTx/>
                <a:latin typeface="Tenorite" panose="00000500000000000000" pitchFamily="2" charset="0"/>
                <a:ea typeface="The Youngest Serif"/>
                <a:cs typeface="The Youngest Serif"/>
                <a:sym typeface="The Youngest Serif"/>
              </a:rPr>
            </a:br>
            <a:r>
              <a:rPr kumimoji="0" lang="en-US" sz="6600" b="1" i="0" u="none" strike="noStrike" kern="1200" cap="none" spc="0" normalizeH="0" baseline="0" noProof="0">
                <a:ln>
                  <a:noFill/>
                </a:ln>
                <a:solidFill>
                  <a:srgbClr val="F79646">
                    <a:lumMod val="50000"/>
                  </a:srgbClr>
                </a:solidFill>
                <a:effectLst/>
                <a:uLnTx/>
                <a:uFillTx/>
                <a:latin typeface="Tenorite" panose="00000500000000000000" pitchFamily="2" charset="0"/>
                <a:ea typeface="The Youngest Serif"/>
                <a:cs typeface="The Youngest Serif"/>
                <a:sym typeface="The Youngest Serif"/>
              </a:rPr>
              <a:t>Booklet B</a:t>
            </a:r>
            <a:br>
              <a:rPr lang="en-US" sz="4400" spc="0" dirty="0">
                <a:solidFill>
                  <a:srgbClr val="283139"/>
                </a:solidFill>
                <a:latin typeface="Tenorite" panose="00000500000000000000" pitchFamily="2" charset="0"/>
                <a:ea typeface="The Youngest Serif"/>
                <a:cs typeface="The Youngest Serif"/>
                <a:sym typeface="The Youngest Serif"/>
              </a:rPr>
            </a:br>
            <a:r>
              <a:rPr lang="en-US" sz="3600" b="0" spc="0" dirty="0">
                <a:solidFill>
                  <a:srgbClr val="283139"/>
                </a:solidFill>
                <a:latin typeface="Tenorite" panose="00000500000000000000" pitchFamily="2" charset="0"/>
                <a:ea typeface="The Youngest Serif"/>
                <a:cs typeface="The Youngest Serif"/>
                <a:sym typeface="The Youngest Serif"/>
              </a:rPr>
              <a:t>from the </a:t>
            </a:r>
            <a:r>
              <a:rPr lang="en-US" sz="3600" b="0" i="1" spc="0" dirty="0">
                <a:solidFill>
                  <a:srgbClr val="283139"/>
                </a:solidFill>
                <a:latin typeface="Tenorite" panose="00000500000000000000" pitchFamily="2" charset="0"/>
                <a:ea typeface="The Youngest Serif"/>
                <a:cs typeface="The Youngest Serif"/>
                <a:sym typeface="The Youngest Serif"/>
              </a:rPr>
              <a:t>Understanding Health Impacts of Wildfires in Urban Areas</a:t>
            </a:r>
            <a:r>
              <a:rPr lang="en-US" sz="3600" b="0" spc="0" dirty="0">
                <a:solidFill>
                  <a:srgbClr val="283139"/>
                </a:solidFill>
                <a:latin typeface="Tenorite" panose="00000500000000000000" pitchFamily="2" charset="0"/>
                <a:ea typeface="The Youngest Serif"/>
                <a:cs typeface="The Youngest Serif"/>
                <a:sym typeface="The Youngest Serif"/>
              </a:rPr>
              <a:t> series</a:t>
            </a:r>
          </a:p>
        </p:txBody>
      </p:sp>
      <p:sp>
        <p:nvSpPr>
          <p:cNvPr id="4" name="TextBox 6">
            <a:extLst>
              <a:ext uri="{FF2B5EF4-FFF2-40B4-BE49-F238E27FC236}">
                <a16:creationId xmlns:a16="http://schemas.microsoft.com/office/drawing/2014/main" id="{87211655-5696-CF3B-AD13-AF90580555C6}"/>
              </a:ext>
            </a:extLst>
          </p:cNvPr>
          <p:cNvSpPr txBox="1"/>
          <p:nvPr/>
        </p:nvSpPr>
        <p:spPr>
          <a:xfrm>
            <a:off x="12907855" y="8933985"/>
            <a:ext cx="4643546" cy="738664"/>
          </a:xfrm>
          <a:prstGeom prst="rect">
            <a:avLst/>
          </a:prstGeom>
        </p:spPr>
        <p:txBody>
          <a:bodyPr wrap="square" lIns="0" tIns="0" rIns="0" bIns="0" rtlCol="0" anchor="t">
            <a:spAutoFit/>
          </a:bodyPr>
          <a:lstStyle/>
          <a:p>
            <a:pPr defTabSz="914504">
              <a:spcBef>
                <a:spcPct val="0"/>
              </a:spcBef>
              <a:defRPr/>
            </a:pPr>
            <a:r>
              <a:rPr lang="en-US" sz="1600" dirty="0">
                <a:solidFill>
                  <a:srgbClr val="283139"/>
                </a:solidFill>
                <a:latin typeface="Tenorite" panose="00000500000000000000" pitchFamily="2" charset="0"/>
                <a:ea typeface="Aileron"/>
                <a:cs typeface="Aileron"/>
                <a:sym typeface="Aileron"/>
              </a:rPr>
              <a:t>Lead Authors: Savanna Carson, Katherine McNamara. For the complete list of authors, editors, and reviewers, see the website.</a:t>
            </a:r>
          </a:p>
        </p:txBody>
      </p:sp>
      <p:cxnSp>
        <p:nvCxnSpPr>
          <p:cNvPr id="40" name="Straight Connector 39">
            <a:extLst>
              <a:ext uri="{FF2B5EF4-FFF2-40B4-BE49-F238E27FC236}">
                <a16:creationId xmlns:a16="http://schemas.microsoft.com/office/drawing/2014/main" id="{58D5D34A-6EC2-54F7-F82D-FC15914BFD7B}"/>
              </a:ext>
            </a:extLst>
          </p:cNvPr>
          <p:cNvCxnSpPr>
            <a:cxnSpLocks/>
          </p:cNvCxnSpPr>
          <p:nvPr/>
        </p:nvCxnSpPr>
        <p:spPr>
          <a:xfrm>
            <a:off x="3387892" y="6172200"/>
            <a:ext cx="11097776" cy="0"/>
          </a:xfrm>
          <a:prstGeom prst="line">
            <a:avLst/>
          </a:prstGeom>
          <a:ln>
            <a:solidFill>
              <a:srgbClr val="6F7B63"/>
            </a:solidFill>
          </a:ln>
        </p:spPr>
        <p:style>
          <a:lnRef idx="1">
            <a:schemeClr val="accent1"/>
          </a:lnRef>
          <a:fillRef idx="0">
            <a:schemeClr val="accent1"/>
          </a:fillRef>
          <a:effectRef idx="0">
            <a:schemeClr val="accent1"/>
          </a:effectRef>
          <a:fontRef idx="minor">
            <a:schemeClr val="tx1"/>
          </a:fontRef>
        </p:style>
      </p:cxnSp>
      <p:grpSp>
        <p:nvGrpSpPr>
          <p:cNvPr id="9" name="Group 8">
            <a:extLst>
              <a:ext uri="{FF2B5EF4-FFF2-40B4-BE49-F238E27FC236}">
                <a16:creationId xmlns:a16="http://schemas.microsoft.com/office/drawing/2014/main" id="{8B52315B-0B40-27AA-C682-15D932B0768F}"/>
              </a:ext>
            </a:extLst>
          </p:cNvPr>
          <p:cNvGrpSpPr/>
          <p:nvPr/>
        </p:nvGrpSpPr>
        <p:grpSpPr>
          <a:xfrm>
            <a:off x="5207000" y="528531"/>
            <a:ext cx="8044128" cy="3334467"/>
            <a:chOff x="1430073" y="323133"/>
            <a:chExt cx="5493000" cy="2224535"/>
          </a:xfrm>
        </p:grpSpPr>
        <p:grpSp>
          <p:nvGrpSpPr>
            <p:cNvPr id="10" name="Group 9">
              <a:extLst>
                <a:ext uri="{FF2B5EF4-FFF2-40B4-BE49-F238E27FC236}">
                  <a16:creationId xmlns:a16="http://schemas.microsoft.com/office/drawing/2014/main" id="{A94CCA01-B533-F358-1115-744B765D5786}"/>
                </a:ext>
              </a:extLst>
            </p:cNvPr>
            <p:cNvGrpSpPr/>
            <p:nvPr/>
          </p:nvGrpSpPr>
          <p:grpSpPr>
            <a:xfrm>
              <a:off x="1430073" y="531406"/>
              <a:ext cx="5493000" cy="1996825"/>
              <a:chOff x="943554" y="86377"/>
              <a:chExt cx="6506692" cy="2252015"/>
            </a:xfrm>
          </p:grpSpPr>
          <p:pic>
            <p:nvPicPr>
              <p:cNvPr id="17" name="Picture 16">
                <a:extLst>
                  <a:ext uri="{FF2B5EF4-FFF2-40B4-BE49-F238E27FC236}">
                    <a16:creationId xmlns:a16="http://schemas.microsoft.com/office/drawing/2014/main" id="{2FDAA576-D588-B818-DC64-029968FDDEBE}"/>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2735408" y="173784"/>
                <a:ext cx="493196" cy="458968"/>
              </a:xfrm>
              <a:prstGeom prst="rect">
                <a:avLst/>
              </a:prstGeom>
            </p:spPr>
          </p:pic>
          <p:pic>
            <p:nvPicPr>
              <p:cNvPr id="18" name="Picture 17">
                <a:extLst>
                  <a:ext uri="{FF2B5EF4-FFF2-40B4-BE49-F238E27FC236}">
                    <a16:creationId xmlns:a16="http://schemas.microsoft.com/office/drawing/2014/main" id="{59C7EA93-3FF9-65E3-0186-B2F3A7C6D2E3}"/>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1585923" y="931282"/>
                <a:ext cx="493196" cy="458968"/>
              </a:xfrm>
              <a:prstGeom prst="rect">
                <a:avLst/>
              </a:prstGeom>
            </p:spPr>
          </p:pic>
          <p:pic>
            <p:nvPicPr>
              <p:cNvPr id="19" name="Picture 18">
                <a:extLst>
                  <a:ext uri="{FF2B5EF4-FFF2-40B4-BE49-F238E27FC236}">
                    <a16:creationId xmlns:a16="http://schemas.microsoft.com/office/drawing/2014/main" id="{76F92D56-4D2D-6ACD-5426-6EA6691633C3}"/>
                  </a:ext>
                  <a:ext uri="{C183D7F6-B498-43B3-948B-1728B52AA6E4}">
                    <adec:decorative xmlns:adec="http://schemas.microsoft.com/office/drawing/2017/decorative" val="1"/>
                  </a:ext>
                </a:extLst>
              </p:cNvPr>
              <p:cNvPicPr>
                <a:picLocks noChangeAspect="1"/>
              </p:cNvPicPr>
              <p:nvPr/>
            </p:nvPicPr>
            <p:blipFill>
              <a:blip r:embed="rId4" cstate="hqprint">
                <a:duotone>
                  <a:prstClr val="black"/>
                  <a:sysClr val="window" lastClr="FFFFFF">
                    <a:lumMod val="50000"/>
                    <a:tint val="45000"/>
                    <a:satMod val="400000"/>
                  </a:sysClr>
                </a:duotone>
                <a:alphaModFix amt="70000"/>
                <a:extLst>
                  <a:ext uri="{28A0092B-C50C-407E-A947-70E740481C1C}">
                    <a14:useLocalDpi xmlns:a14="http://schemas.microsoft.com/office/drawing/2010/main"/>
                  </a:ext>
                </a:extLst>
              </a:blip>
              <a:srcRect/>
              <a:stretch/>
            </p:blipFill>
            <p:spPr>
              <a:xfrm rot="952550">
                <a:off x="4282058" y="437909"/>
                <a:ext cx="991333" cy="813040"/>
              </a:xfrm>
              <a:prstGeom prst="rect">
                <a:avLst/>
              </a:prstGeom>
            </p:spPr>
          </p:pic>
          <p:grpSp>
            <p:nvGrpSpPr>
              <p:cNvPr id="20" name="Group 19">
                <a:extLst>
                  <a:ext uri="{FF2B5EF4-FFF2-40B4-BE49-F238E27FC236}">
                    <a16:creationId xmlns:a16="http://schemas.microsoft.com/office/drawing/2014/main" id="{16572504-9A85-4104-257A-52FA221C4130}"/>
                  </a:ext>
                  <a:ext uri="{C183D7F6-B498-43B3-948B-1728B52AA6E4}">
                    <adec:decorative xmlns:adec="http://schemas.microsoft.com/office/drawing/2017/decorative" val="1"/>
                  </a:ext>
                </a:extLst>
              </p:cNvPr>
              <p:cNvGrpSpPr/>
              <p:nvPr/>
            </p:nvGrpSpPr>
            <p:grpSpPr>
              <a:xfrm>
                <a:off x="1897389" y="834216"/>
                <a:ext cx="1905045" cy="1167152"/>
                <a:chOff x="1802987" y="2810582"/>
                <a:chExt cx="1905045" cy="959943"/>
              </a:xfrm>
            </p:grpSpPr>
            <p:pic>
              <p:nvPicPr>
                <p:cNvPr id="59" name="Picture 58">
                  <a:extLst>
                    <a:ext uri="{FF2B5EF4-FFF2-40B4-BE49-F238E27FC236}">
                      <a16:creationId xmlns:a16="http://schemas.microsoft.com/office/drawing/2014/main" id="{C11F3A3A-34C4-5819-0871-9A4102E055C6}"/>
                    </a:ext>
                  </a:extLst>
                </p:cNvPr>
                <p:cNvPicPr>
                  <a:picLocks noChangeAspect="1"/>
                </p:cNvPicPr>
                <p:nvPr/>
              </p:nvPicPr>
              <p:blipFill>
                <a:blip r:embed="rId5" cstate="hqprint">
                  <a:duotone>
                    <a:srgbClr val="865640">
                      <a:shade val="45000"/>
                      <a:satMod val="135000"/>
                    </a:srgbClr>
                    <a:prstClr val="white"/>
                  </a:duotone>
                  <a:extLst>
                    <a:ext uri="{28A0092B-C50C-407E-A947-70E740481C1C}">
                      <a14:useLocalDpi xmlns:a14="http://schemas.microsoft.com/office/drawing/2010/main"/>
                    </a:ext>
                  </a:extLst>
                </a:blip>
                <a:srcRect/>
                <a:stretch/>
              </p:blipFill>
              <p:spPr>
                <a:xfrm>
                  <a:off x="1802987" y="2810582"/>
                  <a:ext cx="1905045" cy="806607"/>
                </a:xfrm>
                <a:prstGeom prst="rect">
                  <a:avLst/>
                </a:prstGeom>
              </p:spPr>
            </p:pic>
            <p:sp>
              <p:nvSpPr>
                <p:cNvPr id="60" name="Rectangle 59">
                  <a:extLst>
                    <a:ext uri="{FF2B5EF4-FFF2-40B4-BE49-F238E27FC236}">
                      <a16:creationId xmlns:a16="http://schemas.microsoft.com/office/drawing/2014/main" id="{90FA9381-8486-1B36-49DB-F86039E4B03C}"/>
                    </a:ext>
                  </a:extLst>
                </p:cNvPr>
                <p:cNvSpPr/>
                <p:nvPr/>
              </p:nvSpPr>
              <p:spPr>
                <a:xfrm>
                  <a:off x="2138771" y="3429000"/>
                  <a:ext cx="914400" cy="313660"/>
                </a:xfrm>
                <a:prstGeom prst="rect">
                  <a:avLst/>
                </a:prstGeom>
                <a:solidFill>
                  <a:schemeClr val="bg1"/>
                </a:solidFill>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61" name="Rectangle 60">
                  <a:extLst>
                    <a:ext uri="{FF2B5EF4-FFF2-40B4-BE49-F238E27FC236}">
                      <a16:creationId xmlns:a16="http://schemas.microsoft.com/office/drawing/2014/main" id="{B254CD93-89B2-76E1-E3CB-0F2CF428EAFF}"/>
                    </a:ext>
                  </a:extLst>
                </p:cNvPr>
                <p:cNvSpPr/>
                <p:nvPr/>
              </p:nvSpPr>
              <p:spPr>
                <a:xfrm>
                  <a:off x="2528620" y="3456865"/>
                  <a:ext cx="914400" cy="313660"/>
                </a:xfrm>
                <a:prstGeom prst="rect">
                  <a:avLst/>
                </a:prstGeom>
                <a:solidFill>
                  <a:schemeClr val="bg1"/>
                </a:solidFill>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pic>
            <p:nvPicPr>
              <p:cNvPr id="21" name="Graphic 20" descr="Fir tree outline">
                <a:extLst>
                  <a:ext uri="{FF2B5EF4-FFF2-40B4-BE49-F238E27FC236}">
                    <a16:creationId xmlns:a16="http://schemas.microsoft.com/office/drawing/2014/main" id="{193D4784-25BF-7937-8C69-2EDCA24FD36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681387" y="1540945"/>
                <a:ext cx="647805" cy="647805"/>
              </a:xfrm>
              <a:prstGeom prst="rect">
                <a:avLst/>
              </a:prstGeom>
            </p:spPr>
          </p:pic>
          <p:pic>
            <p:nvPicPr>
              <p:cNvPr id="22" name="Graphic 21" descr="Fir tree outline">
                <a:extLst>
                  <a:ext uri="{FF2B5EF4-FFF2-40B4-BE49-F238E27FC236}">
                    <a16:creationId xmlns:a16="http://schemas.microsoft.com/office/drawing/2014/main" id="{01708200-C812-BF81-8563-A0444FE27AB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046608" y="1558905"/>
                <a:ext cx="611885" cy="611885"/>
              </a:xfrm>
              <a:prstGeom prst="rect">
                <a:avLst/>
              </a:prstGeom>
            </p:spPr>
          </p:pic>
          <p:grpSp>
            <p:nvGrpSpPr>
              <p:cNvPr id="24" name="Group 23">
                <a:extLst>
                  <a:ext uri="{FF2B5EF4-FFF2-40B4-BE49-F238E27FC236}">
                    <a16:creationId xmlns:a16="http://schemas.microsoft.com/office/drawing/2014/main" id="{3C7E0A19-A309-190C-C5FF-72E2F9A3A477}"/>
                  </a:ext>
                  <a:ext uri="{C183D7F6-B498-43B3-948B-1728B52AA6E4}">
                    <adec:decorative xmlns:adec="http://schemas.microsoft.com/office/drawing/2017/decorative" val="1"/>
                  </a:ext>
                </a:extLst>
              </p:cNvPr>
              <p:cNvGrpSpPr/>
              <p:nvPr/>
            </p:nvGrpSpPr>
            <p:grpSpPr>
              <a:xfrm rot="10988443" flipV="1">
                <a:off x="3444951" y="781958"/>
                <a:ext cx="1905045" cy="1240649"/>
                <a:chOff x="1804638" y="2780839"/>
                <a:chExt cx="1905045" cy="1020392"/>
              </a:xfrm>
            </p:grpSpPr>
            <p:pic>
              <p:nvPicPr>
                <p:cNvPr id="56" name="Picture 55">
                  <a:extLst>
                    <a:ext uri="{FF2B5EF4-FFF2-40B4-BE49-F238E27FC236}">
                      <a16:creationId xmlns:a16="http://schemas.microsoft.com/office/drawing/2014/main" id="{0873C562-8399-7F9A-3752-F8EB8F2105FE}"/>
                    </a:ext>
                  </a:extLst>
                </p:cNvPr>
                <p:cNvPicPr>
                  <a:picLocks noChangeAspect="1"/>
                </p:cNvPicPr>
                <p:nvPr/>
              </p:nvPicPr>
              <p:blipFill>
                <a:blip r:embed="rId5" cstate="hqprint">
                  <a:duotone>
                    <a:srgbClr val="865640">
                      <a:shade val="45000"/>
                      <a:satMod val="135000"/>
                    </a:srgbClr>
                    <a:prstClr val="white"/>
                  </a:duotone>
                  <a:extLst>
                    <a:ext uri="{28A0092B-C50C-407E-A947-70E740481C1C}">
                      <a14:useLocalDpi xmlns:a14="http://schemas.microsoft.com/office/drawing/2010/main"/>
                    </a:ext>
                  </a:extLst>
                </a:blip>
                <a:srcRect/>
                <a:stretch/>
              </p:blipFill>
              <p:spPr>
                <a:xfrm>
                  <a:off x="1804638" y="2780839"/>
                  <a:ext cx="1905045" cy="806607"/>
                </a:xfrm>
                <a:prstGeom prst="rect">
                  <a:avLst/>
                </a:prstGeom>
              </p:spPr>
            </p:pic>
            <p:sp>
              <p:nvSpPr>
                <p:cNvPr id="57" name="Rectangle 56">
                  <a:extLst>
                    <a:ext uri="{FF2B5EF4-FFF2-40B4-BE49-F238E27FC236}">
                      <a16:creationId xmlns:a16="http://schemas.microsoft.com/office/drawing/2014/main" id="{2804E218-8771-19AE-14CA-B75B5352E901}"/>
                    </a:ext>
                  </a:extLst>
                </p:cNvPr>
                <p:cNvSpPr/>
                <p:nvPr/>
              </p:nvSpPr>
              <p:spPr>
                <a:xfrm>
                  <a:off x="2099051" y="3484204"/>
                  <a:ext cx="914400" cy="313660"/>
                </a:xfrm>
                <a:prstGeom prst="rect">
                  <a:avLst/>
                </a:prstGeom>
                <a:solidFill>
                  <a:schemeClr val="bg1"/>
                </a:solidFill>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8" name="Rectangle 57">
                  <a:extLst>
                    <a:ext uri="{FF2B5EF4-FFF2-40B4-BE49-F238E27FC236}">
                      <a16:creationId xmlns:a16="http://schemas.microsoft.com/office/drawing/2014/main" id="{7FE01279-4B43-51DD-E921-0A3F783A09B3}"/>
                    </a:ext>
                  </a:extLst>
                </p:cNvPr>
                <p:cNvSpPr/>
                <p:nvPr/>
              </p:nvSpPr>
              <p:spPr>
                <a:xfrm>
                  <a:off x="2525982" y="3487571"/>
                  <a:ext cx="914400" cy="313660"/>
                </a:xfrm>
                <a:prstGeom prst="rect">
                  <a:avLst/>
                </a:prstGeom>
                <a:solidFill>
                  <a:schemeClr val="bg1"/>
                </a:solidFill>
                <a:ln w="1587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pic>
            <p:nvPicPr>
              <p:cNvPr id="25" name="Picture 24">
                <a:extLst>
                  <a:ext uri="{FF2B5EF4-FFF2-40B4-BE49-F238E27FC236}">
                    <a16:creationId xmlns:a16="http://schemas.microsoft.com/office/drawing/2014/main" id="{935D119C-9BE7-E837-2553-A4626518E23E}"/>
                  </a:ext>
                  <a:ext uri="{C183D7F6-B498-43B3-948B-1728B52AA6E4}">
                    <adec:decorative xmlns:adec="http://schemas.microsoft.com/office/drawing/2017/decorative" val="1"/>
                  </a:ext>
                </a:extLst>
              </p:cNvPr>
              <p:cNvPicPr>
                <a:picLocks noChangeAspect="1"/>
              </p:cNvPicPr>
              <p:nvPr/>
            </p:nvPicPr>
            <p:blipFill>
              <a:blip r:embed="rId7" cstate="hqprint">
                <a:duotone>
                  <a:prstClr val="black"/>
                  <a:sysClr val="window" lastClr="FFFFFF">
                    <a:lumMod val="50000"/>
                    <a:tint val="45000"/>
                    <a:satMod val="400000"/>
                  </a:sysClr>
                </a:duotone>
                <a:alphaModFix amt="70000"/>
                <a:extLst>
                  <a:ext uri="{28A0092B-C50C-407E-A947-70E740481C1C}">
                    <a14:useLocalDpi xmlns:a14="http://schemas.microsoft.com/office/drawing/2010/main"/>
                  </a:ext>
                </a:extLst>
              </a:blip>
              <a:srcRect/>
              <a:stretch/>
            </p:blipFill>
            <p:spPr>
              <a:xfrm rot="10800000" flipV="1">
                <a:off x="2908452" y="414327"/>
                <a:ext cx="1138660" cy="933870"/>
              </a:xfrm>
              <a:prstGeom prst="rect">
                <a:avLst/>
              </a:prstGeom>
            </p:spPr>
          </p:pic>
          <p:pic>
            <p:nvPicPr>
              <p:cNvPr id="26" name="Graphic 25" descr="Home outline">
                <a:extLst>
                  <a:ext uri="{FF2B5EF4-FFF2-40B4-BE49-F238E27FC236}">
                    <a16:creationId xmlns:a16="http://schemas.microsoft.com/office/drawing/2014/main" id="{FCBA7F9F-0124-3375-88AD-CC64399E4DD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582278" y="1532077"/>
                <a:ext cx="665540" cy="665540"/>
              </a:xfrm>
              <a:prstGeom prst="rect">
                <a:avLst/>
              </a:prstGeom>
            </p:spPr>
          </p:pic>
          <p:pic>
            <p:nvPicPr>
              <p:cNvPr id="28" name="Picture 27">
                <a:extLst>
                  <a:ext uri="{FF2B5EF4-FFF2-40B4-BE49-F238E27FC236}">
                    <a16:creationId xmlns:a16="http://schemas.microsoft.com/office/drawing/2014/main" id="{6968455B-6F95-2B65-2251-F47280C5597E}"/>
                  </a:ext>
                  <a:ext uri="{C183D7F6-B498-43B3-948B-1728B52AA6E4}">
                    <adec:decorative xmlns:adec="http://schemas.microsoft.com/office/drawing/2017/decorative" val="1"/>
                  </a:ext>
                </a:extLst>
              </p:cNvPr>
              <p:cNvPicPr>
                <a:picLocks noChangeAspect="1"/>
              </p:cNvPicPr>
              <p:nvPr/>
            </p:nvPicPr>
            <p:blipFill>
              <a:blip r:embed="rId9" cstate="hqprint">
                <a:duotone>
                  <a:prstClr val="black"/>
                  <a:sysClr val="window" lastClr="FFFFFF">
                    <a:lumMod val="50000"/>
                    <a:tint val="45000"/>
                    <a:satMod val="400000"/>
                  </a:sysClr>
                </a:duotone>
                <a:alphaModFix amt="70000"/>
                <a:extLst>
                  <a:ext uri="{28A0092B-C50C-407E-A947-70E740481C1C}">
                    <a14:useLocalDpi xmlns:a14="http://schemas.microsoft.com/office/drawing/2010/main"/>
                  </a:ext>
                </a:extLst>
              </a:blip>
              <a:srcRect/>
              <a:stretch/>
            </p:blipFill>
            <p:spPr>
              <a:xfrm rot="9517378" flipV="1">
                <a:off x="1805676" y="417472"/>
                <a:ext cx="1090093" cy="894038"/>
              </a:xfrm>
              <a:prstGeom prst="rect">
                <a:avLst/>
              </a:prstGeom>
            </p:spPr>
          </p:pic>
          <p:pic>
            <p:nvPicPr>
              <p:cNvPr id="30" name="Picture 29">
                <a:extLst>
                  <a:ext uri="{FF2B5EF4-FFF2-40B4-BE49-F238E27FC236}">
                    <a16:creationId xmlns:a16="http://schemas.microsoft.com/office/drawing/2014/main" id="{54706BB4-5BAA-AC48-AB87-D9267DC3D797}"/>
                  </a:ext>
                  <a:ext uri="{C183D7F6-B498-43B3-948B-1728B52AA6E4}">
                    <adec:decorative xmlns:adec="http://schemas.microsoft.com/office/drawing/2017/decorative" val="1"/>
                  </a:ext>
                </a:extLst>
              </p:cNvPr>
              <p:cNvPicPr>
                <a:picLocks noChangeAspect="1"/>
              </p:cNvPicPr>
              <p:nvPr/>
            </p:nvPicPr>
            <p:blipFill>
              <a:blip r:embed="rId4" cstate="hqprint">
                <a:duotone>
                  <a:prstClr val="black"/>
                  <a:sysClr val="window" lastClr="FFFFFF">
                    <a:lumMod val="50000"/>
                    <a:tint val="45000"/>
                    <a:satMod val="400000"/>
                  </a:sysClr>
                </a:duotone>
                <a:alphaModFix amt="70000"/>
                <a:extLst>
                  <a:ext uri="{28A0092B-C50C-407E-A947-70E740481C1C}">
                    <a14:useLocalDpi xmlns:a14="http://schemas.microsoft.com/office/drawing/2010/main"/>
                  </a:ext>
                </a:extLst>
              </a:blip>
              <a:srcRect/>
              <a:stretch/>
            </p:blipFill>
            <p:spPr>
              <a:xfrm rot="1946207">
                <a:off x="5147046" y="565824"/>
                <a:ext cx="951537" cy="780401"/>
              </a:xfrm>
              <a:prstGeom prst="rect">
                <a:avLst/>
              </a:prstGeom>
            </p:spPr>
          </p:pic>
          <p:pic>
            <p:nvPicPr>
              <p:cNvPr id="32" name="Picture 31">
                <a:extLst>
                  <a:ext uri="{FF2B5EF4-FFF2-40B4-BE49-F238E27FC236}">
                    <a16:creationId xmlns:a16="http://schemas.microsoft.com/office/drawing/2014/main" id="{641793D7-32AF-F7EC-28DF-3F933FD2C9CF}"/>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9388357">
                <a:off x="5002797" y="319319"/>
                <a:ext cx="493196" cy="458968"/>
              </a:xfrm>
              <a:prstGeom prst="rect">
                <a:avLst/>
              </a:prstGeom>
            </p:spPr>
          </p:pic>
          <p:pic>
            <p:nvPicPr>
              <p:cNvPr id="34" name="Picture 33">
                <a:extLst>
                  <a:ext uri="{FF2B5EF4-FFF2-40B4-BE49-F238E27FC236}">
                    <a16:creationId xmlns:a16="http://schemas.microsoft.com/office/drawing/2014/main" id="{8AB127F7-A784-9172-D79F-B045B1769FC3}"/>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3966819" y="293807"/>
                <a:ext cx="493196" cy="458968"/>
              </a:xfrm>
              <a:prstGeom prst="rect">
                <a:avLst/>
              </a:prstGeom>
            </p:spPr>
          </p:pic>
          <p:pic>
            <p:nvPicPr>
              <p:cNvPr id="36" name="Picture 35">
                <a:extLst>
                  <a:ext uri="{FF2B5EF4-FFF2-40B4-BE49-F238E27FC236}">
                    <a16:creationId xmlns:a16="http://schemas.microsoft.com/office/drawing/2014/main" id="{CB9D3E31-9C72-3F28-04CE-4BB482370060}"/>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4079155" y="1411702"/>
                <a:ext cx="493196" cy="458968"/>
              </a:xfrm>
              <a:prstGeom prst="rect">
                <a:avLst/>
              </a:prstGeom>
            </p:spPr>
          </p:pic>
          <p:pic>
            <p:nvPicPr>
              <p:cNvPr id="37" name="Picture 36">
                <a:extLst>
                  <a:ext uri="{FF2B5EF4-FFF2-40B4-BE49-F238E27FC236}">
                    <a16:creationId xmlns:a16="http://schemas.microsoft.com/office/drawing/2014/main" id="{DAE15BCE-E587-4B2D-10C0-A1499B267583}"/>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2512356" y="1446609"/>
                <a:ext cx="431599" cy="401646"/>
              </a:xfrm>
              <a:prstGeom prst="rect">
                <a:avLst/>
              </a:prstGeom>
            </p:spPr>
          </p:pic>
          <p:pic>
            <p:nvPicPr>
              <p:cNvPr id="41" name="Picture 40">
                <a:extLst>
                  <a:ext uri="{FF2B5EF4-FFF2-40B4-BE49-F238E27FC236}">
                    <a16:creationId xmlns:a16="http://schemas.microsoft.com/office/drawing/2014/main" id="{542B489D-11EC-7013-B12F-B8B2F4054CC7}"/>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3238147" y="1617711"/>
                <a:ext cx="351353" cy="326969"/>
              </a:xfrm>
              <a:prstGeom prst="rect">
                <a:avLst/>
              </a:prstGeom>
            </p:spPr>
          </p:pic>
          <p:pic>
            <p:nvPicPr>
              <p:cNvPr id="42" name="Picture 41">
                <a:extLst>
                  <a:ext uri="{FF2B5EF4-FFF2-40B4-BE49-F238E27FC236}">
                    <a16:creationId xmlns:a16="http://schemas.microsoft.com/office/drawing/2014/main" id="{735B5242-54CC-C1D1-7A35-C28F7335AF0A}"/>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r="14334" b="45020"/>
              <a:stretch>
                <a:fillRect/>
              </a:stretch>
            </p:blipFill>
            <p:spPr>
              <a:xfrm rot="10800000">
                <a:off x="1373691" y="1885443"/>
                <a:ext cx="851171" cy="252340"/>
              </a:xfrm>
              <a:prstGeom prst="rect">
                <a:avLst/>
              </a:prstGeom>
            </p:spPr>
          </p:pic>
          <p:pic>
            <p:nvPicPr>
              <p:cNvPr id="43" name="Picture 42">
                <a:extLst>
                  <a:ext uri="{FF2B5EF4-FFF2-40B4-BE49-F238E27FC236}">
                    <a16:creationId xmlns:a16="http://schemas.microsoft.com/office/drawing/2014/main" id="{3DFCE0CF-8E46-DAE1-A92F-6EF8C0A8AED0}"/>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3072" t="13928"/>
              <a:stretch>
                <a:fillRect/>
              </a:stretch>
            </p:blipFill>
            <p:spPr>
              <a:xfrm>
                <a:off x="1305420" y="1362089"/>
                <a:ext cx="764330" cy="395044"/>
              </a:xfrm>
              <a:prstGeom prst="rect">
                <a:avLst/>
              </a:prstGeom>
            </p:spPr>
          </p:pic>
          <p:pic>
            <p:nvPicPr>
              <p:cNvPr id="44" name="Picture 43">
                <a:extLst>
                  <a:ext uri="{FF2B5EF4-FFF2-40B4-BE49-F238E27FC236}">
                    <a16:creationId xmlns:a16="http://schemas.microsoft.com/office/drawing/2014/main" id="{C479EDE4-3DE0-B057-796F-763F2EE67D98}"/>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6137568" y="458426"/>
                <a:ext cx="539687" cy="502233"/>
              </a:xfrm>
              <a:prstGeom prst="rect">
                <a:avLst/>
              </a:prstGeom>
            </p:spPr>
          </p:pic>
          <p:pic>
            <p:nvPicPr>
              <p:cNvPr id="45" name="Picture 44">
                <a:extLst>
                  <a:ext uri="{FF2B5EF4-FFF2-40B4-BE49-F238E27FC236}">
                    <a16:creationId xmlns:a16="http://schemas.microsoft.com/office/drawing/2014/main" id="{C5A4C697-F0B1-6F91-0443-4D6031958BEF}"/>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a:off x="5286862" y="1621226"/>
                <a:ext cx="993589" cy="458968"/>
              </a:xfrm>
              <a:prstGeom prst="rect">
                <a:avLst/>
              </a:prstGeom>
            </p:spPr>
          </p:pic>
          <p:pic>
            <p:nvPicPr>
              <p:cNvPr id="46" name="Picture 45">
                <a:extLst>
                  <a:ext uri="{FF2B5EF4-FFF2-40B4-BE49-F238E27FC236}">
                    <a16:creationId xmlns:a16="http://schemas.microsoft.com/office/drawing/2014/main" id="{A0D23476-3FFB-2E01-5BC6-8536FF1D7E17}"/>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a:off x="1328421" y="1767600"/>
                <a:ext cx="993590" cy="458967"/>
              </a:xfrm>
              <a:prstGeom prst="rect">
                <a:avLst/>
              </a:prstGeom>
            </p:spPr>
          </p:pic>
          <p:pic>
            <p:nvPicPr>
              <p:cNvPr id="47" name="Picture 46">
                <a:extLst>
                  <a:ext uri="{FF2B5EF4-FFF2-40B4-BE49-F238E27FC236}">
                    <a16:creationId xmlns:a16="http://schemas.microsoft.com/office/drawing/2014/main" id="{D684FFF3-548B-BBB2-1BD9-1AFB318869F9}"/>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a:off x="4700718" y="1652409"/>
                <a:ext cx="993589" cy="458968"/>
              </a:xfrm>
              <a:prstGeom prst="rect">
                <a:avLst/>
              </a:prstGeom>
              <a:solidFill>
                <a:schemeClr val="bg1"/>
              </a:solidFill>
            </p:spPr>
          </p:pic>
          <p:pic>
            <p:nvPicPr>
              <p:cNvPr id="48" name="Picture 47">
                <a:extLst>
                  <a:ext uri="{FF2B5EF4-FFF2-40B4-BE49-F238E27FC236}">
                    <a16:creationId xmlns:a16="http://schemas.microsoft.com/office/drawing/2014/main" id="{90F9F4D4-F3BE-C7FF-7BCC-84A2A8D9181A}"/>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a:off x="5157389" y="1147107"/>
                <a:ext cx="993589" cy="458968"/>
              </a:xfrm>
              <a:prstGeom prst="rect">
                <a:avLst/>
              </a:prstGeom>
            </p:spPr>
          </p:pic>
          <p:pic>
            <p:nvPicPr>
              <p:cNvPr id="49" name="Graphic 48" descr="Building outline">
                <a:extLst>
                  <a:ext uri="{FF2B5EF4-FFF2-40B4-BE49-F238E27FC236}">
                    <a16:creationId xmlns:a16="http://schemas.microsoft.com/office/drawing/2014/main" id="{5C054258-E8AF-F1FC-0F1E-B76F9805836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294659" y="1529749"/>
                <a:ext cx="670197" cy="670197"/>
              </a:xfrm>
              <a:prstGeom prst="rect">
                <a:avLst/>
              </a:prstGeom>
            </p:spPr>
          </p:pic>
          <p:pic>
            <p:nvPicPr>
              <p:cNvPr id="50" name="Picture 49">
                <a:extLst>
                  <a:ext uri="{FF2B5EF4-FFF2-40B4-BE49-F238E27FC236}">
                    <a16:creationId xmlns:a16="http://schemas.microsoft.com/office/drawing/2014/main" id="{AB185F87-F4CC-F545-8F34-377D99601DDF}"/>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rot="820073">
                <a:off x="5130857" y="1697577"/>
                <a:ext cx="993590" cy="458967"/>
              </a:xfrm>
              <a:prstGeom prst="rect">
                <a:avLst/>
              </a:prstGeom>
            </p:spPr>
          </p:pic>
          <p:pic>
            <p:nvPicPr>
              <p:cNvPr id="51" name="Picture 50">
                <a:extLst>
                  <a:ext uri="{FF2B5EF4-FFF2-40B4-BE49-F238E27FC236}">
                    <a16:creationId xmlns:a16="http://schemas.microsoft.com/office/drawing/2014/main" id="{EB90C8EB-7C8B-F389-900E-4EF947A84E30}"/>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a:off x="5143868" y="1366500"/>
                <a:ext cx="993589" cy="458968"/>
              </a:xfrm>
              <a:prstGeom prst="rect">
                <a:avLst/>
              </a:prstGeom>
            </p:spPr>
          </p:pic>
          <p:sp>
            <p:nvSpPr>
              <p:cNvPr id="52" name="Rectangle 51">
                <a:extLst>
                  <a:ext uri="{FF2B5EF4-FFF2-40B4-BE49-F238E27FC236}">
                    <a16:creationId xmlns:a16="http://schemas.microsoft.com/office/drawing/2014/main" id="{6B1B3692-EF0F-CF7C-4878-AE3DD6DADC00}"/>
                  </a:ext>
                  <a:ext uri="{C183D7F6-B498-43B3-948B-1728B52AA6E4}">
                    <adec:decorative xmlns:adec="http://schemas.microsoft.com/office/drawing/2017/decorative" val="1"/>
                  </a:ext>
                </a:extLst>
              </p:cNvPr>
              <p:cNvSpPr/>
              <p:nvPr/>
            </p:nvSpPr>
            <p:spPr>
              <a:xfrm>
                <a:off x="943554" y="2151889"/>
                <a:ext cx="6506692" cy="18650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 name="Picture 52">
                <a:extLst>
                  <a:ext uri="{FF2B5EF4-FFF2-40B4-BE49-F238E27FC236}">
                    <a16:creationId xmlns:a16="http://schemas.microsoft.com/office/drawing/2014/main" id="{E26BAA21-65FE-C8D1-ECA5-FB8184676019}"/>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rot="573167">
                <a:off x="1156435" y="86377"/>
                <a:ext cx="993589" cy="458968"/>
              </a:xfrm>
              <a:prstGeom prst="rect">
                <a:avLst/>
              </a:prstGeom>
            </p:spPr>
          </p:pic>
          <p:pic>
            <p:nvPicPr>
              <p:cNvPr id="54" name="Picture 53">
                <a:extLst>
                  <a:ext uri="{FF2B5EF4-FFF2-40B4-BE49-F238E27FC236}">
                    <a16:creationId xmlns:a16="http://schemas.microsoft.com/office/drawing/2014/main" id="{980F4B5E-A78D-16E4-BAB8-60D248113677}"/>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rot="560871">
                <a:off x="5564548" y="99820"/>
                <a:ext cx="993590" cy="458967"/>
              </a:xfrm>
              <a:prstGeom prst="rect">
                <a:avLst/>
              </a:prstGeom>
            </p:spPr>
          </p:pic>
          <p:pic>
            <p:nvPicPr>
              <p:cNvPr id="55" name="Picture 54">
                <a:extLst>
                  <a:ext uri="{FF2B5EF4-FFF2-40B4-BE49-F238E27FC236}">
                    <a16:creationId xmlns:a16="http://schemas.microsoft.com/office/drawing/2014/main" id="{C5770395-5CF4-E4E5-98DB-66F4E912D662}"/>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rot="17103543">
                <a:off x="5819112" y="1244408"/>
                <a:ext cx="993589" cy="458968"/>
              </a:xfrm>
              <a:prstGeom prst="rect">
                <a:avLst/>
              </a:prstGeom>
            </p:spPr>
          </p:pic>
        </p:grpSp>
        <p:sp>
          <p:nvSpPr>
            <p:cNvPr id="15" name="Rectangle 14">
              <a:extLst>
                <a:ext uri="{FF2B5EF4-FFF2-40B4-BE49-F238E27FC236}">
                  <a16:creationId xmlns:a16="http://schemas.microsoft.com/office/drawing/2014/main" id="{D2AB81D0-0E66-4942-9535-379E46F338A1}"/>
                </a:ext>
              </a:extLst>
            </p:cNvPr>
            <p:cNvSpPr/>
            <p:nvPr/>
          </p:nvSpPr>
          <p:spPr>
            <a:xfrm>
              <a:off x="1848940" y="323133"/>
              <a:ext cx="4160108" cy="2224535"/>
            </a:xfrm>
            <a:prstGeom prst="rect">
              <a:avLst/>
            </a:prstGeom>
            <a:noFill/>
            <a:ln w="3810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6" descr="UCLA Health Data Day 2023 – Smart HEALTH">
            <a:extLst>
              <a:ext uri="{FF2B5EF4-FFF2-40B4-BE49-F238E27FC236}">
                <a16:creationId xmlns:a16="http://schemas.microsoft.com/office/drawing/2014/main" id="{3466ECB8-D955-98A1-7895-338CA58970A4}"/>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439448" y="8786365"/>
            <a:ext cx="2019477" cy="9057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and black sign&#10;&#10;AI-generated content may be incorrect.">
            <a:extLst>
              <a:ext uri="{FF2B5EF4-FFF2-40B4-BE49-F238E27FC236}">
                <a16:creationId xmlns:a16="http://schemas.microsoft.com/office/drawing/2014/main" id="{B1A7E3AC-9836-1F4C-EC76-06497E19E141}"/>
              </a:ext>
            </a:extLst>
          </p:cNvPr>
          <p:cNvPicPr>
            <a:picLocks noChangeAspect="1"/>
          </p:cNvPicPr>
          <p:nvPr/>
        </p:nvPicPr>
        <p:blipFill>
          <a:blip r:embed="rId1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8156358" y="8886263"/>
            <a:ext cx="4474513" cy="705978"/>
          </a:xfrm>
          <a:prstGeom prst="rect">
            <a:avLst/>
          </a:prstGeom>
        </p:spPr>
      </p:pic>
      <p:pic>
        <p:nvPicPr>
          <p:cNvPr id="6" name="Picture 5">
            <a:extLst>
              <a:ext uri="{FF2B5EF4-FFF2-40B4-BE49-F238E27FC236}">
                <a16:creationId xmlns:a16="http://schemas.microsoft.com/office/drawing/2014/main" id="{CFDC9945-041A-4E8D-62A2-5B0F63FAF464}"/>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513972" y="8786365"/>
            <a:ext cx="5587338" cy="905775"/>
          </a:xfrm>
          <a:prstGeom prst="rect">
            <a:avLst/>
          </a:prstGeom>
        </p:spPr>
      </p:pic>
      <p:sp>
        <p:nvSpPr>
          <p:cNvPr id="2" name="Rectangle 1">
            <a:extLst>
              <a:ext uri="{FF2B5EF4-FFF2-40B4-BE49-F238E27FC236}">
                <a16:creationId xmlns:a16="http://schemas.microsoft.com/office/drawing/2014/main" id="{29E11CFE-E395-AF94-1A64-08B5C5949E47}"/>
              </a:ext>
            </a:extLst>
          </p:cNvPr>
          <p:cNvSpPr/>
          <p:nvPr/>
        </p:nvSpPr>
        <p:spPr>
          <a:xfrm>
            <a:off x="11571936" y="1053980"/>
            <a:ext cx="844587" cy="251325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1870063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C9EB4-F170-D879-F737-8F933A71AE83}"/>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8EDC80CD-7A0E-EB4F-4DC3-81B804E43DB1}"/>
              </a:ext>
            </a:extLst>
          </p:cNvPr>
          <p:cNvGraphicFramePr>
            <a:graphicFrameLocks noGrp="1"/>
          </p:cNvGraphicFramePr>
          <p:nvPr>
            <p:extLst>
              <p:ext uri="{D42A27DB-BD31-4B8C-83A1-F6EECF244321}">
                <p14:modId xmlns:p14="http://schemas.microsoft.com/office/powerpoint/2010/main" val="275362277"/>
              </p:ext>
            </p:extLst>
          </p:nvPr>
        </p:nvGraphicFramePr>
        <p:xfrm>
          <a:off x="916626" y="2095478"/>
          <a:ext cx="16128557" cy="3627120"/>
        </p:xfrm>
        <a:graphic>
          <a:graphicData uri="http://schemas.openxmlformats.org/drawingml/2006/table">
            <a:tbl>
              <a:tblPr firstRow="1" bandRow="1">
                <a:tableStyleId>{5C22544A-7EE6-4342-B048-85BDC9FD1C3A}</a:tableStyleId>
              </a:tblPr>
              <a:tblGrid>
                <a:gridCol w="16128557">
                  <a:extLst>
                    <a:ext uri="{9D8B030D-6E8A-4147-A177-3AD203B41FA5}">
                      <a16:colId xmlns:a16="http://schemas.microsoft.com/office/drawing/2014/main" val="731789908"/>
                    </a:ext>
                  </a:extLst>
                </a:gridCol>
              </a:tblGrid>
              <a:tr h="382522">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tx1"/>
                          </a:solidFill>
                          <a:latin typeface="Tenorite" panose="00000500000000000000" pitchFamily="2" charset="0"/>
                          <a:ea typeface="Aileron"/>
                          <a:cs typeface="Aileron"/>
                          <a:sym typeface="Aileron"/>
                        </a:rPr>
                        <a:t>How smoke travels in our bodies and affects our health</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51379425"/>
                  </a:ext>
                </a:extLst>
              </a:tr>
              <a:tr h="382522">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tx1"/>
                          </a:solidFill>
                          <a:latin typeface="Tenorite" panose="00000500000000000000" pitchFamily="2" charset="0"/>
                          <a:ea typeface="Aileron"/>
                          <a:cs typeface="Aileron"/>
                          <a:sym typeface="Aileron"/>
                        </a:rPr>
                        <a:t>How do we measure air quality normally and during smoke events?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7860698"/>
                  </a:ext>
                </a:extLst>
              </a:tr>
              <a:tr h="382522">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5989A1"/>
                          </a:solidFill>
                          <a:latin typeface="Tenorite" panose="00000500000000000000" pitchFamily="2" charset="0"/>
                          <a:ea typeface="Aileron Thin"/>
                          <a:cs typeface="Aileron Thin"/>
                          <a:sym typeface="Aileron Thin"/>
                        </a:rPr>
                        <a:t>LA Fires 2025:</a:t>
                      </a:r>
                      <a:r>
                        <a:rPr lang="en-US" sz="2800" b="0" dirty="0">
                          <a:solidFill>
                            <a:schemeClr val="tx1"/>
                          </a:solidFill>
                          <a:latin typeface="Tenorite" panose="00000500000000000000" pitchFamily="2" charset="0"/>
                          <a:ea typeface="Aileron Thin"/>
                          <a:cs typeface="Aileron Thin"/>
                          <a:sym typeface="Aileron"/>
                        </a:rPr>
                        <a:t> How air quality changed quickly and traveled far across Southern California</a:t>
                      </a:r>
                      <a:endParaRPr lang="en-US" sz="2800" dirty="0">
                        <a:solidFill>
                          <a:srgbClr val="5989A1"/>
                        </a:solidFill>
                        <a:latin typeface="Tenorite" panose="00000500000000000000" pitchFamily="2" charset="0"/>
                        <a:ea typeface="Aileron Thin"/>
                        <a:cs typeface="Aileron Thin"/>
                        <a:sym typeface="Aileron Thin"/>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0402024"/>
                  </a:ext>
                </a:extLst>
              </a:tr>
              <a:tr h="382522">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b="0" dirty="0">
                          <a:solidFill>
                            <a:schemeClr val="accent1">
                              <a:lumMod val="50000"/>
                            </a:schemeClr>
                          </a:solidFill>
                          <a:latin typeface="Tenorite" panose="00000500000000000000" pitchFamily="2" charset="0"/>
                          <a:ea typeface="Aileron"/>
                          <a:cs typeface="Aileron"/>
                          <a:sym typeface="Aileron"/>
                        </a:rPr>
                        <a:t>How to: </a:t>
                      </a:r>
                      <a:r>
                        <a:rPr lang="en-US" sz="2800" b="0" dirty="0">
                          <a:solidFill>
                            <a:schemeClr val="tx1"/>
                          </a:solidFill>
                          <a:latin typeface="Tenorite" panose="00000500000000000000" pitchFamily="2" charset="0"/>
                          <a:ea typeface="Aileron"/>
                          <a:cs typeface="Aileron"/>
                          <a:sym typeface="Aileron"/>
                        </a:rPr>
                        <a:t>Choosing the right protective mask for smoke and any debris cleanup</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3036101"/>
                  </a:ext>
                </a:extLst>
              </a:tr>
              <a:tr h="382522">
                <a:tc>
                  <a:txBody>
                    <a:bodyPr/>
                    <a:lstStyle/>
                    <a:p>
                      <a:pPr marL="457200" indent="-457200">
                        <a:lnSpc>
                          <a:spcPct val="100000"/>
                        </a:lnSpc>
                        <a:spcBef>
                          <a:spcPts val="0"/>
                        </a:spcBef>
                        <a:buFont typeface="Arial" panose="020B0604020202020204" pitchFamily="34" charset="0"/>
                        <a:buChar char="•"/>
                      </a:pPr>
                      <a:r>
                        <a:rPr lang="en-US" sz="2800" b="0" dirty="0">
                          <a:solidFill>
                            <a:schemeClr val="accent1">
                              <a:lumMod val="50000"/>
                            </a:schemeClr>
                          </a:solidFill>
                          <a:latin typeface="Tenorite" panose="00000500000000000000" pitchFamily="2" charset="0"/>
                        </a:rPr>
                        <a:t>How to: </a:t>
                      </a:r>
                      <a:r>
                        <a:rPr lang="en-US" sz="2800" b="0" dirty="0">
                          <a:latin typeface="Tenorite" panose="00000500000000000000" pitchFamily="2" charset="0"/>
                        </a:rPr>
                        <a:t>Reduce smoke getting indoors</a:t>
                      </a:r>
                      <a:endParaRPr lang="en-US" sz="2800" b="0" dirty="0">
                        <a:solidFill>
                          <a:srgbClr val="283139"/>
                        </a:solidFill>
                        <a:latin typeface="Tenorite" panose="00000500000000000000" pitchFamily="2" charset="0"/>
                        <a:ea typeface="Aileron Thin"/>
                        <a:cs typeface="Aileron Thin"/>
                        <a:sym typeface="Aileron Thin"/>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9474406"/>
                  </a:ext>
                </a:extLst>
              </a:tr>
              <a:tr h="382522">
                <a:tc>
                  <a:txBody>
                    <a:bodyPr/>
                    <a:lstStyle/>
                    <a:p>
                      <a:pPr marL="457200" indent="-457200">
                        <a:lnSpc>
                          <a:spcPct val="100000"/>
                        </a:lnSpc>
                        <a:spcBef>
                          <a:spcPts val="0"/>
                        </a:spcBef>
                        <a:buFont typeface="Arial" panose="020B0604020202020204" pitchFamily="34" charset="0"/>
                        <a:buChar char="•"/>
                      </a:pPr>
                      <a:r>
                        <a:rPr lang="en-US" sz="2800" i="1" dirty="0">
                          <a:solidFill>
                            <a:srgbClr val="5A654B"/>
                          </a:solidFill>
                          <a:latin typeface="Tenorite" panose="00000500000000000000" pitchFamily="2" charset="0"/>
                          <a:ea typeface="Aileron Thin"/>
                          <a:cs typeface="Aileron Thin"/>
                          <a:sym typeface="Aileron Thin"/>
                        </a:rPr>
                        <a:t>LEARNING ACTIVITY</a:t>
                      </a:r>
                      <a:r>
                        <a:rPr lang="en-US" sz="2800" dirty="0">
                          <a:solidFill>
                            <a:srgbClr val="5A654B"/>
                          </a:solidFill>
                          <a:latin typeface="Tenorite" panose="00000500000000000000" pitchFamily="2" charset="0"/>
                          <a:ea typeface="Aileron Thin"/>
                          <a:cs typeface="Aileron Thin"/>
                          <a:sym typeface="Aileron Thin"/>
                        </a:rPr>
                        <a:t>: </a:t>
                      </a:r>
                      <a:r>
                        <a:rPr lang="en-US" sz="2800" dirty="0">
                          <a:latin typeface="Tenorite" panose="00000500000000000000" pitchFamily="2" charset="0"/>
                          <a:ea typeface="Aileron Thin"/>
                          <a:cs typeface="Aileron Thin"/>
                          <a:sym typeface="Aileron Thin"/>
                        </a:rPr>
                        <a:t>Identify the ways to reduce exposure to smoke</a:t>
                      </a:r>
                      <a:endParaRPr lang="en-US" sz="2800" dirty="0">
                        <a:highlight>
                          <a:srgbClr val="FFFF00"/>
                        </a:highlight>
                        <a:latin typeface="Tenorite" panose="00000500000000000000" pitchFamily="2" charset="0"/>
                        <a:ea typeface="Aileron Thin"/>
                        <a:cs typeface="Aileron Thin"/>
                        <a:sym typeface="Aileron Thin"/>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0834237"/>
                  </a:ext>
                </a:extLst>
              </a:tr>
              <a:tr h="382522">
                <a:tc>
                  <a:txBody>
                    <a:bodyPr/>
                    <a:lstStyle/>
                    <a:p>
                      <a:pPr marL="457200" indent="-457200">
                        <a:lnSpc>
                          <a:spcPct val="100000"/>
                        </a:lnSpc>
                        <a:spcBef>
                          <a:spcPts val="0"/>
                        </a:spcBef>
                        <a:buFont typeface="Arial" panose="020B0604020202020204" pitchFamily="34" charset="0"/>
                        <a:buChar char="•"/>
                      </a:pPr>
                      <a:r>
                        <a:rPr lang="en-US" sz="2800" dirty="0">
                          <a:latin typeface="Tenorite" panose="00000500000000000000" pitchFamily="2" charset="0"/>
                          <a:ea typeface="Aileron Thin"/>
                          <a:cs typeface="Aileron Thin"/>
                          <a:sym typeface="Aileron Thin"/>
                        </a:rPr>
                        <a:t>Review of key points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57254632"/>
                  </a:ext>
                </a:extLst>
              </a:tr>
            </a:tbl>
          </a:graphicData>
        </a:graphic>
      </p:graphicFrame>
      <p:sp>
        <p:nvSpPr>
          <p:cNvPr id="9" name="TextBox 5">
            <a:extLst>
              <a:ext uri="{FF2B5EF4-FFF2-40B4-BE49-F238E27FC236}">
                <a16:creationId xmlns:a16="http://schemas.microsoft.com/office/drawing/2014/main" id="{D78B7FE8-AF97-A89E-7F1D-35B81507D8A9}"/>
              </a:ext>
            </a:extLst>
          </p:cNvPr>
          <p:cNvSpPr txBox="1">
            <a:spLocks/>
          </p:cNvSpPr>
          <p:nvPr/>
        </p:nvSpPr>
        <p:spPr>
          <a:xfrm>
            <a:off x="520700" y="561391"/>
            <a:ext cx="168402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marL="74890" indent="0" algn="l" defTabSz="582930"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a:lstStyle>
          <a:p>
            <a:pPr marL="0" algn="ctr" defTabSz="914504">
              <a:lnSpc>
                <a:spcPct val="100000"/>
              </a:lnSpc>
              <a:defRPr/>
            </a:pPr>
            <a:r>
              <a:rPr lang="en-US" sz="3600" b="0" spc="0" dirty="0">
                <a:solidFill>
                  <a:srgbClr val="5D582D"/>
                </a:solidFill>
                <a:latin typeface="Tenorite" panose="00000500000000000000" pitchFamily="2" charset="0"/>
                <a:ea typeface="The Youngest Serif"/>
                <a:cs typeface="The Youngest Serif"/>
                <a:sym typeface="The Youngest Serif"/>
              </a:rPr>
              <a:t>During the Fire: Smoke, Air Quality, and Protecting Yourself</a:t>
            </a:r>
          </a:p>
          <a:p>
            <a:pPr marL="0" algn="ctr" defTabSz="914504">
              <a:lnSpc>
                <a:spcPct val="100000"/>
              </a:lnSpc>
              <a:defRPr/>
            </a:pPr>
            <a:r>
              <a:rPr lang="en-US" sz="4400" spc="0" dirty="0">
                <a:solidFill>
                  <a:srgbClr val="1F497D">
                    <a:lumMod val="50000"/>
                  </a:srgbClr>
                </a:solidFill>
                <a:latin typeface="Tenorite" panose="00000500000000000000" pitchFamily="2" charset="0"/>
                <a:ea typeface="The Youngest Serif"/>
                <a:cs typeface="The Youngest Serif"/>
                <a:sym typeface="The Youngest Serif"/>
              </a:rPr>
              <a:t>Agenda:</a:t>
            </a:r>
          </a:p>
        </p:txBody>
      </p:sp>
      <p:sp>
        <p:nvSpPr>
          <p:cNvPr id="20" name="Slide Number Placeholder 19">
            <a:extLst>
              <a:ext uri="{FF2B5EF4-FFF2-40B4-BE49-F238E27FC236}">
                <a16:creationId xmlns:a16="http://schemas.microsoft.com/office/drawing/2014/main" id="{8E87F743-B80D-02D8-5C76-C67C9983299F}"/>
              </a:ext>
            </a:extLst>
          </p:cNvPr>
          <p:cNvSpPr>
            <a:spLocks noGrp="1"/>
          </p:cNvSpPr>
          <p:nvPr>
            <p:ph type="sldNum" sz="quarter" idx="12"/>
          </p:nvPr>
        </p:nvSpPr>
        <p:spPr>
          <a:xfrm>
            <a:off x="17045184" y="9497009"/>
            <a:ext cx="836416" cy="535517"/>
          </a:xfrm>
        </p:spPr>
        <p:txBody>
          <a:bodyPr/>
          <a:lstStyle/>
          <a:p>
            <a:fld id="{6D22F896-40B5-4ADD-8801-0D06FADFA095}" type="slidenum">
              <a:rPr lang="en-US" sz="1100" smtClean="0"/>
              <a:t>2</a:t>
            </a:fld>
            <a:endParaRPr lang="en-US" sz="1100" dirty="0"/>
          </a:p>
        </p:txBody>
      </p:sp>
      <p:sp>
        <p:nvSpPr>
          <p:cNvPr id="2" name="Rectangle 1">
            <a:extLst>
              <a:ext uri="{FF2B5EF4-FFF2-40B4-BE49-F238E27FC236}">
                <a16:creationId xmlns:a16="http://schemas.microsoft.com/office/drawing/2014/main" id="{6DCCA8CD-1295-9806-BCE0-7BFAAA374BEC}"/>
              </a:ext>
            </a:extLst>
          </p:cNvPr>
          <p:cNvSpPr/>
          <p:nvPr/>
        </p:nvSpPr>
        <p:spPr>
          <a:xfrm>
            <a:off x="11455400" y="8928694"/>
            <a:ext cx="6057040" cy="781756"/>
          </a:xfrm>
          <a:custGeom>
            <a:avLst/>
            <a:gdLst>
              <a:gd name="csX0" fmla="*/ 0 w 6057040"/>
              <a:gd name="csY0" fmla="*/ 0 h 781756"/>
              <a:gd name="csX1" fmla="*/ 368929 w 6057040"/>
              <a:gd name="csY1" fmla="*/ 0 h 781756"/>
              <a:gd name="csX2" fmla="*/ 980139 w 6057040"/>
              <a:gd name="csY2" fmla="*/ 0 h 781756"/>
              <a:gd name="csX3" fmla="*/ 1591350 w 6057040"/>
              <a:gd name="csY3" fmla="*/ 0 h 781756"/>
              <a:gd name="csX4" fmla="*/ 2263130 w 6057040"/>
              <a:gd name="csY4" fmla="*/ 0 h 781756"/>
              <a:gd name="csX5" fmla="*/ 2632059 w 6057040"/>
              <a:gd name="csY5" fmla="*/ 0 h 781756"/>
              <a:gd name="csX6" fmla="*/ 3122129 w 6057040"/>
              <a:gd name="csY6" fmla="*/ 0 h 781756"/>
              <a:gd name="csX7" fmla="*/ 3733339 w 6057040"/>
              <a:gd name="csY7" fmla="*/ 0 h 781756"/>
              <a:gd name="csX8" fmla="*/ 4405120 w 6057040"/>
              <a:gd name="csY8" fmla="*/ 0 h 781756"/>
              <a:gd name="csX9" fmla="*/ 5016330 w 6057040"/>
              <a:gd name="csY9" fmla="*/ 0 h 781756"/>
              <a:gd name="csX10" fmla="*/ 6057040 w 6057040"/>
              <a:gd name="csY10" fmla="*/ 0 h 781756"/>
              <a:gd name="csX11" fmla="*/ 6057040 w 6057040"/>
              <a:gd name="csY11" fmla="*/ 398696 h 781756"/>
              <a:gd name="csX12" fmla="*/ 6057040 w 6057040"/>
              <a:gd name="csY12" fmla="*/ 781756 h 781756"/>
              <a:gd name="csX13" fmla="*/ 5506400 w 6057040"/>
              <a:gd name="csY13" fmla="*/ 781756 h 781756"/>
              <a:gd name="csX14" fmla="*/ 4955760 w 6057040"/>
              <a:gd name="csY14" fmla="*/ 781756 h 781756"/>
              <a:gd name="csX15" fmla="*/ 4344550 w 6057040"/>
              <a:gd name="csY15" fmla="*/ 781756 h 781756"/>
              <a:gd name="csX16" fmla="*/ 3975621 w 6057040"/>
              <a:gd name="csY16" fmla="*/ 781756 h 781756"/>
              <a:gd name="csX17" fmla="*/ 3303840 w 6057040"/>
              <a:gd name="csY17" fmla="*/ 781756 h 781756"/>
              <a:gd name="csX18" fmla="*/ 2632059 w 6057040"/>
              <a:gd name="csY18" fmla="*/ 781756 h 781756"/>
              <a:gd name="csX19" fmla="*/ 2263130 w 6057040"/>
              <a:gd name="csY19" fmla="*/ 781756 h 781756"/>
              <a:gd name="csX20" fmla="*/ 1833631 w 6057040"/>
              <a:gd name="csY20" fmla="*/ 781756 h 781756"/>
              <a:gd name="csX21" fmla="*/ 1282991 w 6057040"/>
              <a:gd name="csY21" fmla="*/ 781756 h 781756"/>
              <a:gd name="csX22" fmla="*/ 732351 w 6057040"/>
              <a:gd name="csY22" fmla="*/ 781756 h 781756"/>
              <a:gd name="csX23" fmla="*/ 0 w 6057040"/>
              <a:gd name="csY23" fmla="*/ 781756 h 781756"/>
              <a:gd name="csX24" fmla="*/ 0 w 6057040"/>
              <a:gd name="csY24" fmla="*/ 383060 h 781756"/>
              <a:gd name="csX25" fmla="*/ 0 w 6057040"/>
              <a:gd name="csY25" fmla="*/ 0 h 7817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6057040" h="781756" fill="none" extrusionOk="0">
                <a:moveTo>
                  <a:pt x="0" y="0"/>
                </a:moveTo>
                <a:cubicBezTo>
                  <a:pt x="165955" y="-10655"/>
                  <a:pt x="186852" y="34505"/>
                  <a:pt x="368929" y="0"/>
                </a:cubicBezTo>
                <a:cubicBezTo>
                  <a:pt x="551006" y="-34505"/>
                  <a:pt x="840136" y="22988"/>
                  <a:pt x="980139" y="0"/>
                </a:cubicBezTo>
                <a:cubicBezTo>
                  <a:pt x="1120142" y="-22988"/>
                  <a:pt x="1397748" y="40686"/>
                  <a:pt x="1591350" y="0"/>
                </a:cubicBezTo>
                <a:cubicBezTo>
                  <a:pt x="1784952" y="-40686"/>
                  <a:pt x="2055473" y="24913"/>
                  <a:pt x="2263130" y="0"/>
                </a:cubicBezTo>
                <a:cubicBezTo>
                  <a:pt x="2470787" y="-24913"/>
                  <a:pt x="2462745" y="28402"/>
                  <a:pt x="2632059" y="0"/>
                </a:cubicBezTo>
                <a:cubicBezTo>
                  <a:pt x="2801373" y="-28402"/>
                  <a:pt x="3008803" y="12925"/>
                  <a:pt x="3122129" y="0"/>
                </a:cubicBezTo>
                <a:cubicBezTo>
                  <a:pt x="3235455" y="-12925"/>
                  <a:pt x="3596170" y="14748"/>
                  <a:pt x="3733339" y="0"/>
                </a:cubicBezTo>
                <a:cubicBezTo>
                  <a:pt x="3870508" y="-14748"/>
                  <a:pt x="4082080" y="37388"/>
                  <a:pt x="4405120" y="0"/>
                </a:cubicBezTo>
                <a:cubicBezTo>
                  <a:pt x="4728160" y="-37388"/>
                  <a:pt x="4778555" y="14258"/>
                  <a:pt x="5016330" y="0"/>
                </a:cubicBezTo>
                <a:cubicBezTo>
                  <a:pt x="5254105" y="-14258"/>
                  <a:pt x="5643272" y="22543"/>
                  <a:pt x="6057040" y="0"/>
                </a:cubicBezTo>
                <a:cubicBezTo>
                  <a:pt x="6090391" y="178110"/>
                  <a:pt x="6038693" y="284020"/>
                  <a:pt x="6057040" y="398696"/>
                </a:cubicBezTo>
                <a:cubicBezTo>
                  <a:pt x="6075387" y="513372"/>
                  <a:pt x="6042489" y="606480"/>
                  <a:pt x="6057040" y="781756"/>
                </a:cubicBezTo>
                <a:cubicBezTo>
                  <a:pt x="5899966" y="840227"/>
                  <a:pt x="5725105" y="726304"/>
                  <a:pt x="5506400" y="781756"/>
                </a:cubicBezTo>
                <a:cubicBezTo>
                  <a:pt x="5287695" y="837208"/>
                  <a:pt x="5110633" y="719905"/>
                  <a:pt x="4955760" y="781756"/>
                </a:cubicBezTo>
                <a:cubicBezTo>
                  <a:pt x="4800887" y="843607"/>
                  <a:pt x="4628397" y="748483"/>
                  <a:pt x="4344550" y="781756"/>
                </a:cubicBezTo>
                <a:cubicBezTo>
                  <a:pt x="4060703" y="815029"/>
                  <a:pt x="4075156" y="778530"/>
                  <a:pt x="3975621" y="781756"/>
                </a:cubicBezTo>
                <a:cubicBezTo>
                  <a:pt x="3876086" y="784982"/>
                  <a:pt x="3561151" y="780570"/>
                  <a:pt x="3303840" y="781756"/>
                </a:cubicBezTo>
                <a:cubicBezTo>
                  <a:pt x="3046529" y="782942"/>
                  <a:pt x="2873923" y="779548"/>
                  <a:pt x="2632059" y="781756"/>
                </a:cubicBezTo>
                <a:cubicBezTo>
                  <a:pt x="2390195" y="783964"/>
                  <a:pt x="2429302" y="748598"/>
                  <a:pt x="2263130" y="781756"/>
                </a:cubicBezTo>
                <a:cubicBezTo>
                  <a:pt x="2096958" y="814914"/>
                  <a:pt x="1920311" y="772141"/>
                  <a:pt x="1833631" y="781756"/>
                </a:cubicBezTo>
                <a:cubicBezTo>
                  <a:pt x="1746951" y="791371"/>
                  <a:pt x="1455820" y="735683"/>
                  <a:pt x="1282991" y="781756"/>
                </a:cubicBezTo>
                <a:cubicBezTo>
                  <a:pt x="1110162" y="827829"/>
                  <a:pt x="990071" y="758377"/>
                  <a:pt x="732351" y="781756"/>
                </a:cubicBezTo>
                <a:cubicBezTo>
                  <a:pt x="474631" y="805135"/>
                  <a:pt x="156852" y="761996"/>
                  <a:pt x="0" y="781756"/>
                </a:cubicBezTo>
                <a:cubicBezTo>
                  <a:pt x="-10219" y="624638"/>
                  <a:pt x="21778" y="548181"/>
                  <a:pt x="0" y="383060"/>
                </a:cubicBezTo>
                <a:cubicBezTo>
                  <a:pt x="-21778" y="217939"/>
                  <a:pt x="28522" y="127996"/>
                  <a:pt x="0" y="0"/>
                </a:cubicBezTo>
                <a:close/>
              </a:path>
              <a:path w="6057040" h="781756" stroke="0" extrusionOk="0">
                <a:moveTo>
                  <a:pt x="0" y="0"/>
                </a:moveTo>
                <a:cubicBezTo>
                  <a:pt x="168519" y="-15461"/>
                  <a:pt x="406632" y="63234"/>
                  <a:pt x="611210" y="0"/>
                </a:cubicBezTo>
                <a:cubicBezTo>
                  <a:pt x="815788" y="-63234"/>
                  <a:pt x="941347" y="37238"/>
                  <a:pt x="1040710" y="0"/>
                </a:cubicBezTo>
                <a:cubicBezTo>
                  <a:pt x="1140073" y="-37238"/>
                  <a:pt x="1329955" y="27565"/>
                  <a:pt x="1591350" y="0"/>
                </a:cubicBezTo>
                <a:cubicBezTo>
                  <a:pt x="1852745" y="-27565"/>
                  <a:pt x="1990222" y="50637"/>
                  <a:pt x="2202560" y="0"/>
                </a:cubicBezTo>
                <a:cubicBezTo>
                  <a:pt x="2414898" y="-50637"/>
                  <a:pt x="2397714" y="17341"/>
                  <a:pt x="2571489" y="0"/>
                </a:cubicBezTo>
                <a:cubicBezTo>
                  <a:pt x="2745264" y="-17341"/>
                  <a:pt x="2917460" y="74311"/>
                  <a:pt x="3243270" y="0"/>
                </a:cubicBezTo>
                <a:cubicBezTo>
                  <a:pt x="3569080" y="-74311"/>
                  <a:pt x="3503858" y="41106"/>
                  <a:pt x="3733339" y="0"/>
                </a:cubicBezTo>
                <a:cubicBezTo>
                  <a:pt x="3962820" y="-41106"/>
                  <a:pt x="3997787" y="48158"/>
                  <a:pt x="4223409" y="0"/>
                </a:cubicBezTo>
                <a:cubicBezTo>
                  <a:pt x="4449031" y="-48158"/>
                  <a:pt x="4526770" y="45970"/>
                  <a:pt x="4774049" y="0"/>
                </a:cubicBezTo>
                <a:cubicBezTo>
                  <a:pt x="5021328" y="-45970"/>
                  <a:pt x="5073076" y="33009"/>
                  <a:pt x="5324689" y="0"/>
                </a:cubicBezTo>
                <a:cubicBezTo>
                  <a:pt x="5576302" y="-33009"/>
                  <a:pt x="5720654" y="46564"/>
                  <a:pt x="6057040" y="0"/>
                </a:cubicBezTo>
                <a:cubicBezTo>
                  <a:pt x="6065452" y="81654"/>
                  <a:pt x="6028333" y="242325"/>
                  <a:pt x="6057040" y="390878"/>
                </a:cubicBezTo>
                <a:cubicBezTo>
                  <a:pt x="6085747" y="539431"/>
                  <a:pt x="6018519" y="618204"/>
                  <a:pt x="6057040" y="781756"/>
                </a:cubicBezTo>
                <a:cubicBezTo>
                  <a:pt x="5772243" y="842166"/>
                  <a:pt x="5732878" y="750684"/>
                  <a:pt x="5445830" y="781756"/>
                </a:cubicBezTo>
                <a:cubicBezTo>
                  <a:pt x="5158782" y="812828"/>
                  <a:pt x="5107460" y="725467"/>
                  <a:pt x="4955760" y="781756"/>
                </a:cubicBezTo>
                <a:cubicBezTo>
                  <a:pt x="4804060" y="838045"/>
                  <a:pt x="4568738" y="750676"/>
                  <a:pt x="4344550" y="781756"/>
                </a:cubicBezTo>
                <a:cubicBezTo>
                  <a:pt x="4120362" y="812836"/>
                  <a:pt x="4082822" y="723788"/>
                  <a:pt x="3854480" y="781756"/>
                </a:cubicBezTo>
                <a:cubicBezTo>
                  <a:pt x="3626138" y="839724"/>
                  <a:pt x="3419316" y="760279"/>
                  <a:pt x="3243270" y="781756"/>
                </a:cubicBezTo>
                <a:cubicBezTo>
                  <a:pt x="3067224" y="803233"/>
                  <a:pt x="2717052" y="709683"/>
                  <a:pt x="2571489" y="781756"/>
                </a:cubicBezTo>
                <a:cubicBezTo>
                  <a:pt x="2425926" y="853829"/>
                  <a:pt x="2119433" y="704394"/>
                  <a:pt x="1899708" y="781756"/>
                </a:cubicBezTo>
                <a:cubicBezTo>
                  <a:pt x="1679983" y="859118"/>
                  <a:pt x="1573042" y="750321"/>
                  <a:pt x="1470209" y="781756"/>
                </a:cubicBezTo>
                <a:cubicBezTo>
                  <a:pt x="1367376" y="813191"/>
                  <a:pt x="1007447" y="739299"/>
                  <a:pt x="858998" y="781756"/>
                </a:cubicBezTo>
                <a:cubicBezTo>
                  <a:pt x="710549" y="824213"/>
                  <a:pt x="275622" y="702516"/>
                  <a:pt x="0" y="781756"/>
                </a:cubicBezTo>
                <a:cubicBezTo>
                  <a:pt x="-2001" y="680621"/>
                  <a:pt x="15147" y="540961"/>
                  <a:pt x="0" y="398696"/>
                </a:cubicBezTo>
                <a:cubicBezTo>
                  <a:pt x="-15147" y="256431"/>
                  <a:pt x="41325" y="177058"/>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291499"/>
            <a:r>
              <a:rPr lang="en-US" sz="2400" b="1" dirty="0">
                <a:solidFill>
                  <a:srgbClr val="000000"/>
                </a:solidFill>
                <a:latin typeface="Tenorite" panose="00000500000000000000" pitchFamily="2" charset="0"/>
              </a:rPr>
              <a:t>Look for these “Key points” throughout this handout for the most important summaries.</a:t>
            </a:r>
            <a:endParaRPr lang="en-US" sz="2400" dirty="0">
              <a:solidFill>
                <a:srgbClr val="000000"/>
              </a:solidFill>
              <a:latin typeface="Tenorite" panose="00000500000000000000" pitchFamily="2" charset="0"/>
            </a:endParaRPr>
          </a:p>
        </p:txBody>
      </p:sp>
      <p:sp>
        <p:nvSpPr>
          <p:cNvPr id="3" name="Rectangle 2">
            <a:extLst>
              <a:ext uri="{FF2B5EF4-FFF2-40B4-BE49-F238E27FC236}">
                <a16:creationId xmlns:a16="http://schemas.microsoft.com/office/drawing/2014/main" id="{A00BC96E-4572-35D2-00C5-AA403512676A}"/>
              </a:ext>
            </a:extLst>
          </p:cNvPr>
          <p:cNvSpPr/>
          <p:nvPr/>
        </p:nvSpPr>
        <p:spPr>
          <a:xfrm rot="21332067">
            <a:off x="11468282" y="8492838"/>
            <a:ext cx="1856512" cy="403279"/>
          </a:xfrm>
          <a:custGeom>
            <a:avLst/>
            <a:gdLst>
              <a:gd name="csX0" fmla="*/ 0 w 1856512"/>
              <a:gd name="csY0" fmla="*/ 0 h 403279"/>
              <a:gd name="csX1" fmla="*/ 464128 w 1856512"/>
              <a:gd name="csY1" fmla="*/ 0 h 403279"/>
              <a:gd name="csX2" fmla="*/ 891126 w 1856512"/>
              <a:gd name="csY2" fmla="*/ 0 h 403279"/>
              <a:gd name="csX3" fmla="*/ 1392384 w 1856512"/>
              <a:gd name="csY3" fmla="*/ 0 h 403279"/>
              <a:gd name="csX4" fmla="*/ 1856512 w 1856512"/>
              <a:gd name="csY4" fmla="*/ 0 h 403279"/>
              <a:gd name="csX5" fmla="*/ 1856512 w 1856512"/>
              <a:gd name="csY5" fmla="*/ 403279 h 403279"/>
              <a:gd name="csX6" fmla="*/ 1448079 w 1856512"/>
              <a:gd name="csY6" fmla="*/ 403279 h 403279"/>
              <a:gd name="csX7" fmla="*/ 1002516 w 1856512"/>
              <a:gd name="csY7" fmla="*/ 403279 h 403279"/>
              <a:gd name="csX8" fmla="*/ 519823 w 1856512"/>
              <a:gd name="csY8" fmla="*/ 403279 h 403279"/>
              <a:gd name="csX9" fmla="*/ 0 w 1856512"/>
              <a:gd name="csY9" fmla="*/ 403279 h 403279"/>
              <a:gd name="csX10" fmla="*/ 0 w 1856512"/>
              <a:gd name="csY10" fmla="*/ 0 h 4032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56512" h="403279" fill="none" extrusionOk="0">
                <a:moveTo>
                  <a:pt x="0" y="0"/>
                </a:moveTo>
                <a:cubicBezTo>
                  <a:pt x="113889" y="-21103"/>
                  <a:pt x="364880" y="55451"/>
                  <a:pt x="464128" y="0"/>
                </a:cubicBezTo>
                <a:cubicBezTo>
                  <a:pt x="563376" y="-55451"/>
                  <a:pt x="761839" y="26393"/>
                  <a:pt x="891126" y="0"/>
                </a:cubicBezTo>
                <a:cubicBezTo>
                  <a:pt x="1020413" y="-26393"/>
                  <a:pt x="1219386" y="24982"/>
                  <a:pt x="1392384" y="0"/>
                </a:cubicBezTo>
                <a:cubicBezTo>
                  <a:pt x="1565382" y="-24982"/>
                  <a:pt x="1637422" y="13193"/>
                  <a:pt x="1856512" y="0"/>
                </a:cubicBezTo>
                <a:cubicBezTo>
                  <a:pt x="1866507" y="186371"/>
                  <a:pt x="1850916" y="225801"/>
                  <a:pt x="1856512" y="403279"/>
                </a:cubicBezTo>
                <a:cubicBezTo>
                  <a:pt x="1681973" y="423396"/>
                  <a:pt x="1618260" y="375567"/>
                  <a:pt x="1448079" y="403279"/>
                </a:cubicBezTo>
                <a:cubicBezTo>
                  <a:pt x="1277898" y="430991"/>
                  <a:pt x="1173553" y="355149"/>
                  <a:pt x="1002516" y="403279"/>
                </a:cubicBezTo>
                <a:cubicBezTo>
                  <a:pt x="831479" y="451409"/>
                  <a:pt x="683605" y="396511"/>
                  <a:pt x="519823" y="403279"/>
                </a:cubicBezTo>
                <a:cubicBezTo>
                  <a:pt x="356041" y="410047"/>
                  <a:pt x="252536" y="359016"/>
                  <a:pt x="0" y="403279"/>
                </a:cubicBezTo>
                <a:cubicBezTo>
                  <a:pt x="-19777" y="307245"/>
                  <a:pt x="22443" y="85957"/>
                  <a:pt x="0" y="0"/>
                </a:cubicBezTo>
                <a:close/>
              </a:path>
              <a:path w="1856512" h="403279" stroke="0" extrusionOk="0">
                <a:moveTo>
                  <a:pt x="0" y="0"/>
                </a:moveTo>
                <a:cubicBezTo>
                  <a:pt x="172089" y="-32258"/>
                  <a:pt x="361504" y="25597"/>
                  <a:pt x="501258" y="0"/>
                </a:cubicBezTo>
                <a:cubicBezTo>
                  <a:pt x="641012" y="-25597"/>
                  <a:pt x="875006" y="20288"/>
                  <a:pt x="983951" y="0"/>
                </a:cubicBezTo>
                <a:cubicBezTo>
                  <a:pt x="1092896" y="-20288"/>
                  <a:pt x="1257082" y="49591"/>
                  <a:pt x="1448079" y="0"/>
                </a:cubicBezTo>
                <a:cubicBezTo>
                  <a:pt x="1639076" y="-49591"/>
                  <a:pt x="1712546" y="35475"/>
                  <a:pt x="1856512" y="0"/>
                </a:cubicBezTo>
                <a:cubicBezTo>
                  <a:pt x="1891797" y="133738"/>
                  <a:pt x="1846515" y="208145"/>
                  <a:pt x="1856512" y="403279"/>
                </a:cubicBezTo>
                <a:cubicBezTo>
                  <a:pt x="1650313" y="459369"/>
                  <a:pt x="1559426" y="372568"/>
                  <a:pt x="1373819" y="403279"/>
                </a:cubicBezTo>
                <a:cubicBezTo>
                  <a:pt x="1188212" y="433990"/>
                  <a:pt x="1042726" y="365820"/>
                  <a:pt x="909691" y="403279"/>
                </a:cubicBezTo>
                <a:cubicBezTo>
                  <a:pt x="776656" y="440738"/>
                  <a:pt x="667378" y="401575"/>
                  <a:pt x="464128" y="403279"/>
                </a:cubicBezTo>
                <a:cubicBezTo>
                  <a:pt x="260878" y="404983"/>
                  <a:pt x="116584" y="355558"/>
                  <a:pt x="0" y="403279"/>
                </a:cubicBezTo>
                <a:cubicBezTo>
                  <a:pt x="-4022" y="234604"/>
                  <a:pt x="39137" y="9826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291499"/>
            <a:r>
              <a:rPr lang="en-US" sz="2800" b="1" dirty="0">
                <a:solidFill>
                  <a:srgbClr val="000000"/>
                </a:solidFill>
                <a:latin typeface="Tenorite" panose="00000500000000000000" pitchFamily="2" charset="0"/>
              </a:rPr>
              <a:t>Key point! </a:t>
            </a:r>
          </a:p>
        </p:txBody>
      </p:sp>
      <p:pic>
        <p:nvPicPr>
          <p:cNvPr id="4" name="Picture 3">
            <a:extLst>
              <a:ext uri="{FF2B5EF4-FFF2-40B4-BE49-F238E27FC236}">
                <a16:creationId xmlns:a16="http://schemas.microsoft.com/office/drawing/2014/main" id="{08297FA9-8F23-E534-1D47-ADFD5E78A7D8}"/>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3257139" y="8142045"/>
            <a:ext cx="1104863" cy="1104863"/>
          </a:xfrm>
          <a:prstGeom prst="rect">
            <a:avLst/>
          </a:prstGeom>
        </p:spPr>
      </p:pic>
      <p:sp>
        <p:nvSpPr>
          <p:cNvPr id="6" name="TextBox 5">
            <a:extLst>
              <a:ext uri="{FF2B5EF4-FFF2-40B4-BE49-F238E27FC236}">
                <a16:creationId xmlns:a16="http://schemas.microsoft.com/office/drawing/2014/main" id="{D635C188-E7D9-D8C2-FAAF-10FD6169C835}"/>
              </a:ext>
            </a:extLst>
          </p:cNvPr>
          <p:cNvSpPr txBox="1"/>
          <p:nvPr/>
        </p:nvSpPr>
        <p:spPr>
          <a:xfrm>
            <a:off x="369160" y="7825775"/>
            <a:ext cx="10829920" cy="1938992"/>
          </a:xfrm>
          <a:prstGeom prst="rect">
            <a:avLst/>
          </a:prstGeom>
          <a:solidFill>
            <a:schemeClr val="bg1">
              <a:lumMod val="95000"/>
            </a:schemeClr>
          </a:solidFill>
        </p:spPr>
        <p:txBody>
          <a:bodyPr wrap="square" rtlCol="0">
            <a:spAutoFit/>
          </a:bodyPr>
          <a:lstStyle/>
          <a:p>
            <a:r>
              <a:rPr lang="en-US" sz="2400" i="1" dirty="0">
                <a:latin typeface="Tenorite" panose="00000500000000000000" pitchFamily="2" charset="0"/>
              </a:rPr>
              <a:t>Series Note: This series addresses some of the health concerns from wildfires that reach urban areas. These fires are also called Wildland-Urban Interface (WUI) fires. Since the general public may not use the term WUI, we use “wildfires that reach urban areas” or, more briefly, “fires” to refer to large, catastrophic fires that may also burn buildings, cars, and other non-natural sources. </a:t>
            </a:r>
          </a:p>
        </p:txBody>
      </p:sp>
    </p:spTree>
    <p:extLst>
      <p:ext uri="{BB962C8B-B14F-4D97-AF65-F5344CB8AC3E}">
        <p14:creationId xmlns:p14="http://schemas.microsoft.com/office/powerpoint/2010/main" val="3866936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B0E7E-A00C-EBC9-790E-57690B7CB204}"/>
            </a:ext>
          </a:extLst>
        </p:cNvPr>
        <p:cNvGrpSpPr/>
        <p:nvPr/>
      </p:nvGrpSpPr>
      <p:grpSpPr>
        <a:xfrm>
          <a:off x="0" y="0"/>
          <a:ext cx="0" cy="0"/>
          <a:chOff x="0" y="0"/>
          <a:chExt cx="0" cy="0"/>
        </a:xfrm>
      </p:grpSpPr>
      <p:grpSp>
        <p:nvGrpSpPr>
          <p:cNvPr id="23" name="Group 22">
            <a:extLst>
              <a:ext uri="{FF2B5EF4-FFF2-40B4-BE49-F238E27FC236}">
                <a16:creationId xmlns:a16="http://schemas.microsoft.com/office/drawing/2014/main" id="{26A571E6-E51E-DA72-4EBB-BD4C6FD7149B}"/>
              </a:ext>
            </a:extLst>
          </p:cNvPr>
          <p:cNvGrpSpPr/>
          <p:nvPr/>
        </p:nvGrpSpPr>
        <p:grpSpPr>
          <a:xfrm>
            <a:off x="254001" y="2704751"/>
            <a:ext cx="13387776" cy="7238229"/>
            <a:chOff x="5194258" y="4513227"/>
            <a:chExt cx="7607094" cy="3743750"/>
          </a:xfrm>
        </p:grpSpPr>
        <p:pic>
          <p:nvPicPr>
            <p:cNvPr id="24" name="Picture 10" descr="Why filtration - Freudenberg Filtration Technologies">
              <a:extLst>
                <a:ext uri="{FF2B5EF4-FFF2-40B4-BE49-F238E27FC236}">
                  <a16:creationId xmlns:a16="http://schemas.microsoft.com/office/drawing/2014/main" id="{8008BAD3-BB39-2E7A-4CE2-07487B178B75}"/>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5194258" y="4513227"/>
              <a:ext cx="7490263" cy="3743750"/>
            </a:xfrm>
            <a:prstGeom prst="rect">
              <a:avLst/>
            </a:prstGeom>
          </p:spPr>
        </p:pic>
        <p:sp>
          <p:nvSpPr>
            <p:cNvPr id="8" name="Rectangle 7">
              <a:extLst>
                <a:ext uri="{FF2B5EF4-FFF2-40B4-BE49-F238E27FC236}">
                  <a16:creationId xmlns:a16="http://schemas.microsoft.com/office/drawing/2014/main" id="{32F32619-77E2-E2B5-D6B8-04211CFFBC2C}"/>
                </a:ext>
              </a:extLst>
            </p:cNvPr>
            <p:cNvSpPr/>
            <p:nvPr/>
          </p:nvSpPr>
          <p:spPr>
            <a:xfrm>
              <a:off x="5426407" y="5815649"/>
              <a:ext cx="1600314" cy="50380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bg2">
                      <a:lumMod val="25000"/>
                    </a:schemeClr>
                  </a:solidFill>
                  <a:latin typeface="Tenorite" panose="00000500000000000000" pitchFamily="2" charset="0"/>
                </a:rPr>
                <a:t>PM</a:t>
              </a:r>
              <a:r>
                <a:rPr lang="en-US" sz="3600" baseline="-25000" dirty="0">
                  <a:solidFill>
                    <a:schemeClr val="bg2">
                      <a:lumMod val="25000"/>
                    </a:schemeClr>
                  </a:solidFill>
                  <a:latin typeface="Tenorite" panose="00000500000000000000" pitchFamily="2" charset="0"/>
                </a:rPr>
                <a:t>10</a:t>
              </a:r>
              <a:endParaRPr lang="en-US" sz="3600" dirty="0">
                <a:solidFill>
                  <a:schemeClr val="bg2">
                    <a:lumMod val="25000"/>
                  </a:schemeClr>
                </a:solidFill>
                <a:latin typeface="Tenorite" panose="00000500000000000000" pitchFamily="2" charset="0"/>
              </a:endParaRPr>
            </a:p>
          </p:txBody>
        </p:sp>
        <p:sp>
          <p:nvSpPr>
            <p:cNvPr id="9" name="Rectangle 8">
              <a:extLst>
                <a:ext uri="{FF2B5EF4-FFF2-40B4-BE49-F238E27FC236}">
                  <a16:creationId xmlns:a16="http://schemas.microsoft.com/office/drawing/2014/main" id="{9C52BA0C-62B9-E9A1-3E9F-4A71729EFD2A}"/>
                </a:ext>
              </a:extLst>
            </p:cNvPr>
            <p:cNvSpPr/>
            <p:nvPr/>
          </p:nvSpPr>
          <p:spPr>
            <a:xfrm>
              <a:off x="5400407" y="6579939"/>
              <a:ext cx="1686322" cy="5038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bg2">
                      <a:lumMod val="25000"/>
                    </a:schemeClr>
                  </a:solidFill>
                  <a:latin typeface="Tenorite" panose="00000500000000000000" pitchFamily="2" charset="0"/>
                </a:rPr>
                <a:t>PM</a:t>
              </a:r>
              <a:r>
                <a:rPr lang="en-US" sz="3600" baseline="-25000" dirty="0">
                  <a:solidFill>
                    <a:schemeClr val="bg2">
                      <a:lumMod val="25000"/>
                    </a:schemeClr>
                  </a:solidFill>
                  <a:latin typeface="Tenorite" panose="00000500000000000000" pitchFamily="2" charset="0"/>
                </a:rPr>
                <a:t>2.5</a:t>
              </a:r>
              <a:endParaRPr lang="en-US" sz="3600" dirty="0">
                <a:solidFill>
                  <a:schemeClr val="bg2">
                    <a:lumMod val="25000"/>
                  </a:schemeClr>
                </a:solidFill>
                <a:latin typeface="Tenorite" panose="00000500000000000000" pitchFamily="2" charset="0"/>
              </a:endParaRPr>
            </a:p>
          </p:txBody>
        </p:sp>
        <p:sp>
          <p:nvSpPr>
            <p:cNvPr id="10" name="Rectangle 9">
              <a:extLst>
                <a:ext uri="{FF2B5EF4-FFF2-40B4-BE49-F238E27FC236}">
                  <a16:creationId xmlns:a16="http://schemas.microsoft.com/office/drawing/2014/main" id="{C4A63CE6-4478-8E1A-E82C-E210E8B10B23}"/>
                </a:ext>
              </a:extLst>
            </p:cNvPr>
            <p:cNvSpPr/>
            <p:nvPr/>
          </p:nvSpPr>
          <p:spPr>
            <a:xfrm>
              <a:off x="5333364" y="7384295"/>
              <a:ext cx="1583640" cy="5038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bg2">
                      <a:lumMod val="25000"/>
                    </a:schemeClr>
                  </a:solidFill>
                  <a:latin typeface="Tenorite" panose="00000500000000000000" pitchFamily="2" charset="0"/>
                </a:rPr>
                <a:t>PM</a:t>
              </a:r>
              <a:r>
                <a:rPr lang="en-US" sz="3600" baseline="-25000" dirty="0">
                  <a:solidFill>
                    <a:schemeClr val="bg2">
                      <a:lumMod val="25000"/>
                    </a:schemeClr>
                  </a:solidFill>
                  <a:latin typeface="Tenorite" panose="00000500000000000000" pitchFamily="2" charset="0"/>
                </a:rPr>
                <a:t>1</a:t>
              </a:r>
              <a:endParaRPr lang="en-US" sz="3600" dirty="0">
                <a:solidFill>
                  <a:schemeClr val="bg2">
                    <a:lumMod val="25000"/>
                  </a:schemeClr>
                </a:solidFill>
                <a:latin typeface="Tenorite" panose="00000500000000000000" pitchFamily="2" charset="0"/>
              </a:endParaRPr>
            </a:p>
          </p:txBody>
        </p:sp>
        <p:sp>
          <p:nvSpPr>
            <p:cNvPr id="14" name="Rectangle 13">
              <a:extLst>
                <a:ext uri="{FF2B5EF4-FFF2-40B4-BE49-F238E27FC236}">
                  <a16:creationId xmlns:a16="http://schemas.microsoft.com/office/drawing/2014/main" id="{32C17A4F-F5BF-244E-BF99-88533DAC2FD5}"/>
                </a:ext>
              </a:extLst>
            </p:cNvPr>
            <p:cNvSpPr/>
            <p:nvPr/>
          </p:nvSpPr>
          <p:spPr>
            <a:xfrm>
              <a:off x="10129029" y="6642286"/>
              <a:ext cx="2225871" cy="60657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solidFill>
                    <a:schemeClr val="bg2">
                      <a:lumMod val="25000"/>
                    </a:schemeClr>
                  </a:solidFill>
                  <a:latin typeface="Tenorite" panose="00000500000000000000" pitchFamily="2" charset="0"/>
                </a:rPr>
                <a:t>Lower respiratory tract: upper chest and lungs</a:t>
              </a:r>
            </a:p>
          </p:txBody>
        </p:sp>
        <p:sp>
          <p:nvSpPr>
            <p:cNvPr id="15" name="Rectangle 14">
              <a:extLst>
                <a:ext uri="{FF2B5EF4-FFF2-40B4-BE49-F238E27FC236}">
                  <a16:creationId xmlns:a16="http://schemas.microsoft.com/office/drawing/2014/main" id="{33A97534-5DBD-9522-DD8E-CBC4D9DFEC15}"/>
                </a:ext>
              </a:extLst>
            </p:cNvPr>
            <p:cNvSpPr/>
            <p:nvPr/>
          </p:nvSpPr>
          <p:spPr>
            <a:xfrm>
              <a:off x="10375991" y="7389507"/>
              <a:ext cx="2042945" cy="74973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dirty="0">
                  <a:solidFill>
                    <a:schemeClr val="bg2">
                      <a:lumMod val="25000"/>
                    </a:schemeClr>
                  </a:solidFill>
                  <a:latin typeface="Tenorite" panose="00000500000000000000" pitchFamily="2" charset="0"/>
                </a:rPr>
                <a:t>Deep lung air sacs (alveoli)</a:t>
              </a:r>
            </a:p>
          </p:txBody>
        </p:sp>
        <p:sp>
          <p:nvSpPr>
            <p:cNvPr id="12" name="Rectangle 11">
              <a:extLst>
                <a:ext uri="{FF2B5EF4-FFF2-40B4-BE49-F238E27FC236}">
                  <a16:creationId xmlns:a16="http://schemas.microsoft.com/office/drawing/2014/main" id="{8F5E4036-E6A6-B463-7757-3CE5D0F20078}"/>
                </a:ext>
              </a:extLst>
            </p:cNvPr>
            <p:cNvSpPr/>
            <p:nvPr/>
          </p:nvSpPr>
          <p:spPr>
            <a:xfrm>
              <a:off x="11156276" y="5840047"/>
              <a:ext cx="1645076" cy="4582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dirty="0">
                <a:solidFill>
                  <a:schemeClr val="bg2">
                    <a:lumMod val="25000"/>
                  </a:schemeClr>
                </a:solidFill>
                <a:latin typeface="Tenorite" panose="00000500000000000000" pitchFamily="2" charset="0"/>
              </a:endParaRPr>
            </a:p>
          </p:txBody>
        </p:sp>
        <p:sp>
          <p:nvSpPr>
            <p:cNvPr id="13" name="Rectangle 12">
              <a:extLst>
                <a:ext uri="{FF2B5EF4-FFF2-40B4-BE49-F238E27FC236}">
                  <a16:creationId xmlns:a16="http://schemas.microsoft.com/office/drawing/2014/main" id="{6B005195-AB2B-580B-8780-4E66BCBAC023}"/>
                </a:ext>
              </a:extLst>
            </p:cNvPr>
            <p:cNvSpPr/>
            <p:nvPr/>
          </p:nvSpPr>
          <p:spPr>
            <a:xfrm>
              <a:off x="9778298" y="5922457"/>
              <a:ext cx="2728677" cy="4582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dirty="0">
                  <a:solidFill>
                    <a:schemeClr val="bg2">
                      <a:lumMod val="25000"/>
                    </a:schemeClr>
                  </a:solidFill>
                  <a:latin typeface="Tenorite" panose="00000500000000000000" pitchFamily="2" charset="0"/>
                </a:rPr>
                <a:t>Upper respiratory tract: nose, mouth, throat</a:t>
              </a:r>
            </a:p>
          </p:txBody>
        </p:sp>
      </p:grpSp>
      <p:sp>
        <p:nvSpPr>
          <p:cNvPr id="4" name="Slide Number Placeholder 3">
            <a:extLst>
              <a:ext uri="{FF2B5EF4-FFF2-40B4-BE49-F238E27FC236}">
                <a16:creationId xmlns:a16="http://schemas.microsoft.com/office/drawing/2014/main" id="{4E6C95E4-D3ED-D8A4-FB6C-36ACE7073DB6}"/>
              </a:ext>
            </a:extLst>
          </p:cNvPr>
          <p:cNvSpPr>
            <a:spLocks noGrp="1"/>
          </p:cNvSpPr>
          <p:nvPr>
            <p:ph type="sldNum" sz="quarter" idx="12"/>
          </p:nvPr>
        </p:nvSpPr>
        <p:spPr>
          <a:xfrm>
            <a:off x="15493999" y="9587836"/>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3</a:t>
            </a:fld>
            <a:endParaRPr lang="en-US" sz="12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CDBC3354-EF81-31FF-22A0-19EBDF0512F7}"/>
              </a:ext>
            </a:extLst>
          </p:cNvPr>
          <p:cNvSpPr txBox="1"/>
          <p:nvPr/>
        </p:nvSpPr>
        <p:spPr>
          <a:xfrm>
            <a:off x="635000" y="542449"/>
            <a:ext cx="16611600" cy="504882"/>
          </a:xfrm>
          <a:prstGeom prst="rect">
            <a:avLst/>
          </a:prstGeom>
        </p:spPr>
        <p:txBody>
          <a:bodyPr wrap="square" lIns="0" tIns="0" rIns="0" bIns="0" rtlCol="0" anchor="t">
            <a:spAutoFit/>
          </a:bodyPr>
          <a:lstStyle/>
          <a:p>
            <a:pPr algn="ctr">
              <a:lnSpc>
                <a:spcPts val="3800"/>
              </a:lnSpc>
              <a:spcBef>
                <a:spcPct val="0"/>
              </a:spcBef>
              <a:defRPr/>
            </a:pPr>
            <a:r>
              <a:rPr lang="en-US" sz="4400" b="1" dirty="0">
                <a:solidFill>
                  <a:srgbClr val="1F497D">
                    <a:lumMod val="50000"/>
                  </a:srgbClr>
                </a:solidFill>
                <a:latin typeface="Tenorite" panose="00000500000000000000" pitchFamily="2" charset="0"/>
                <a:ea typeface="The Youngest Serif"/>
                <a:cs typeface="The Youngest Serif"/>
                <a:sym typeface="The Youngest Serif"/>
              </a:rPr>
              <a:t>How smoke travels in our bodies and affects our health</a:t>
            </a:r>
          </a:p>
        </p:txBody>
      </p:sp>
      <p:sp>
        <p:nvSpPr>
          <p:cNvPr id="2" name="TextBox 1">
            <a:extLst>
              <a:ext uri="{FF2B5EF4-FFF2-40B4-BE49-F238E27FC236}">
                <a16:creationId xmlns:a16="http://schemas.microsoft.com/office/drawing/2014/main" id="{69DAB1D8-0F2A-AA23-0490-9CC9B03CD0CB}"/>
              </a:ext>
            </a:extLst>
          </p:cNvPr>
          <p:cNvSpPr txBox="1"/>
          <p:nvPr/>
        </p:nvSpPr>
        <p:spPr>
          <a:xfrm>
            <a:off x="635000" y="1428571"/>
            <a:ext cx="16611600" cy="1200329"/>
          </a:xfrm>
          <a:prstGeom prst="rect">
            <a:avLst/>
          </a:prstGeom>
          <a:noFill/>
        </p:spPr>
        <p:txBody>
          <a:bodyPr wrap="square">
            <a:spAutoFit/>
          </a:bodyPr>
          <a:lstStyle/>
          <a:p>
            <a:pPr defTabSz="291465">
              <a:defRPr/>
            </a:pPr>
            <a:r>
              <a:rPr lang="en-US" sz="2400" dirty="0">
                <a:solidFill>
                  <a:srgbClr val="000000"/>
                </a:solidFill>
                <a:latin typeface="Tenorite" panose="00000500000000000000" pitchFamily="2" charset="0"/>
              </a:rPr>
              <a:t>Wildfires that reach urban areas create harmful smoke from building materials and cars, making it more harmful than other air pollution. </a:t>
            </a:r>
            <a:r>
              <a:rPr lang="en-US" sz="2400" b="1" dirty="0">
                <a:solidFill>
                  <a:srgbClr val="000000"/>
                </a:solidFill>
                <a:latin typeface="Tenorite" panose="00000500000000000000" pitchFamily="2" charset="0"/>
              </a:rPr>
              <a:t>S</a:t>
            </a:r>
            <a:r>
              <a:rPr lang="en-US" sz="2400" b="1" dirty="0" err="1">
                <a:solidFill>
                  <a:srgbClr val="000000"/>
                </a:solidFill>
                <a:latin typeface="Tenorite" panose="00000500000000000000" pitchFamily="2" charset="0"/>
              </a:rPr>
              <a:t>moke</a:t>
            </a:r>
            <a:r>
              <a:rPr lang="en-US" sz="2400" b="1" dirty="0">
                <a:solidFill>
                  <a:srgbClr val="000000"/>
                </a:solidFill>
                <a:latin typeface="Tenorite" panose="00000500000000000000" pitchFamily="2" charset="0"/>
              </a:rPr>
              <a:t> contains a mix of gases and small particles (particulate matter, or PM). </a:t>
            </a:r>
            <a:r>
              <a:rPr lang="en-US" sz="2400" dirty="0">
                <a:solidFill>
                  <a:srgbClr val="000000"/>
                </a:solidFill>
                <a:latin typeface="Tenorite" panose="00000500000000000000" pitchFamily="2" charset="0"/>
              </a:rPr>
              <a:t>These</a:t>
            </a:r>
            <a:r>
              <a:rPr lang="en-US" sz="2400" b="1" dirty="0">
                <a:solidFill>
                  <a:srgbClr val="000000"/>
                </a:solidFill>
                <a:latin typeface="Tenorite" panose="00000500000000000000" pitchFamily="2" charset="0"/>
              </a:rPr>
              <a:t> </a:t>
            </a:r>
            <a:r>
              <a:rPr lang="en-US" sz="2400" dirty="0">
                <a:solidFill>
                  <a:srgbClr val="000000"/>
                </a:solidFill>
                <a:latin typeface="Tenorite" panose="00000500000000000000" pitchFamily="2" charset="0"/>
              </a:rPr>
              <a:t>s</a:t>
            </a:r>
            <a:r>
              <a:rPr lang="en-US" sz="2400" dirty="0" err="1">
                <a:solidFill>
                  <a:srgbClr val="000000"/>
                </a:solidFill>
                <a:latin typeface="Tenorite" panose="00000500000000000000" pitchFamily="2" charset="0"/>
              </a:rPr>
              <a:t>maller</a:t>
            </a:r>
            <a:r>
              <a:rPr lang="en-US" sz="2400" dirty="0">
                <a:solidFill>
                  <a:srgbClr val="000000"/>
                </a:solidFill>
                <a:latin typeface="Tenorite" panose="00000500000000000000" pitchFamily="2" charset="0"/>
              </a:rPr>
              <a:t> particles and gases bypass many defense systems, traveling further into our bodies, even past the lungs into our blood, heart, and brain. </a:t>
            </a:r>
          </a:p>
        </p:txBody>
      </p:sp>
      <p:sp>
        <p:nvSpPr>
          <p:cNvPr id="1038" name="TextBox 1037">
            <a:extLst>
              <a:ext uri="{FF2B5EF4-FFF2-40B4-BE49-F238E27FC236}">
                <a16:creationId xmlns:a16="http://schemas.microsoft.com/office/drawing/2014/main" id="{1BCBEAEE-1E23-03AE-D211-D2CD89383FF7}"/>
              </a:ext>
            </a:extLst>
          </p:cNvPr>
          <p:cNvSpPr txBox="1"/>
          <p:nvPr/>
        </p:nvSpPr>
        <p:spPr>
          <a:xfrm>
            <a:off x="254001" y="9630231"/>
            <a:ext cx="12211634" cy="312749"/>
          </a:xfrm>
          <a:prstGeom prst="rect">
            <a:avLst/>
          </a:prstGeom>
          <a:noFill/>
        </p:spPr>
        <p:txBody>
          <a:bodyPr wrap="square" rtlCol="0">
            <a:spAutoFit/>
          </a:bodyPr>
          <a:lstStyle/>
          <a:p>
            <a:pPr lvl="0"/>
            <a:r>
              <a:rPr lang="en-US" sz="700" dirty="0">
                <a:solidFill>
                  <a:schemeClr val="tx1">
                    <a:lumMod val="65000"/>
                    <a:lumOff val="35000"/>
                  </a:schemeClr>
                </a:solidFill>
                <a:latin typeface="Tenorite" panose="00000500000000000000" pitchFamily="2" charset="0"/>
              </a:rPr>
              <a:t>Image (top): the California Air Resources Board </a:t>
            </a:r>
          </a:p>
          <a:p>
            <a:pPr lvl="0"/>
            <a:r>
              <a:rPr lang="en-US" sz="700" dirty="0">
                <a:solidFill>
                  <a:schemeClr val="tx1">
                    <a:lumMod val="65000"/>
                    <a:lumOff val="35000"/>
                  </a:schemeClr>
                </a:solidFill>
                <a:latin typeface="Tenorite" panose="00000500000000000000" pitchFamily="2" charset="0"/>
              </a:rPr>
              <a:t>Image (bottom): https://www.freudenberg-filter.com/en/company/why-filtration/</a:t>
            </a:r>
          </a:p>
        </p:txBody>
      </p:sp>
      <p:pic>
        <p:nvPicPr>
          <p:cNvPr id="6" name="Picture 8" descr="particulate size comparison">
            <a:extLst>
              <a:ext uri="{FF2B5EF4-FFF2-40B4-BE49-F238E27FC236}">
                <a16:creationId xmlns:a16="http://schemas.microsoft.com/office/drawing/2014/main" id="{F636E959-4C75-0843-0785-97FD7292896A}"/>
              </a:ext>
            </a:extLst>
          </p:cNvPr>
          <p:cNvPicPr>
            <a:picLocks noChangeAspect="1"/>
          </p:cNvPicPr>
          <p:nvPr/>
        </p:nvPicPr>
        <p:blipFill>
          <a:blip r:embed="rId4" cstate="screen">
            <a:extLst>
              <a:ext uri="{28A0092B-C50C-407E-A947-70E740481C1C}">
                <a14:useLocalDpi xmlns:a14="http://schemas.microsoft.com/office/drawing/2010/main"/>
              </a:ext>
            </a:extLst>
          </a:blip>
          <a:srcRect t="17319"/>
          <a:stretch>
            <a:fillRect/>
          </a:stretch>
        </p:blipFill>
        <p:spPr>
          <a:xfrm>
            <a:off x="12827000" y="4114875"/>
            <a:ext cx="4810572" cy="2649126"/>
          </a:xfrm>
          <a:prstGeom prst="rect">
            <a:avLst/>
          </a:prstGeom>
          <a:ln>
            <a:solidFill>
              <a:schemeClr val="bg2">
                <a:lumMod val="50000"/>
              </a:schemeClr>
            </a:solidFill>
          </a:ln>
        </p:spPr>
      </p:pic>
      <p:sp>
        <p:nvSpPr>
          <p:cNvPr id="7" name="Slide Number Placeholder 2">
            <a:extLst>
              <a:ext uri="{FF2B5EF4-FFF2-40B4-BE49-F238E27FC236}">
                <a16:creationId xmlns:a16="http://schemas.microsoft.com/office/drawing/2014/main" id="{0815D592-C0C3-3268-7AF8-F0CF85A46193}"/>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6D22F896-40B5-4ADD-8801-0D06FADFA095}" type="slidenum">
              <a:rPr lang="en-US" sz="1200"/>
              <a:pPr algn="r"/>
              <a:t>3</a:t>
            </a:fld>
            <a:endParaRPr lang="en-US" sz="1200" dirty="0"/>
          </a:p>
        </p:txBody>
      </p:sp>
      <p:grpSp>
        <p:nvGrpSpPr>
          <p:cNvPr id="16" name="Group 15">
            <a:extLst>
              <a:ext uri="{FF2B5EF4-FFF2-40B4-BE49-F238E27FC236}">
                <a16:creationId xmlns:a16="http://schemas.microsoft.com/office/drawing/2014/main" id="{71256957-4B41-851D-9319-CD8A05010A0C}"/>
              </a:ext>
            </a:extLst>
          </p:cNvPr>
          <p:cNvGrpSpPr/>
          <p:nvPr/>
        </p:nvGrpSpPr>
        <p:grpSpPr>
          <a:xfrm>
            <a:off x="254001" y="2798255"/>
            <a:ext cx="8334068" cy="3765049"/>
            <a:chOff x="-1037919" y="-547177"/>
            <a:chExt cx="8297709" cy="4230690"/>
          </a:xfrm>
        </p:grpSpPr>
        <p:grpSp>
          <p:nvGrpSpPr>
            <p:cNvPr id="17" name="Group 16">
              <a:extLst>
                <a:ext uri="{FF2B5EF4-FFF2-40B4-BE49-F238E27FC236}">
                  <a16:creationId xmlns:a16="http://schemas.microsoft.com/office/drawing/2014/main" id="{1B74E02E-746F-30DD-7FCE-E52F484B93FE}"/>
                </a:ext>
              </a:extLst>
            </p:cNvPr>
            <p:cNvGrpSpPr/>
            <p:nvPr/>
          </p:nvGrpSpPr>
          <p:grpSpPr>
            <a:xfrm>
              <a:off x="-1037919" y="-547177"/>
              <a:ext cx="8297709" cy="3205993"/>
              <a:chOff x="-1037919" y="-547177"/>
              <a:chExt cx="8297709" cy="3205993"/>
            </a:xfrm>
          </p:grpSpPr>
          <p:pic>
            <p:nvPicPr>
              <p:cNvPr id="19" name="Picture 4" descr="Grossology Traveling Exhibitions – Childrens Science Museum Biology  Exhibits – Designed and fabricated by Advanced Exhibits, based on the  beloved book series by Sylvia Branzei. Grossology: The (Impolite) Science  of the Human">
                <a:extLst>
                  <a:ext uri="{FF2B5EF4-FFF2-40B4-BE49-F238E27FC236}">
                    <a16:creationId xmlns:a16="http://schemas.microsoft.com/office/drawing/2014/main" id="{C8CB32C1-FCE4-F3A1-0D8E-3C275181E731}"/>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3546"/>
              <a:stretch>
                <a:fillRect/>
              </a:stretch>
            </p:blipFill>
            <p:spPr bwMode="auto">
              <a:xfrm rot="7236610">
                <a:off x="5878805" y="1277832"/>
                <a:ext cx="1108429" cy="1653540"/>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Straight Arrow Connector 19">
                <a:extLst>
                  <a:ext uri="{FF2B5EF4-FFF2-40B4-BE49-F238E27FC236}">
                    <a16:creationId xmlns:a16="http://schemas.microsoft.com/office/drawing/2014/main" id="{0E6B6EAF-FDAB-5FE9-977D-4CC865C69EDB}"/>
                  </a:ext>
                </a:extLst>
              </p:cNvPr>
              <p:cNvCxnSpPr>
                <a:cxnSpLocks/>
                <a:stCxn id="21" idx="2"/>
              </p:cNvCxnSpPr>
              <p:nvPr/>
            </p:nvCxnSpPr>
            <p:spPr>
              <a:xfrm>
                <a:off x="2353362" y="1713297"/>
                <a:ext cx="3156634" cy="469608"/>
              </a:xfrm>
              <a:prstGeom prst="straightConnector1">
                <a:avLst/>
              </a:prstGeom>
              <a:ln w="76200">
                <a:solidFill>
                  <a:srgbClr val="6D7B5B"/>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AB501A3-2C75-5E94-3063-4A7411E4A537}"/>
                  </a:ext>
                </a:extLst>
              </p:cNvPr>
              <p:cNvSpPr txBox="1"/>
              <p:nvPr/>
            </p:nvSpPr>
            <p:spPr>
              <a:xfrm>
                <a:off x="-1037919" y="-547177"/>
                <a:ext cx="6782562" cy="2260474"/>
              </a:xfrm>
              <a:prstGeom prst="rect">
                <a:avLst/>
              </a:prstGeom>
              <a:solidFill>
                <a:srgbClr val="F3EDE0"/>
              </a:solidFill>
              <a:ln w="57150">
                <a:solidFill>
                  <a:srgbClr val="6D7B5B"/>
                </a:solidFill>
              </a:ln>
            </p:spPr>
            <p:txBody>
              <a:bodyPr wrap="square" rtlCol="0">
                <a:spAutoFit/>
              </a:bodyPr>
              <a:lstStyle/>
              <a:p>
                <a:r>
                  <a:rPr lang="en-US" sz="2400" dirty="0">
                    <a:latin typeface="Tenorite" panose="00000500000000000000" pitchFamily="2" charset="0"/>
                  </a:rPr>
                  <a:t>Our bodies’ defenses include tiny hairs and mucus (or boogers!), that regularly help trap and clear particles from the air in our respiratory system. But the small particles in smoke are harder for the body to capture and clear.</a:t>
                </a:r>
              </a:p>
            </p:txBody>
          </p:sp>
        </p:grpSp>
        <p:pic>
          <p:nvPicPr>
            <p:cNvPr id="18" name="Picture 4" descr="Grossology Traveling Exhibitions – Childrens Science Museum Biology  Exhibits – Designed and fabricated by Advanced Exhibits, based on the  beloved book series by Sylvia Branzei. Grossology: The (Impolite) Science  of the Human">
              <a:extLst>
                <a:ext uri="{FF2B5EF4-FFF2-40B4-BE49-F238E27FC236}">
                  <a16:creationId xmlns:a16="http://schemas.microsoft.com/office/drawing/2014/main" id="{A41BADF2-4B5F-1247-10E2-06C6C998E6F9}"/>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33349" b="25110"/>
            <a:stretch>
              <a:fillRect/>
            </a:stretch>
          </p:blipFill>
          <p:spPr bwMode="auto">
            <a:xfrm rot="1157363">
              <a:off x="4699083" y="2197936"/>
              <a:ext cx="677596" cy="1485577"/>
            </a:xfrm>
            <a:prstGeom prst="rect">
              <a:avLst/>
            </a:prstGeom>
            <a:noFill/>
            <a:extLst>
              <a:ext uri="{909E8E84-426E-40DD-AFC4-6F175D3DCCD1}">
                <a14:hiddenFill xmlns:a14="http://schemas.microsoft.com/office/drawing/2010/main">
                  <a:solidFill>
                    <a:srgbClr val="FFFFFF"/>
                  </a:solidFill>
                </a14:hiddenFill>
              </a:ext>
            </a:extLst>
          </p:spPr>
        </p:pic>
      </p:grpSp>
      <p:sp>
        <p:nvSpPr>
          <p:cNvPr id="46" name="Rectangle 45">
            <a:extLst>
              <a:ext uri="{FF2B5EF4-FFF2-40B4-BE49-F238E27FC236}">
                <a16:creationId xmlns:a16="http://schemas.microsoft.com/office/drawing/2014/main" id="{67936E49-20D9-0419-74D7-26E814585290}"/>
              </a:ext>
            </a:extLst>
          </p:cNvPr>
          <p:cNvSpPr/>
          <p:nvPr/>
        </p:nvSpPr>
        <p:spPr>
          <a:xfrm>
            <a:off x="10120449" y="2920063"/>
            <a:ext cx="7507150" cy="11540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lumMod val="75000"/>
                    <a:lumOff val="25000"/>
                  </a:schemeClr>
                </a:solidFill>
                <a:latin typeface="Tenorite" panose="00000500000000000000" pitchFamily="2" charset="0"/>
              </a:rPr>
              <a:t>Particulate matter (PM) </a:t>
            </a:r>
            <a:r>
              <a:rPr lang="en-US" sz="2400" dirty="0">
                <a:solidFill>
                  <a:schemeClr val="tx1">
                    <a:lumMod val="75000"/>
                    <a:lumOff val="25000"/>
                  </a:schemeClr>
                </a:solidFill>
                <a:latin typeface="Tenorite" panose="00000500000000000000" pitchFamily="2" charset="0"/>
              </a:rPr>
              <a:t>is much smaller than a human hair and invisible, but when we breathe it in, it affects our health.</a:t>
            </a:r>
          </a:p>
        </p:txBody>
      </p:sp>
      <p:sp>
        <p:nvSpPr>
          <p:cNvPr id="3" name="Rectangle 2">
            <a:extLst>
              <a:ext uri="{FF2B5EF4-FFF2-40B4-BE49-F238E27FC236}">
                <a16:creationId xmlns:a16="http://schemas.microsoft.com/office/drawing/2014/main" id="{2A1AF19C-7351-6015-2334-419EDB3F7BD4}"/>
              </a:ext>
            </a:extLst>
          </p:cNvPr>
          <p:cNvSpPr/>
          <p:nvPr/>
        </p:nvSpPr>
        <p:spPr>
          <a:xfrm>
            <a:off x="13155231" y="8053027"/>
            <a:ext cx="4091369" cy="1700554"/>
          </a:xfrm>
          <a:custGeom>
            <a:avLst/>
            <a:gdLst>
              <a:gd name="csX0" fmla="*/ 0 w 4091369"/>
              <a:gd name="csY0" fmla="*/ 0 h 1700554"/>
              <a:gd name="csX1" fmla="*/ 543568 w 4091369"/>
              <a:gd name="csY1" fmla="*/ 0 h 1700554"/>
              <a:gd name="csX2" fmla="*/ 1046222 w 4091369"/>
              <a:gd name="csY2" fmla="*/ 0 h 1700554"/>
              <a:gd name="csX3" fmla="*/ 1712530 w 4091369"/>
              <a:gd name="csY3" fmla="*/ 0 h 1700554"/>
              <a:gd name="csX4" fmla="*/ 2297011 w 4091369"/>
              <a:gd name="csY4" fmla="*/ 0 h 1700554"/>
              <a:gd name="csX5" fmla="*/ 2799665 w 4091369"/>
              <a:gd name="csY5" fmla="*/ 0 h 1700554"/>
              <a:gd name="csX6" fmla="*/ 3343233 w 4091369"/>
              <a:gd name="csY6" fmla="*/ 0 h 1700554"/>
              <a:gd name="csX7" fmla="*/ 4091369 w 4091369"/>
              <a:gd name="csY7" fmla="*/ 0 h 1700554"/>
              <a:gd name="csX8" fmla="*/ 4091369 w 4091369"/>
              <a:gd name="csY8" fmla="*/ 583857 h 1700554"/>
              <a:gd name="csX9" fmla="*/ 4091369 w 4091369"/>
              <a:gd name="csY9" fmla="*/ 1150708 h 1700554"/>
              <a:gd name="csX10" fmla="*/ 4091369 w 4091369"/>
              <a:gd name="csY10" fmla="*/ 1700554 h 1700554"/>
              <a:gd name="csX11" fmla="*/ 3506888 w 4091369"/>
              <a:gd name="csY11" fmla="*/ 1700554 h 1700554"/>
              <a:gd name="csX12" fmla="*/ 2963320 w 4091369"/>
              <a:gd name="csY12" fmla="*/ 1700554 h 1700554"/>
              <a:gd name="csX13" fmla="*/ 2419753 w 4091369"/>
              <a:gd name="csY13" fmla="*/ 1700554 h 1700554"/>
              <a:gd name="csX14" fmla="*/ 1835271 w 4091369"/>
              <a:gd name="csY14" fmla="*/ 1700554 h 1700554"/>
              <a:gd name="csX15" fmla="*/ 1291704 w 4091369"/>
              <a:gd name="csY15" fmla="*/ 1700554 h 1700554"/>
              <a:gd name="csX16" fmla="*/ 666309 w 4091369"/>
              <a:gd name="csY16" fmla="*/ 1700554 h 1700554"/>
              <a:gd name="csX17" fmla="*/ 0 w 4091369"/>
              <a:gd name="csY17" fmla="*/ 1700554 h 1700554"/>
              <a:gd name="csX18" fmla="*/ 0 w 4091369"/>
              <a:gd name="csY18" fmla="*/ 1184719 h 1700554"/>
              <a:gd name="csX19" fmla="*/ 0 w 4091369"/>
              <a:gd name="csY19" fmla="*/ 583857 h 1700554"/>
              <a:gd name="csX20" fmla="*/ 0 w 4091369"/>
              <a:gd name="csY20" fmla="*/ 0 h 17005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4091369" h="1700554" fill="none" extrusionOk="0">
                <a:moveTo>
                  <a:pt x="0" y="0"/>
                </a:moveTo>
                <a:cubicBezTo>
                  <a:pt x="120460" y="-44658"/>
                  <a:pt x="385297" y="11773"/>
                  <a:pt x="543568" y="0"/>
                </a:cubicBezTo>
                <a:cubicBezTo>
                  <a:pt x="701839" y="-11773"/>
                  <a:pt x="929540" y="28116"/>
                  <a:pt x="1046222" y="0"/>
                </a:cubicBezTo>
                <a:cubicBezTo>
                  <a:pt x="1162904" y="-28116"/>
                  <a:pt x="1576253" y="61252"/>
                  <a:pt x="1712530" y="0"/>
                </a:cubicBezTo>
                <a:cubicBezTo>
                  <a:pt x="1848807" y="-61252"/>
                  <a:pt x="2102138" y="33140"/>
                  <a:pt x="2297011" y="0"/>
                </a:cubicBezTo>
                <a:cubicBezTo>
                  <a:pt x="2491884" y="-33140"/>
                  <a:pt x="2628572" y="20129"/>
                  <a:pt x="2799665" y="0"/>
                </a:cubicBezTo>
                <a:cubicBezTo>
                  <a:pt x="2970758" y="-20129"/>
                  <a:pt x="3072349" y="2125"/>
                  <a:pt x="3343233" y="0"/>
                </a:cubicBezTo>
                <a:cubicBezTo>
                  <a:pt x="3614117" y="-2125"/>
                  <a:pt x="3727166" y="75657"/>
                  <a:pt x="4091369" y="0"/>
                </a:cubicBezTo>
                <a:cubicBezTo>
                  <a:pt x="4138434" y="207315"/>
                  <a:pt x="4061844" y="376669"/>
                  <a:pt x="4091369" y="583857"/>
                </a:cubicBezTo>
                <a:cubicBezTo>
                  <a:pt x="4120894" y="791045"/>
                  <a:pt x="4060246" y="910571"/>
                  <a:pt x="4091369" y="1150708"/>
                </a:cubicBezTo>
                <a:cubicBezTo>
                  <a:pt x="4122492" y="1390845"/>
                  <a:pt x="4079626" y="1502966"/>
                  <a:pt x="4091369" y="1700554"/>
                </a:cubicBezTo>
                <a:cubicBezTo>
                  <a:pt x="3880932" y="1736074"/>
                  <a:pt x="3739862" y="1680047"/>
                  <a:pt x="3506888" y="1700554"/>
                </a:cubicBezTo>
                <a:cubicBezTo>
                  <a:pt x="3273914" y="1721061"/>
                  <a:pt x="3128482" y="1700337"/>
                  <a:pt x="2963320" y="1700554"/>
                </a:cubicBezTo>
                <a:cubicBezTo>
                  <a:pt x="2798158" y="1700771"/>
                  <a:pt x="2616759" y="1688970"/>
                  <a:pt x="2419753" y="1700554"/>
                </a:cubicBezTo>
                <a:cubicBezTo>
                  <a:pt x="2222747" y="1712138"/>
                  <a:pt x="2108265" y="1652396"/>
                  <a:pt x="1835271" y="1700554"/>
                </a:cubicBezTo>
                <a:cubicBezTo>
                  <a:pt x="1562277" y="1748712"/>
                  <a:pt x="1535243" y="1652678"/>
                  <a:pt x="1291704" y="1700554"/>
                </a:cubicBezTo>
                <a:cubicBezTo>
                  <a:pt x="1048165" y="1748430"/>
                  <a:pt x="894586" y="1656888"/>
                  <a:pt x="666309" y="1700554"/>
                </a:cubicBezTo>
                <a:cubicBezTo>
                  <a:pt x="438033" y="1744220"/>
                  <a:pt x="164272" y="1650321"/>
                  <a:pt x="0" y="1700554"/>
                </a:cubicBezTo>
                <a:cubicBezTo>
                  <a:pt x="-53330" y="1538065"/>
                  <a:pt x="8726" y="1350171"/>
                  <a:pt x="0" y="1184719"/>
                </a:cubicBezTo>
                <a:cubicBezTo>
                  <a:pt x="-8726" y="1019267"/>
                  <a:pt x="41710" y="711400"/>
                  <a:pt x="0" y="583857"/>
                </a:cubicBezTo>
                <a:cubicBezTo>
                  <a:pt x="-41710" y="456314"/>
                  <a:pt x="10133" y="233738"/>
                  <a:pt x="0" y="0"/>
                </a:cubicBezTo>
                <a:close/>
              </a:path>
              <a:path w="4091369" h="1700554" stroke="0" extrusionOk="0">
                <a:moveTo>
                  <a:pt x="0" y="0"/>
                </a:moveTo>
                <a:cubicBezTo>
                  <a:pt x="146611" y="-59697"/>
                  <a:pt x="350509" y="60603"/>
                  <a:pt x="625395" y="0"/>
                </a:cubicBezTo>
                <a:cubicBezTo>
                  <a:pt x="900281" y="-60603"/>
                  <a:pt x="897276" y="3764"/>
                  <a:pt x="1128049" y="0"/>
                </a:cubicBezTo>
                <a:cubicBezTo>
                  <a:pt x="1358822" y="-3764"/>
                  <a:pt x="1594875" y="59933"/>
                  <a:pt x="1712530" y="0"/>
                </a:cubicBezTo>
                <a:cubicBezTo>
                  <a:pt x="1830185" y="-59933"/>
                  <a:pt x="2116023" y="8333"/>
                  <a:pt x="2337925" y="0"/>
                </a:cubicBezTo>
                <a:cubicBezTo>
                  <a:pt x="2559827" y="-8333"/>
                  <a:pt x="2704625" y="26863"/>
                  <a:pt x="2799665" y="0"/>
                </a:cubicBezTo>
                <a:cubicBezTo>
                  <a:pt x="2894705" y="-26863"/>
                  <a:pt x="3260147" y="2832"/>
                  <a:pt x="3465974" y="0"/>
                </a:cubicBezTo>
                <a:cubicBezTo>
                  <a:pt x="3671801" y="-2832"/>
                  <a:pt x="3898649" y="43312"/>
                  <a:pt x="4091369" y="0"/>
                </a:cubicBezTo>
                <a:cubicBezTo>
                  <a:pt x="4099147" y="256378"/>
                  <a:pt x="4075640" y="355828"/>
                  <a:pt x="4091369" y="549846"/>
                </a:cubicBezTo>
                <a:cubicBezTo>
                  <a:pt x="4107098" y="743864"/>
                  <a:pt x="4047076" y="997984"/>
                  <a:pt x="4091369" y="1150708"/>
                </a:cubicBezTo>
                <a:cubicBezTo>
                  <a:pt x="4135662" y="1303432"/>
                  <a:pt x="4088171" y="1568221"/>
                  <a:pt x="4091369" y="1700554"/>
                </a:cubicBezTo>
                <a:cubicBezTo>
                  <a:pt x="3862940" y="1721495"/>
                  <a:pt x="3771399" y="1656367"/>
                  <a:pt x="3547801" y="1700554"/>
                </a:cubicBezTo>
                <a:cubicBezTo>
                  <a:pt x="3324203" y="1744741"/>
                  <a:pt x="3176231" y="1624789"/>
                  <a:pt x="2881493" y="1700554"/>
                </a:cubicBezTo>
                <a:cubicBezTo>
                  <a:pt x="2586755" y="1776319"/>
                  <a:pt x="2512785" y="1679377"/>
                  <a:pt x="2419753" y="1700554"/>
                </a:cubicBezTo>
                <a:cubicBezTo>
                  <a:pt x="2326721" y="1721731"/>
                  <a:pt x="2109042" y="1643655"/>
                  <a:pt x="1835271" y="1700554"/>
                </a:cubicBezTo>
                <a:cubicBezTo>
                  <a:pt x="1561500" y="1757453"/>
                  <a:pt x="1503477" y="1659898"/>
                  <a:pt x="1291704" y="1700554"/>
                </a:cubicBezTo>
                <a:cubicBezTo>
                  <a:pt x="1079931" y="1741210"/>
                  <a:pt x="900473" y="1664908"/>
                  <a:pt x="666309" y="1700554"/>
                </a:cubicBezTo>
                <a:cubicBezTo>
                  <a:pt x="432145" y="1736200"/>
                  <a:pt x="145160" y="1670793"/>
                  <a:pt x="0" y="1700554"/>
                </a:cubicBezTo>
                <a:cubicBezTo>
                  <a:pt x="-43415" y="1438501"/>
                  <a:pt x="31280" y="1293901"/>
                  <a:pt x="0" y="1116697"/>
                </a:cubicBezTo>
                <a:cubicBezTo>
                  <a:pt x="-31280" y="939493"/>
                  <a:pt x="25860" y="710608"/>
                  <a:pt x="0" y="566851"/>
                </a:cubicBezTo>
                <a:cubicBezTo>
                  <a:pt x="-25860" y="423094"/>
                  <a:pt x="27212" y="191552"/>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291465"/>
            <a:r>
              <a:rPr lang="en-US" sz="2400" b="1" dirty="0">
                <a:solidFill>
                  <a:srgbClr val="000000"/>
                </a:solidFill>
                <a:latin typeface="Tenorite" panose="00000500000000000000" pitchFamily="2" charset="0"/>
              </a:rPr>
              <a:t>Harmful smoke particles can travel deep into our lungs and body, affecting our health.</a:t>
            </a:r>
            <a:endParaRPr lang="en-US" sz="2400" dirty="0">
              <a:solidFill>
                <a:srgbClr val="000000"/>
              </a:solidFill>
              <a:latin typeface="Tenorite" panose="00000500000000000000" pitchFamily="2" charset="0"/>
            </a:endParaRPr>
          </a:p>
        </p:txBody>
      </p:sp>
      <p:sp>
        <p:nvSpPr>
          <p:cNvPr id="5" name="Rectangle 4">
            <a:extLst>
              <a:ext uri="{FF2B5EF4-FFF2-40B4-BE49-F238E27FC236}">
                <a16:creationId xmlns:a16="http://schemas.microsoft.com/office/drawing/2014/main" id="{0DD35A41-8759-5DB3-CAC5-099656336AF4}"/>
              </a:ext>
            </a:extLst>
          </p:cNvPr>
          <p:cNvSpPr/>
          <p:nvPr/>
        </p:nvSpPr>
        <p:spPr>
          <a:xfrm rot="21332067">
            <a:off x="13153444" y="7757966"/>
            <a:ext cx="1761636" cy="321502"/>
          </a:xfrm>
          <a:custGeom>
            <a:avLst/>
            <a:gdLst>
              <a:gd name="csX0" fmla="*/ 0 w 1761636"/>
              <a:gd name="csY0" fmla="*/ 0 h 321502"/>
              <a:gd name="csX1" fmla="*/ 587212 w 1761636"/>
              <a:gd name="csY1" fmla="*/ 0 h 321502"/>
              <a:gd name="csX2" fmla="*/ 1174424 w 1761636"/>
              <a:gd name="csY2" fmla="*/ 0 h 321502"/>
              <a:gd name="csX3" fmla="*/ 1761636 w 1761636"/>
              <a:gd name="csY3" fmla="*/ 0 h 321502"/>
              <a:gd name="csX4" fmla="*/ 1761636 w 1761636"/>
              <a:gd name="csY4" fmla="*/ 321502 h 321502"/>
              <a:gd name="csX5" fmla="*/ 1192040 w 1761636"/>
              <a:gd name="csY5" fmla="*/ 321502 h 321502"/>
              <a:gd name="csX6" fmla="*/ 587212 w 1761636"/>
              <a:gd name="csY6" fmla="*/ 321502 h 321502"/>
              <a:gd name="csX7" fmla="*/ 0 w 1761636"/>
              <a:gd name="csY7" fmla="*/ 321502 h 321502"/>
              <a:gd name="csX8" fmla="*/ 0 w 1761636"/>
              <a:gd name="csY8" fmla="*/ 0 h 3215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761636" h="321502" fill="none" extrusionOk="0">
                <a:moveTo>
                  <a:pt x="0" y="0"/>
                </a:moveTo>
                <a:cubicBezTo>
                  <a:pt x="211108" y="-42908"/>
                  <a:pt x="329897" y="6066"/>
                  <a:pt x="587212" y="0"/>
                </a:cubicBezTo>
                <a:cubicBezTo>
                  <a:pt x="844527" y="-6066"/>
                  <a:pt x="937464" y="10538"/>
                  <a:pt x="1174424" y="0"/>
                </a:cubicBezTo>
                <a:cubicBezTo>
                  <a:pt x="1411384" y="-10538"/>
                  <a:pt x="1469353" y="69321"/>
                  <a:pt x="1761636" y="0"/>
                </a:cubicBezTo>
                <a:cubicBezTo>
                  <a:pt x="1763870" y="71865"/>
                  <a:pt x="1736065" y="173276"/>
                  <a:pt x="1761636" y="321502"/>
                </a:cubicBezTo>
                <a:cubicBezTo>
                  <a:pt x="1559649" y="367179"/>
                  <a:pt x="1448941" y="254115"/>
                  <a:pt x="1192040" y="321502"/>
                </a:cubicBezTo>
                <a:cubicBezTo>
                  <a:pt x="935139" y="388889"/>
                  <a:pt x="844392" y="266040"/>
                  <a:pt x="587212" y="321502"/>
                </a:cubicBezTo>
                <a:cubicBezTo>
                  <a:pt x="330032" y="376964"/>
                  <a:pt x="187602" y="258111"/>
                  <a:pt x="0" y="321502"/>
                </a:cubicBezTo>
                <a:cubicBezTo>
                  <a:pt x="-694" y="254786"/>
                  <a:pt x="22850" y="91303"/>
                  <a:pt x="0" y="0"/>
                </a:cubicBezTo>
                <a:close/>
              </a:path>
              <a:path w="1761636" h="321502" stroke="0" extrusionOk="0">
                <a:moveTo>
                  <a:pt x="0" y="0"/>
                </a:moveTo>
                <a:cubicBezTo>
                  <a:pt x="182490" y="-68150"/>
                  <a:pt x="441375" y="18072"/>
                  <a:pt x="622445" y="0"/>
                </a:cubicBezTo>
                <a:cubicBezTo>
                  <a:pt x="803516" y="-18072"/>
                  <a:pt x="976389" y="36860"/>
                  <a:pt x="1227273" y="0"/>
                </a:cubicBezTo>
                <a:cubicBezTo>
                  <a:pt x="1478157" y="-36860"/>
                  <a:pt x="1641156" y="42516"/>
                  <a:pt x="1761636" y="0"/>
                </a:cubicBezTo>
                <a:cubicBezTo>
                  <a:pt x="1761673" y="151751"/>
                  <a:pt x="1743438" y="222912"/>
                  <a:pt x="1761636" y="321502"/>
                </a:cubicBezTo>
                <a:cubicBezTo>
                  <a:pt x="1501952" y="355009"/>
                  <a:pt x="1351676" y="293932"/>
                  <a:pt x="1156808" y="321502"/>
                </a:cubicBezTo>
                <a:cubicBezTo>
                  <a:pt x="961940" y="349072"/>
                  <a:pt x="722064" y="270176"/>
                  <a:pt x="587212" y="321502"/>
                </a:cubicBezTo>
                <a:cubicBezTo>
                  <a:pt x="452360" y="372828"/>
                  <a:pt x="252787" y="305962"/>
                  <a:pt x="0" y="321502"/>
                </a:cubicBezTo>
                <a:cubicBezTo>
                  <a:pt x="-13087" y="167377"/>
                  <a:pt x="25701" y="150152"/>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291465"/>
            <a:r>
              <a:rPr lang="en-US" sz="2400" b="1" dirty="0">
                <a:solidFill>
                  <a:srgbClr val="000000"/>
                </a:solidFill>
                <a:latin typeface="Tenorite" panose="00000500000000000000" pitchFamily="2" charset="0"/>
              </a:rPr>
              <a:t>Key point! </a:t>
            </a:r>
          </a:p>
        </p:txBody>
      </p:sp>
      <p:pic>
        <p:nvPicPr>
          <p:cNvPr id="11" name="Picture 10">
            <a:extLst>
              <a:ext uri="{FF2B5EF4-FFF2-40B4-BE49-F238E27FC236}">
                <a16:creationId xmlns:a16="http://schemas.microsoft.com/office/drawing/2014/main" id="{DA7EDACC-8825-1DE3-1CC1-8C1BBA0F3D90}"/>
              </a:ext>
            </a:extLst>
          </p:cNvPr>
          <p:cNvPicPr>
            <a:picLocks noChangeAspect="1"/>
          </p:cNvPicPr>
          <p:nvPr/>
        </p:nvPicPr>
        <p:blipFill>
          <a:blip r:embed="rId7">
            <a:duotone>
              <a:schemeClr val="accent1">
                <a:shade val="45000"/>
                <a:satMod val="135000"/>
              </a:schemeClr>
              <a:prstClr val="white"/>
            </a:duotone>
          </a:blip>
          <a:stretch>
            <a:fillRect/>
          </a:stretch>
        </p:blipFill>
        <p:spPr>
          <a:xfrm rot="10800000" flipV="1">
            <a:off x="14801099" y="7515777"/>
            <a:ext cx="862374" cy="862374"/>
          </a:xfrm>
          <a:prstGeom prst="rect">
            <a:avLst/>
          </a:prstGeom>
        </p:spPr>
      </p:pic>
      <p:sp>
        <p:nvSpPr>
          <p:cNvPr id="22" name="Rectangle 1">
            <a:extLst>
              <a:ext uri="{FF2B5EF4-FFF2-40B4-BE49-F238E27FC236}">
                <a16:creationId xmlns:a16="http://schemas.microsoft.com/office/drawing/2014/main" id="{0E38FF78-BD5C-2013-2F88-06B2886D3FF7}"/>
              </a:ext>
            </a:extLst>
          </p:cNvPr>
          <p:cNvSpPr>
            <a:spLocks noChangeArrowheads="1"/>
          </p:cNvSpPr>
          <p:nvPr/>
        </p:nvSpPr>
        <p:spPr bwMode="auto">
          <a:xfrm>
            <a:off x="5054600" y="-184666"/>
            <a:ext cx="7772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cxnSp>
        <p:nvCxnSpPr>
          <p:cNvPr id="29" name="Straight Arrow Connector 28">
            <a:extLst>
              <a:ext uri="{FF2B5EF4-FFF2-40B4-BE49-F238E27FC236}">
                <a16:creationId xmlns:a16="http://schemas.microsoft.com/office/drawing/2014/main" id="{11B9720A-B25A-18EB-8606-A01F549FC7A1}"/>
              </a:ext>
            </a:extLst>
          </p:cNvPr>
          <p:cNvCxnSpPr>
            <a:cxnSpLocks/>
          </p:cNvCxnSpPr>
          <p:nvPr/>
        </p:nvCxnSpPr>
        <p:spPr>
          <a:xfrm>
            <a:off x="15200915" y="3756889"/>
            <a:ext cx="1611908" cy="859020"/>
          </a:xfrm>
          <a:prstGeom prst="straightConnector1">
            <a:avLst/>
          </a:prstGeom>
          <a:ln w="76200">
            <a:solidFill>
              <a:srgbClr val="6D7B5B"/>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515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A93B9-CCB7-BAAF-61DB-946005A9D3DB}"/>
            </a:ext>
          </a:extLst>
        </p:cNvPr>
        <p:cNvGrpSpPr/>
        <p:nvPr/>
      </p:nvGrpSpPr>
      <p:grpSpPr>
        <a:xfrm>
          <a:off x="0" y="0"/>
          <a:ext cx="0" cy="0"/>
          <a:chOff x="0" y="0"/>
          <a:chExt cx="0" cy="0"/>
        </a:xfrm>
      </p:grpSpPr>
      <p:sp>
        <p:nvSpPr>
          <p:cNvPr id="25" name="TextBox 5">
            <a:extLst>
              <a:ext uri="{FF2B5EF4-FFF2-40B4-BE49-F238E27FC236}">
                <a16:creationId xmlns:a16="http://schemas.microsoft.com/office/drawing/2014/main" id="{AD90C832-6B70-96A8-902A-D1C67A32C791}"/>
              </a:ext>
            </a:extLst>
          </p:cNvPr>
          <p:cNvSpPr txBox="1"/>
          <p:nvPr/>
        </p:nvSpPr>
        <p:spPr>
          <a:xfrm>
            <a:off x="558800" y="550983"/>
            <a:ext cx="16916400" cy="408702"/>
          </a:xfrm>
          <a:prstGeom prst="rect">
            <a:avLst/>
          </a:prstGeom>
        </p:spPr>
        <p:txBody>
          <a:bodyPr wrap="square" lIns="0" tIns="0" rIns="0" bIns="0" rtlCol="0" anchor="t">
            <a:spAutoFit/>
          </a:bodyPr>
          <a:lstStyle/>
          <a:p>
            <a:pPr algn="ctr">
              <a:lnSpc>
                <a:spcPts val="28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How do we measure air quality normally and during smoke events?</a:t>
            </a:r>
          </a:p>
        </p:txBody>
      </p:sp>
      <p:sp>
        <p:nvSpPr>
          <p:cNvPr id="34" name="Slide Number Placeholder 3">
            <a:extLst>
              <a:ext uri="{FF2B5EF4-FFF2-40B4-BE49-F238E27FC236}">
                <a16:creationId xmlns:a16="http://schemas.microsoft.com/office/drawing/2014/main" id="{5D2C12DC-1FA6-2C31-8161-0C7663F86377}"/>
              </a:ext>
            </a:extLst>
          </p:cNvPr>
          <p:cNvSpPr>
            <a:spLocks noGrp="1"/>
          </p:cNvSpPr>
          <p:nvPr>
            <p:ph type="sldNum" sz="quarter" idx="12"/>
          </p:nvPr>
        </p:nvSpPr>
        <p:spPr/>
        <p:txBody>
          <a:bodyPr/>
          <a:lstStyle/>
          <a:p>
            <a:pPr defTabSz="291465">
              <a:defRPr/>
            </a:pPr>
            <a:fld id="{6D22F896-40B5-4ADD-8801-0D06FADFA095}" type="slidenum">
              <a:rPr lang="en-US" sz="1200">
                <a:solidFill>
                  <a:srgbClr val="000000"/>
                </a:solidFill>
                <a:latin typeface="Calibri" panose="020F0502020204030204"/>
              </a:rPr>
              <a:pPr defTabSz="291465">
                <a:defRPr/>
              </a:pPr>
              <a:t>4</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BF248249-2055-3FC2-499D-B58ACA0FA6B3}"/>
              </a:ext>
            </a:extLst>
          </p:cNvPr>
          <p:cNvSpPr txBox="1"/>
          <p:nvPr/>
        </p:nvSpPr>
        <p:spPr>
          <a:xfrm>
            <a:off x="440944" y="973522"/>
            <a:ext cx="17068800" cy="3724096"/>
          </a:xfrm>
          <a:prstGeom prst="rect">
            <a:avLst/>
          </a:prstGeom>
          <a:noFill/>
        </p:spPr>
        <p:txBody>
          <a:bodyPr wrap="square" rtlCol="0">
            <a:spAutoFit/>
          </a:bodyPr>
          <a:lstStyle/>
          <a:p>
            <a:pPr marL="342900" indent="-342900" defTabSz="291465">
              <a:spcAft>
                <a:spcPts val="600"/>
              </a:spcAft>
              <a:buFont typeface="Arial" panose="020B0604020202020204" pitchFamily="34" charset="0"/>
              <a:buChar char="•"/>
              <a:defRPr/>
            </a:pPr>
            <a:r>
              <a:rPr lang="en-US" sz="2800" dirty="0">
                <a:solidFill>
                  <a:srgbClr val="000000"/>
                </a:solidFill>
                <a:latin typeface="Tenorite" panose="00000500000000000000" pitchFamily="2" charset="0"/>
              </a:rPr>
              <a:t>The Air Quality Index (AQI) measures some </a:t>
            </a:r>
            <a:r>
              <a:rPr lang="en-US" sz="2800" i="1" dirty="0">
                <a:solidFill>
                  <a:srgbClr val="000000"/>
                </a:solidFill>
                <a:latin typeface="Tenorite" panose="00000500000000000000" pitchFamily="2" charset="0"/>
              </a:rPr>
              <a:t>typical</a:t>
            </a:r>
            <a:r>
              <a:rPr lang="en-US" sz="2800" dirty="0">
                <a:solidFill>
                  <a:srgbClr val="000000"/>
                </a:solidFill>
                <a:latin typeface="Tenorite" panose="00000500000000000000" pitchFamily="2" charset="0"/>
              </a:rPr>
              <a:t> air pollutants giving us a “daily report” of air quality, but it does not capture everything found in wildfire smoke. The AQI tracks daily: </a:t>
            </a:r>
          </a:p>
          <a:p>
            <a:pPr marL="800100" lvl="1" indent="-342900" defTabSz="291465">
              <a:spcAft>
                <a:spcPts val="600"/>
              </a:spcAft>
              <a:buFont typeface="Arial" panose="020B0604020202020204" pitchFamily="34" charset="0"/>
              <a:buChar char="•"/>
              <a:defRPr/>
            </a:pPr>
            <a:r>
              <a:rPr lang="en-US" sz="2400" dirty="0">
                <a:solidFill>
                  <a:srgbClr val="000000"/>
                </a:solidFill>
                <a:latin typeface="Tenorite" panose="00000500000000000000" pitchFamily="2" charset="0"/>
              </a:rPr>
              <a:t>Gases (ozone, carbon monoxide, sulfur dioxide, &amp; nitrogen dioxide)</a:t>
            </a:r>
          </a:p>
          <a:p>
            <a:pPr marL="800100" lvl="1" indent="-342900" defTabSz="291465">
              <a:spcAft>
                <a:spcPts val="600"/>
              </a:spcAft>
              <a:buFont typeface="Arial" panose="020B0604020202020204" pitchFamily="34" charset="0"/>
              <a:buChar char="•"/>
              <a:defRPr/>
            </a:pPr>
            <a:r>
              <a:rPr lang="en-US" sz="2400" dirty="0">
                <a:solidFill>
                  <a:srgbClr val="000000"/>
                </a:solidFill>
                <a:latin typeface="Tenorite" panose="00000500000000000000" pitchFamily="2" charset="0"/>
              </a:rPr>
              <a:t>Particulate matter, or the tiny particles in the air, is measured by size (PM2.5 and PM10).</a:t>
            </a:r>
          </a:p>
          <a:p>
            <a:pPr marL="342900" indent="-342900" defTabSz="291465">
              <a:spcAft>
                <a:spcPts val="600"/>
              </a:spcAft>
              <a:buFont typeface="Arial" panose="020B0604020202020204" pitchFamily="34" charset="0"/>
              <a:buChar char="•"/>
              <a:defRPr/>
            </a:pPr>
            <a:r>
              <a:rPr lang="en-US" sz="2800" dirty="0">
                <a:solidFill>
                  <a:srgbClr val="000000"/>
                </a:solidFill>
                <a:latin typeface="Tenorite" panose="00000500000000000000" pitchFamily="2" charset="0"/>
              </a:rPr>
              <a:t>Los Angeles had an average AQI of </a:t>
            </a:r>
            <a:r>
              <a:rPr lang="en-US" sz="2800" b="1" dirty="0">
                <a:solidFill>
                  <a:srgbClr val="00B050"/>
                </a:solidFill>
                <a:latin typeface="Tenorite" panose="00000500000000000000" pitchFamily="2" charset="0"/>
              </a:rPr>
              <a:t>43</a:t>
            </a:r>
            <a:r>
              <a:rPr lang="en-US" sz="2800" dirty="0">
                <a:solidFill>
                  <a:srgbClr val="000000"/>
                </a:solidFill>
                <a:latin typeface="Tenorite" panose="00000500000000000000" pitchFamily="2" charset="0"/>
              </a:rPr>
              <a:t> in 2024. LA’s transportation and smog typically raise the AQI. </a:t>
            </a:r>
          </a:p>
          <a:p>
            <a:pPr marL="342900" indent="-342900" defTabSz="291465">
              <a:spcAft>
                <a:spcPts val="600"/>
              </a:spcAft>
              <a:buFont typeface="Arial" panose="020B0604020202020204" pitchFamily="34" charset="0"/>
              <a:buChar char="•"/>
              <a:defRPr/>
            </a:pPr>
            <a:r>
              <a:rPr lang="en-US" sz="2800" dirty="0">
                <a:solidFill>
                  <a:srgbClr val="000000"/>
                </a:solidFill>
                <a:latin typeface="Tenorite" panose="00000500000000000000" pitchFamily="2" charset="0"/>
              </a:rPr>
              <a:t>One pollutant that AQI measures is </a:t>
            </a:r>
            <a:r>
              <a:rPr lang="en-US" sz="2800" b="1" dirty="0">
                <a:solidFill>
                  <a:srgbClr val="000000"/>
                </a:solidFill>
                <a:latin typeface="Tenorite" panose="00000500000000000000" pitchFamily="2" charset="0"/>
              </a:rPr>
              <a:t>PM</a:t>
            </a:r>
            <a:r>
              <a:rPr lang="en-US" sz="2800" b="1" baseline="-25000" dirty="0">
                <a:solidFill>
                  <a:srgbClr val="000000"/>
                </a:solidFill>
                <a:latin typeface="Tenorite" panose="00000500000000000000" pitchFamily="2" charset="0"/>
              </a:rPr>
              <a:t>2.5</a:t>
            </a:r>
            <a:r>
              <a:rPr lang="en-US" sz="2800" baseline="-25000" dirty="0">
                <a:solidFill>
                  <a:srgbClr val="000000"/>
                </a:solidFill>
                <a:latin typeface="Tenorite" panose="00000500000000000000" pitchFamily="2" charset="0"/>
              </a:rPr>
              <a:t>,</a:t>
            </a:r>
            <a:r>
              <a:rPr lang="en-US" sz="2800" dirty="0">
                <a:solidFill>
                  <a:srgbClr val="000000"/>
                </a:solidFill>
                <a:latin typeface="Tenorite" panose="00000500000000000000" pitchFamily="2" charset="0"/>
              </a:rPr>
              <a:t> which measures the amount, or concentration, of tiny particles in the air, but not what those particles are made of. </a:t>
            </a:r>
            <a:r>
              <a:rPr lang="en-US" sz="2800" b="1" dirty="0">
                <a:solidFill>
                  <a:srgbClr val="000000"/>
                </a:solidFill>
                <a:latin typeface="Tenorite" panose="00000500000000000000" pitchFamily="2" charset="0"/>
              </a:rPr>
              <a:t>PM</a:t>
            </a:r>
            <a:r>
              <a:rPr lang="en-US" sz="2800" b="1" baseline="-25000" dirty="0">
                <a:solidFill>
                  <a:srgbClr val="000000"/>
                </a:solidFill>
                <a:latin typeface="Tenorite" panose="00000500000000000000" pitchFamily="2" charset="0"/>
              </a:rPr>
              <a:t>2.5</a:t>
            </a:r>
            <a:r>
              <a:rPr lang="en-US" sz="2800" b="1" dirty="0">
                <a:solidFill>
                  <a:srgbClr val="000000"/>
                </a:solidFill>
                <a:latin typeface="Tenorite" panose="00000500000000000000" pitchFamily="2" charset="0"/>
              </a:rPr>
              <a:t> is the best overall indicator of smoke levels, and some agencies use a wildfire-specific PM</a:t>
            </a:r>
            <a:r>
              <a:rPr lang="en-US" sz="2800" b="1" baseline="-25000" dirty="0">
                <a:solidFill>
                  <a:srgbClr val="000000"/>
                </a:solidFill>
                <a:latin typeface="Tenorite" panose="00000500000000000000" pitchFamily="2" charset="0"/>
              </a:rPr>
              <a:t>2.5</a:t>
            </a:r>
            <a:r>
              <a:rPr lang="en-US" sz="2800" b="1" dirty="0">
                <a:solidFill>
                  <a:srgbClr val="000000"/>
                </a:solidFill>
                <a:latin typeface="Tenorite" panose="00000500000000000000" pitchFamily="2" charset="0"/>
              </a:rPr>
              <a:t> AQI to communicate smoke-related health risks. </a:t>
            </a:r>
          </a:p>
        </p:txBody>
      </p:sp>
      <p:graphicFrame>
        <p:nvGraphicFramePr>
          <p:cNvPr id="18" name="Table 17">
            <a:extLst>
              <a:ext uri="{FF2B5EF4-FFF2-40B4-BE49-F238E27FC236}">
                <a16:creationId xmlns:a16="http://schemas.microsoft.com/office/drawing/2014/main" id="{49A7518C-A843-92E0-B8D8-9AAE80AFE40E}"/>
              </a:ext>
            </a:extLst>
          </p:cNvPr>
          <p:cNvGraphicFramePr>
            <a:graphicFrameLocks noGrp="1"/>
          </p:cNvGraphicFramePr>
          <p:nvPr>
            <p:extLst>
              <p:ext uri="{D42A27DB-BD31-4B8C-83A1-F6EECF244321}">
                <p14:modId xmlns:p14="http://schemas.microsoft.com/office/powerpoint/2010/main" val="2814784428"/>
              </p:ext>
            </p:extLst>
          </p:nvPr>
        </p:nvGraphicFramePr>
        <p:xfrm>
          <a:off x="911657" y="4738781"/>
          <a:ext cx="16058286" cy="4742688"/>
        </p:xfrm>
        <a:graphic>
          <a:graphicData uri="http://schemas.openxmlformats.org/drawingml/2006/table">
            <a:tbl>
              <a:tblPr firstRow="1" bandRow="1">
                <a:tableStyleId>{5C22544A-7EE6-4342-B048-85BDC9FD1C3A}</a:tableStyleId>
              </a:tblPr>
              <a:tblGrid>
                <a:gridCol w="1605012">
                  <a:extLst>
                    <a:ext uri="{9D8B030D-6E8A-4147-A177-3AD203B41FA5}">
                      <a16:colId xmlns:a16="http://schemas.microsoft.com/office/drawing/2014/main" val="2092554931"/>
                    </a:ext>
                  </a:extLst>
                </a:gridCol>
                <a:gridCol w="3515827">
                  <a:extLst>
                    <a:ext uri="{9D8B030D-6E8A-4147-A177-3AD203B41FA5}">
                      <a16:colId xmlns:a16="http://schemas.microsoft.com/office/drawing/2014/main" val="2055867078"/>
                    </a:ext>
                  </a:extLst>
                </a:gridCol>
                <a:gridCol w="1370102">
                  <a:extLst>
                    <a:ext uri="{9D8B030D-6E8A-4147-A177-3AD203B41FA5}">
                      <a16:colId xmlns:a16="http://schemas.microsoft.com/office/drawing/2014/main" val="230126447"/>
                    </a:ext>
                  </a:extLst>
                </a:gridCol>
                <a:gridCol w="9567345">
                  <a:extLst>
                    <a:ext uri="{9D8B030D-6E8A-4147-A177-3AD203B41FA5}">
                      <a16:colId xmlns:a16="http://schemas.microsoft.com/office/drawing/2014/main" val="197970818"/>
                    </a:ext>
                  </a:extLst>
                </a:gridCol>
              </a:tblGrid>
              <a:tr h="224902">
                <a:tc gridSpan="4">
                  <a:txBody>
                    <a:bodyPr/>
                    <a:lstStyle/>
                    <a:p>
                      <a:pPr algn="ctr"/>
                      <a:r>
                        <a:rPr lang="en-US" sz="2800" dirty="0">
                          <a:solidFill>
                            <a:schemeClr val="tx1"/>
                          </a:solidFill>
                          <a:latin typeface="Tenorite" panose="00000500000000000000" pitchFamily="2" charset="0"/>
                        </a:rPr>
                        <a:t>What is a healthy AQI or PM</a:t>
                      </a:r>
                      <a:r>
                        <a:rPr lang="en-US" sz="2800" baseline="-25000" dirty="0">
                          <a:solidFill>
                            <a:schemeClr val="tx1"/>
                          </a:solidFill>
                          <a:latin typeface="Tenorite" panose="00000500000000000000" pitchFamily="2" charset="0"/>
                        </a:rPr>
                        <a:t>2.5</a:t>
                      </a:r>
                      <a:r>
                        <a:rPr lang="en-US" sz="2800" dirty="0">
                          <a:solidFill>
                            <a:schemeClr val="tx1"/>
                          </a:solidFill>
                          <a:latin typeface="Tenorite" panose="00000500000000000000" pitchFamily="2" charset="0"/>
                        </a:rPr>
                        <a:t> level?</a:t>
                      </a:r>
                    </a:p>
                  </a:txBody>
                  <a:tcPr marL="18288" marR="18288" marT="18288" marB="1828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hMerge="1">
                  <a:txBody>
                    <a:bodyPr/>
                    <a:lstStyle/>
                    <a:p>
                      <a:pPr algn="ctr"/>
                      <a:endParaRPr lang="en-US" sz="1600" dirty="0">
                        <a:solidFill>
                          <a:schemeClr val="tx1"/>
                        </a:solidFill>
                        <a:latin typeface="Tenorite" panose="00000500000000000000" pitchFamily="2" charset="0"/>
                      </a:endParaRPr>
                    </a:p>
                  </a:txBody>
                  <a:tcPr marL="45720" marR="4572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600" dirty="0">
                        <a:solidFill>
                          <a:schemeClr val="tx1"/>
                        </a:solidFill>
                        <a:latin typeface="Tenorite" panose="00000500000000000000" pitchFamily="2" charset="0"/>
                      </a:endParaRPr>
                    </a:p>
                  </a:txBody>
                  <a:tcPr marL="45720" marR="4572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702955579"/>
                  </a:ext>
                </a:extLst>
              </a:tr>
              <a:tr h="494783">
                <a:tc>
                  <a:txBody>
                    <a:bodyPr/>
                    <a:lstStyle/>
                    <a:p>
                      <a:pPr algn="ctr"/>
                      <a:r>
                        <a:rPr lang="en-US" sz="2400" b="1" dirty="0">
                          <a:solidFill>
                            <a:schemeClr val="tx1"/>
                          </a:solidFill>
                          <a:latin typeface="Tenorite" panose="00000500000000000000" pitchFamily="2" charset="0"/>
                        </a:rPr>
                        <a:t>AQI </a:t>
                      </a:r>
                      <a:r>
                        <a:rPr lang="en-US" sz="2400" b="0" dirty="0">
                          <a:solidFill>
                            <a:schemeClr val="tx1"/>
                          </a:solidFill>
                          <a:latin typeface="Tenorite" panose="00000500000000000000" pitchFamily="2" charset="0"/>
                        </a:rPr>
                        <a:t>or</a:t>
                      </a:r>
                      <a:r>
                        <a:rPr lang="en-US" sz="2400" b="1" dirty="0">
                          <a:solidFill>
                            <a:schemeClr val="tx1"/>
                          </a:solidFill>
                          <a:latin typeface="Tenorite" panose="00000500000000000000" pitchFamily="2" charset="0"/>
                        </a:rPr>
                        <a:t> </a:t>
                      </a:r>
                    </a:p>
                    <a:p>
                      <a:pPr algn="ctr"/>
                      <a:r>
                        <a:rPr lang="en-US" sz="2400" b="1" dirty="0">
                          <a:solidFill>
                            <a:schemeClr val="tx1"/>
                          </a:solidFill>
                          <a:latin typeface="Tenorite" panose="00000500000000000000" pitchFamily="2" charset="0"/>
                        </a:rPr>
                        <a:t>PM</a:t>
                      </a:r>
                      <a:r>
                        <a:rPr lang="en-US" sz="2400" b="1" baseline="-25000" dirty="0">
                          <a:solidFill>
                            <a:schemeClr val="tx1"/>
                          </a:solidFill>
                          <a:latin typeface="Tenorite" panose="00000500000000000000" pitchFamily="2" charset="0"/>
                        </a:rPr>
                        <a:t>2.5</a:t>
                      </a:r>
                      <a:r>
                        <a:rPr lang="en-US" sz="2400" b="1" dirty="0">
                          <a:solidFill>
                            <a:schemeClr val="tx1"/>
                          </a:solidFill>
                          <a:latin typeface="Tenorite" panose="00000500000000000000" pitchFamily="2" charset="0"/>
                        </a:rPr>
                        <a:t> AQI</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algn="ctr"/>
                      <a:r>
                        <a:rPr lang="en-US" sz="2400" b="1" dirty="0">
                          <a:solidFill>
                            <a:schemeClr val="tx1"/>
                          </a:solidFill>
                          <a:latin typeface="Tenorite" panose="00000500000000000000" pitchFamily="2" charset="0"/>
                        </a:rPr>
                        <a:t>Health Rating</a:t>
                      </a:r>
                    </a:p>
                  </a:txBody>
                  <a:tcPr marL="18288" marR="18288" marT="18288" marB="1828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gridSpan="2">
                  <a:txBody>
                    <a:bodyPr/>
                    <a:lstStyle/>
                    <a:p>
                      <a:pPr algn="ctr"/>
                      <a:r>
                        <a:rPr lang="en-US" sz="2400" b="1" dirty="0">
                          <a:solidFill>
                            <a:schemeClr val="tx1"/>
                          </a:solidFill>
                          <a:latin typeface="Tenorite" panose="00000500000000000000" pitchFamily="2" charset="0"/>
                        </a:rPr>
                        <a:t>What to do:</a:t>
                      </a:r>
                    </a:p>
                    <a:p>
                      <a:pPr algn="ctr"/>
                      <a:r>
                        <a:rPr lang="en-US" sz="1800" dirty="0">
                          <a:solidFill>
                            <a:schemeClr val="tx1"/>
                          </a:solidFill>
                          <a:latin typeface="Tenorite" panose="00000500000000000000" pitchFamily="2" charset="0"/>
                        </a:rPr>
                        <a:t>Sensitive groups include people with health conditions, pregnant people, older adults, and young children.</a:t>
                      </a:r>
                      <a:r>
                        <a:rPr lang="en-US" sz="2000" dirty="0">
                          <a:solidFill>
                            <a:schemeClr val="tx1"/>
                          </a:solidFill>
                          <a:latin typeface="Tenorite" panose="00000500000000000000" pitchFamily="2" charset="0"/>
                        </a:rPr>
                        <a:t> </a:t>
                      </a:r>
                      <a:endParaRPr lang="en-US" sz="2000" b="1" dirty="0">
                        <a:solidFill>
                          <a:schemeClr val="tx1"/>
                        </a:solidFill>
                        <a:latin typeface="Tenorite" panose="00000500000000000000" pitchFamily="2" charset="0"/>
                      </a:endParaRPr>
                    </a:p>
                  </a:txBody>
                  <a:tcPr marL="18288" marR="18288" marT="18288" marB="1828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hMerge="1">
                  <a:txBody>
                    <a:bodyPr/>
                    <a:lstStyle/>
                    <a:p>
                      <a:endParaRPr dirty="0"/>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03523585"/>
                  </a:ext>
                </a:extLst>
              </a:tr>
              <a:tr h="224902">
                <a:tc>
                  <a:txBody>
                    <a:bodyPr/>
                    <a:lstStyle/>
                    <a:p>
                      <a:pPr algn="ctr"/>
                      <a:r>
                        <a:rPr lang="en-US" sz="2400" dirty="0">
                          <a:solidFill>
                            <a:schemeClr val="tx1"/>
                          </a:solidFill>
                          <a:latin typeface="Tenorite" panose="00000500000000000000" pitchFamily="2" charset="0"/>
                        </a:rPr>
                        <a:t>0-50</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0" dirty="0">
                          <a:solidFill>
                            <a:schemeClr val="tx1"/>
                          </a:solidFill>
                          <a:latin typeface="Tenorite" panose="00000500000000000000" pitchFamily="2" charset="0"/>
                        </a:rPr>
                        <a:t>GOOD</a:t>
                      </a:r>
                    </a:p>
                  </a:txBody>
                  <a:tcPr marL="18288" marR="18288" marT="18288" marB="1828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CC00"/>
                    </a:solidFill>
                  </a:tcPr>
                </a:tc>
                <a:tc>
                  <a:txBody>
                    <a:bodyPr/>
                    <a:lstStyle/>
                    <a:p>
                      <a:pPr algn="l"/>
                      <a:endParaRPr lang="en-US" sz="2400" b="0" dirty="0">
                        <a:solidFill>
                          <a:schemeClr val="tx1"/>
                        </a:solidFill>
                        <a:latin typeface="Tenorite" panose="00000500000000000000" pitchFamily="2" charset="0"/>
                      </a:endParaRPr>
                    </a:p>
                  </a:txBody>
                  <a:tcPr marL="18288" marR="18288" marT="18288" marB="1828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Tenorite" panose="00000500000000000000" pitchFamily="2" charset="0"/>
                        </a:rPr>
                        <a:t>Play outside!</a:t>
                      </a:r>
                    </a:p>
                  </a:txBody>
                  <a:tcPr marL="18288" marR="18288" marT="18288" marB="18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74003884"/>
                  </a:ext>
                </a:extLst>
              </a:tr>
              <a:tr h="224902">
                <a:tc>
                  <a:txBody>
                    <a:bodyPr/>
                    <a:lstStyle/>
                    <a:p>
                      <a:pPr algn="ctr"/>
                      <a:r>
                        <a:rPr lang="en-US" sz="2400" dirty="0">
                          <a:solidFill>
                            <a:schemeClr val="tx1"/>
                          </a:solidFill>
                          <a:latin typeface="Tenorite" panose="00000500000000000000" pitchFamily="2" charset="0"/>
                        </a:rPr>
                        <a:t>51-100</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0" dirty="0">
                          <a:solidFill>
                            <a:schemeClr val="tx1"/>
                          </a:solidFill>
                          <a:latin typeface="Tenorite" panose="00000500000000000000" pitchFamily="2" charset="0"/>
                        </a:rPr>
                        <a:t>MODERATE</a:t>
                      </a:r>
                    </a:p>
                  </a:txBody>
                  <a:tcPr marL="18288" marR="18288" marT="18288" marB="1828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l"/>
                      <a:endParaRPr lang="en-US" sz="2400" b="0" dirty="0">
                        <a:solidFill>
                          <a:schemeClr val="tx1"/>
                        </a:solidFill>
                        <a:latin typeface="Tenorite" panose="00000500000000000000" pitchFamily="2" charset="0"/>
                      </a:endParaRPr>
                    </a:p>
                  </a:txBody>
                  <a:tcPr marL="18288" marR="18288" marT="18288" marB="1828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Tenorite" panose="00000500000000000000" pitchFamily="2" charset="0"/>
                        </a:rPr>
                        <a:t>Consider slowing down and spending less time outdoors for sensitive groups.</a:t>
                      </a:r>
                    </a:p>
                  </a:txBody>
                  <a:tcPr marL="18288" marR="18288" marT="18288" marB="18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4761807"/>
                  </a:ext>
                </a:extLst>
              </a:tr>
              <a:tr h="697195">
                <a:tc>
                  <a:txBody>
                    <a:bodyPr/>
                    <a:lstStyle/>
                    <a:p>
                      <a:pPr algn="ctr"/>
                      <a:r>
                        <a:rPr lang="en-US" sz="2400" dirty="0">
                          <a:solidFill>
                            <a:schemeClr val="tx1"/>
                          </a:solidFill>
                          <a:latin typeface="Tenorite" panose="00000500000000000000" pitchFamily="2" charset="0"/>
                        </a:rPr>
                        <a:t>101-150</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0" dirty="0">
                          <a:solidFill>
                            <a:schemeClr val="tx1"/>
                          </a:solidFill>
                          <a:latin typeface="Tenorite" panose="00000500000000000000" pitchFamily="2" charset="0"/>
                        </a:rPr>
                        <a:t>UNHEALTHY </a:t>
                      </a:r>
                    </a:p>
                    <a:p>
                      <a:pPr algn="ctr"/>
                      <a:r>
                        <a:rPr lang="en-US" sz="2400" b="0" dirty="0">
                          <a:solidFill>
                            <a:schemeClr val="tx1"/>
                          </a:solidFill>
                          <a:latin typeface="Tenorite" panose="00000500000000000000" pitchFamily="2" charset="0"/>
                        </a:rPr>
                        <a:t>FOR SENSITIVE GROUPS</a:t>
                      </a:r>
                    </a:p>
                  </a:txBody>
                  <a:tcPr marL="18288" marR="18288" marT="18288" marB="1828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pPr algn="l"/>
                      <a:endParaRPr lang="en-US" sz="2400" b="0" dirty="0">
                        <a:solidFill>
                          <a:schemeClr val="tx1"/>
                        </a:solidFill>
                        <a:latin typeface="Tenorite" panose="00000500000000000000" pitchFamily="2" charset="0"/>
                      </a:endParaRPr>
                    </a:p>
                  </a:txBody>
                  <a:tcPr marL="18288" marR="18288" marT="18288" marB="1828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Tenorite" panose="00000500000000000000" pitchFamily="2" charset="0"/>
                        </a:rPr>
                        <a:t>Sensitive groups, such as children, should limit or reduce intense outdoor activities. Consider calm indoor activities. If necessary, carry an inhaler.</a:t>
                      </a:r>
                    </a:p>
                  </a:txBody>
                  <a:tcPr marL="18288" marR="18288" marT="18288" marB="18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94810640"/>
                  </a:ext>
                </a:extLst>
              </a:tr>
              <a:tr h="224902">
                <a:tc>
                  <a:txBody>
                    <a:bodyPr/>
                    <a:lstStyle/>
                    <a:p>
                      <a:pPr algn="ctr"/>
                      <a:r>
                        <a:rPr lang="en-US" sz="2400" dirty="0">
                          <a:solidFill>
                            <a:schemeClr val="tx1"/>
                          </a:solidFill>
                          <a:latin typeface="Tenorite" panose="00000500000000000000" pitchFamily="2" charset="0"/>
                        </a:rPr>
                        <a:t>151-200</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0" dirty="0">
                          <a:solidFill>
                            <a:schemeClr val="tx1"/>
                          </a:solidFill>
                          <a:latin typeface="Tenorite" panose="00000500000000000000" pitchFamily="2" charset="0"/>
                        </a:rPr>
                        <a:t>UNHEALTHY</a:t>
                      </a:r>
                    </a:p>
                  </a:txBody>
                  <a:tcPr marL="18288" marR="18288" marT="18288" marB="1828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rowSpan="3">
                  <a:txBody>
                    <a:bodyPr/>
                    <a:lstStyle/>
                    <a:p>
                      <a:pPr algn="l"/>
                      <a:endParaRPr lang="en-US" sz="2400" b="0" dirty="0">
                        <a:solidFill>
                          <a:schemeClr val="tx1"/>
                        </a:solidFill>
                        <a:latin typeface="Tenorite" panose="00000500000000000000" pitchFamily="2" charset="0"/>
                      </a:endParaRPr>
                    </a:p>
                  </a:txBody>
                  <a:tcPr marL="18288" marR="18288" marT="18288" marB="1828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dirty="0">
                          <a:solidFill>
                            <a:schemeClr val="tx1"/>
                          </a:solidFill>
                          <a:latin typeface="Tenorite" panose="00000500000000000000" pitchFamily="2" charset="0"/>
                        </a:rPr>
                        <a:t>Limit all outdoor activity. </a:t>
                      </a:r>
                    </a:p>
                  </a:txBody>
                  <a:tcPr marL="18288" marR="18288" marT="18288" marB="18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5162933"/>
                  </a:ext>
                </a:extLst>
              </a:tr>
              <a:tr h="382333">
                <a:tc>
                  <a:txBody>
                    <a:bodyPr/>
                    <a:lstStyle/>
                    <a:p>
                      <a:pPr algn="ctr"/>
                      <a:r>
                        <a:rPr lang="en-US" sz="2400" dirty="0">
                          <a:solidFill>
                            <a:schemeClr val="tx1"/>
                          </a:solidFill>
                          <a:latin typeface="Tenorite" panose="00000500000000000000" pitchFamily="2" charset="0"/>
                        </a:rPr>
                        <a:t>201-300</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0" dirty="0">
                          <a:solidFill>
                            <a:schemeClr val="tx1"/>
                          </a:solidFill>
                          <a:latin typeface="Tenorite" panose="00000500000000000000" pitchFamily="2" charset="0"/>
                        </a:rPr>
                        <a:t>VERY </a:t>
                      </a:r>
                    </a:p>
                    <a:p>
                      <a:pPr algn="ctr"/>
                      <a:r>
                        <a:rPr lang="en-US" sz="2400" b="0" dirty="0">
                          <a:solidFill>
                            <a:schemeClr val="tx1"/>
                          </a:solidFill>
                          <a:latin typeface="Tenorite" panose="00000500000000000000" pitchFamily="2" charset="0"/>
                        </a:rPr>
                        <a:t>UNHEALTHY</a:t>
                      </a:r>
                    </a:p>
                  </a:txBody>
                  <a:tcPr marL="18288" marR="18288" marT="18288" marB="1828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39BE1"/>
                    </a:solidFill>
                  </a:tcPr>
                </a:tc>
                <a:tc vMerge="1">
                  <a:txBody>
                    <a:bodyPr/>
                    <a:lstStyle/>
                    <a:p>
                      <a:pPr algn="l"/>
                      <a:endParaRPr lang="en-US" sz="2400" b="0" dirty="0">
                        <a:solidFill>
                          <a:schemeClr val="tx1"/>
                        </a:solidFill>
                        <a:latin typeface="Tenorite" panose="00000500000000000000" pitchFamily="2"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tx1"/>
                          </a:solidFill>
                          <a:latin typeface="Tenorite" panose="00000500000000000000" pitchFamily="2" charset="0"/>
                        </a:rPr>
                        <a:t>Eliminate outdoor activity. Everyone's health risk is higher.</a:t>
                      </a:r>
                    </a:p>
                  </a:txBody>
                  <a:tcPr marL="18288" marR="18288" marT="18288" marB="18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31960621"/>
                  </a:ext>
                </a:extLst>
              </a:tr>
              <a:tr h="224902">
                <a:tc>
                  <a:txBody>
                    <a:bodyPr/>
                    <a:lstStyle/>
                    <a:p>
                      <a:pPr algn="ctr"/>
                      <a:r>
                        <a:rPr lang="en-US" sz="2400" dirty="0">
                          <a:solidFill>
                            <a:schemeClr val="tx1"/>
                          </a:solidFill>
                          <a:latin typeface="Tenorite" panose="00000500000000000000" pitchFamily="2" charset="0"/>
                        </a:rPr>
                        <a:t>301-500</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0" dirty="0">
                          <a:solidFill>
                            <a:schemeClr val="tx1"/>
                          </a:solidFill>
                          <a:latin typeface="Tenorite" panose="00000500000000000000" pitchFamily="2" charset="0"/>
                        </a:rPr>
                        <a:t>HAZARDOUS</a:t>
                      </a:r>
                    </a:p>
                  </a:txBody>
                  <a:tcPr marL="18288" marR="18288" marT="18288" marB="1828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69F68"/>
                    </a:solidFill>
                  </a:tcPr>
                </a:tc>
                <a:tc vMerge="1">
                  <a:txBody>
                    <a:bodyPr/>
                    <a:lstStyle/>
                    <a:p>
                      <a:pPr algn="l"/>
                      <a:endParaRPr lang="en-US" sz="2400" b="0" dirty="0">
                        <a:solidFill>
                          <a:schemeClr val="tx1"/>
                        </a:solidFill>
                        <a:latin typeface="Tenorite" panose="00000500000000000000" pitchFamily="2"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tx1"/>
                          </a:solidFill>
                          <a:latin typeface="Tenorite" panose="00000500000000000000" pitchFamily="2" charset="0"/>
                        </a:rPr>
                        <a:t>Avoid outdoor activity.</a:t>
                      </a:r>
                    </a:p>
                  </a:txBody>
                  <a:tcPr marL="18288" marR="18288" marT="18288" marB="1828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64993768"/>
                  </a:ext>
                </a:extLst>
              </a:tr>
            </a:tbl>
          </a:graphicData>
        </a:graphic>
      </p:graphicFrame>
      <p:pic>
        <p:nvPicPr>
          <p:cNvPr id="19" name="Graphic 18" descr="Soccer with solid fill">
            <a:extLst>
              <a:ext uri="{FF2B5EF4-FFF2-40B4-BE49-F238E27FC236}">
                <a16:creationId xmlns:a16="http://schemas.microsoft.com/office/drawing/2014/main" id="{1B6D8F48-6B77-C108-8941-FD5A60321AB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340637" y="6008794"/>
            <a:ext cx="408140" cy="377257"/>
          </a:xfrm>
          <a:prstGeom prst="rect">
            <a:avLst/>
          </a:prstGeom>
        </p:spPr>
      </p:pic>
      <p:pic>
        <p:nvPicPr>
          <p:cNvPr id="22" name="Graphic 21" descr="Baseball with solid fill">
            <a:extLst>
              <a:ext uri="{FF2B5EF4-FFF2-40B4-BE49-F238E27FC236}">
                <a16:creationId xmlns:a16="http://schemas.microsoft.com/office/drawing/2014/main" id="{830D10A8-12F6-1E36-DF78-5399288D840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297931" y="6586953"/>
            <a:ext cx="453489" cy="419175"/>
          </a:xfrm>
          <a:prstGeom prst="rect">
            <a:avLst/>
          </a:prstGeom>
        </p:spPr>
      </p:pic>
      <p:pic>
        <p:nvPicPr>
          <p:cNvPr id="31" name="Graphic 30" descr="Walk with solid fill">
            <a:extLst>
              <a:ext uri="{FF2B5EF4-FFF2-40B4-BE49-F238E27FC236}">
                <a16:creationId xmlns:a16="http://schemas.microsoft.com/office/drawing/2014/main" id="{B7495826-27A9-F117-637F-F9F9CE4BEAE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69046" y="7191274"/>
            <a:ext cx="401792" cy="371390"/>
          </a:xfrm>
          <a:prstGeom prst="rect">
            <a:avLst/>
          </a:prstGeom>
        </p:spPr>
      </p:pic>
      <p:pic>
        <p:nvPicPr>
          <p:cNvPr id="32" name="Graphic 31" descr="Yoga with solid fill">
            <a:extLst>
              <a:ext uri="{FF2B5EF4-FFF2-40B4-BE49-F238E27FC236}">
                <a16:creationId xmlns:a16="http://schemas.microsoft.com/office/drawing/2014/main" id="{8203136A-E7C0-5422-FA64-05F49AEE8AD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077219" y="7194272"/>
            <a:ext cx="413241" cy="381971"/>
          </a:xfrm>
          <a:prstGeom prst="rect">
            <a:avLst/>
          </a:prstGeom>
        </p:spPr>
      </p:pic>
      <p:grpSp>
        <p:nvGrpSpPr>
          <p:cNvPr id="35" name="Group 34">
            <a:extLst>
              <a:ext uri="{FF2B5EF4-FFF2-40B4-BE49-F238E27FC236}">
                <a16:creationId xmlns:a16="http://schemas.microsoft.com/office/drawing/2014/main" id="{287F189B-13BB-B1EA-5334-880E18EDFC7A}"/>
              </a:ext>
            </a:extLst>
          </p:cNvPr>
          <p:cNvGrpSpPr/>
          <p:nvPr/>
        </p:nvGrpSpPr>
        <p:grpSpPr>
          <a:xfrm>
            <a:off x="6250040" y="7355666"/>
            <a:ext cx="755815" cy="610098"/>
            <a:chOff x="7357915" y="-1173617"/>
            <a:chExt cx="746532" cy="746532"/>
          </a:xfrm>
        </p:grpSpPr>
        <p:pic>
          <p:nvPicPr>
            <p:cNvPr id="36" name="Graphic 35" descr="Home1 outline">
              <a:extLst>
                <a:ext uri="{FF2B5EF4-FFF2-40B4-BE49-F238E27FC236}">
                  <a16:creationId xmlns:a16="http://schemas.microsoft.com/office/drawing/2014/main" id="{1AF166D6-3D50-CB8E-05F2-EA66D0932A9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357915" y="-1173617"/>
              <a:ext cx="746532" cy="746532"/>
            </a:xfrm>
            <a:prstGeom prst="rect">
              <a:avLst/>
            </a:prstGeom>
          </p:spPr>
        </p:pic>
        <p:sp>
          <p:nvSpPr>
            <p:cNvPr id="37" name="Rectangle 36">
              <a:extLst>
                <a:ext uri="{FF2B5EF4-FFF2-40B4-BE49-F238E27FC236}">
                  <a16:creationId xmlns:a16="http://schemas.microsoft.com/office/drawing/2014/main" id="{AC81ADD6-6773-3E6F-7542-F42C242A331E}"/>
                </a:ext>
              </a:extLst>
            </p:cNvPr>
            <p:cNvSpPr/>
            <p:nvPr/>
          </p:nvSpPr>
          <p:spPr>
            <a:xfrm>
              <a:off x="7601382" y="-832650"/>
              <a:ext cx="264311" cy="26148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sz="2400">
                <a:solidFill>
                  <a:prstClr val="white"/>
                </a:solidFill>
                <a:latin typeface="Calibri"/>
              </a:endParaRPr>
            </a:p>
          </p:txBody>
        </p:sp>
        <p:pic>
          <p:nvPicPr>
            <p:cNvPr id="38" name="Graphic 37" descr="Yoga with solid fill">
              <a:extLst>
                <a:ext uri="{FF2B5EF4-FFF2-40B4-BE49-F238E27FC236}">
                  <a16:creationId xmlns:a16="http://schemas.microsoft.com/office/drawing/2014/main" id="{12999137-7E91-BBB1-B828-FBF9010F8AB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527246" y="-920199"/>
              <a:ext cx="396857" cy="396857"/>
            </a:xfrm>
            <a:prstGeom prst="rect">
              <a:avLst/>
            </a:prstGeom>
          </p:spPr>
        </p:pic>
      </p:grpSp>
      <p:grpSp>
        <p:nvGrpSpPr>
          <p:cNvPr id="47" name="Group 46">
            <a:extLst>
              <a:ext uri="{FF2B5EF4-FFF2-40B4-BE49-F238E27FC236}">
                <a16:creationId xmlns:a16="http://schemas.microsoft.com/office/drawing/2014/main" id="{DB06F663-A012-BE85-2BBB-809FAB153D1A}"/>
              </a:ext>
            </a:extLst>
          </p:cNvPr>
          <p:cNvGrpSpPr/>
          <p:nvPr/>
        </p:nvGrpSpPr>
        <p:grpSpPr>
          <a:xfrm>
            <a:off x="6220633" y="8362714"/>
            <a:ext cx="755815" cy="652789"/>
            <a:chOff x="7216336" y="-1053475"/>
            <a:chExt cx="914401" cy="914399"/>
          </a:xfrm>
        </p:grpSpPr>
        <p:pic>
          <p:nvPicPr>
            <p:cNvPr id="48" name="Graphic 47" descr="Home1 outline">
              <a:extLst>
                <a:ext uri="{FF2B5EF4-FFF2-40B4-BE49-F238E27FC236}">
                  <a16:creationId xmlns:a16="http://schemas.microsoft.com/office/drawing/2014/main" id="{63924146-9676-9409-5DA3-4682C3E04FD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216336" y="-1053475"/>
              <a:ext cx="914401" cy="914399"/>
            </a:xfrm>
            <a:prstGeom prst="rect">
              <a:avLst/>
            </a:prstGeom>
          </p:spPr>
        </p:pic>
        <p:sp>
          <p:nvSpPr>
            <p:cNvPr id="49" name="Rectangle 48">
              <a:extLst>
                <a:ext uri="{FF2B5EF4-FFF2-40B4-BE49-F238E27FC236}">
                  <a16:creationId xmlns:a16="http://schemas.microsoft.com/office/drawing/2014/main" id="{16B41364-EE08-849D-D8F1-A456577FB5FA}"/>
                </a:ext>
              </a:extLst>
            </p:cNvPr>
            <p:cNvSpPr/>
            <p:nvPr/>
          </p:nvSpPr>
          <p:spPr>
            <a:xfrm>
              <a:off x="7531815" y="-622789"/>
              <a:ext cx="306954" cy="3011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sz="2400">
                <a:solidFill>
                  <a:prstClr val="white"/>
                </a:solidFill>
                <a:latin typeface="Calibri"/>
              </a:endParaRPr>
            </a:p>
          </p:txBody>
        </p:sp>
      </p:grpSp>
      <p:pic>
        <p:nvPicPr>
          <p:cNvPr id="50" name="Graphic 49" descr="Books with solid fill">
            <a:extLst>
              <a:ext uri="{FF2B5EF4-FFF2-40B4-BE49-F238E27FC236}">
                <a16:creationId xmlns:a16="http://schemas.microsoft.com/office/drawing/2014/main" id="{25B3E6B4-F6B2-1454-CD8D-B3B9F7B9511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368907" y="8577109"/>
            <a:ext cx="433910" cy="379332"/>
          </a:xfrm>
          <a:prstGeom prst="rect">
            <a:avLst/>
          </a:prstGeom>
        </p:spPr>
      </p:pic>
      <p:grpSp>
        <p:nvGrpSpPr>
          <p:cNvPr id="26" name="Group 25">
            <a:extLst>
              <a:ext uri="{FF2B5EF4-FFF2-40B4-BE49-F238E27FC236}">
                <a16:creationId xmlns:a16="http://schemas.microsoft.com/office/drawing/2014/main" id="{4410097E-906A-1CAB-EA02-3EAD8EC80D5A}"/>
              </a:ext>
            </a:extLst>
          </p:cNvPr>
          <p:cNvGrpSpPr/>
          <p:nvPr/>
        </p:nvGrpSpPr>
        <p:grpSpPr>
          <a:xfrm>
            <a:off x="6220634" y="7848014"/>
            <a:ext cx="755815" cy="652789"/>
            <a:chOff x="7216336" y="-1053475"/>
            <a:chExt cx="914401" cy="914399"/>
          </a:xfrm>
        </p:grpSpPr>
        <p:pic>
          <p:nvPicPr>
            <p:cNvPr id="27" name="Graphic 26" descr="Home1 outline">
              <a:extLst>
                <a:ext uri="{FF2B5EF4-FFF2-40B4-BE49-F238E27FC236}">
                  <a16:creationId xmlns:a16="http://schemas.microsoft.com/office/drawing/2014/main" id="{7A592BAC-C225-5536-8173-8A4D2FB8CB7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216336" y="-1053475"/>
              <a:ext cx="914401" cy="914399"/>
            </a:xfrm>
            <a:prstGeom prst="rect">
              <a:avLst/>
            </a:prstGeom>
          </p:spPr>
        </p:pic>
        <p:sp>
          <p:nvSpPr>
            <p:cNvPr id="28" name="Rectangle 27">
              <a:extLst>
                <a:ext uri="{FF2B5EF4-FFF2-40B4-BE49-F238E27FC236}">
                  <a16:creationId xmlns:a16="http://schemas.microsoft.com/office/drawing/2014/main" id="{974E281E-FFC6-F75E-A3C3-1C5227AD055F}"/>
                </a:ext>
              </a:extLst>
            </p:cNvPr>
            <p:cNvSpPr/>
            <p:nvPr/>
          </p:nvSpPr>
          <p:spPr>
            <a:xfrm>
              <a:off x="7531815" y="-622789"/>
              <a:ext cx="306954" cy="3011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sz="2400">
                <a:solidFill>
                  <a:prstClr val="white"/>
                </a:solidFill>
                <a:latin typeface="Calibri"/>
              </a:endParaRPr>
            </a:p>
          </p:txBody>
        </p:sp>
      </p:grpSp>
      <p:pic>
        <p:nvPicPr>
          <p:cNvPr id="46" name="Graphic 45" descr="Dice with solid fill">
            <a:extLst>
              <a:ext uri="{FF2B5EF4-FFF2-40B4-BE49-F238E27FC236}">
                <a16:creationId xmlns:a16="http://schemas.microsoft.com/office/drawing/2014/main" id="{8A792E30-01CF-808F-9E28-60F298244A9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529725" y="8141448"/>
            <a:ext cx="304511" cy="266210"/>
          </a:xfrm>
          <a:prstGeom prst="rect">
            <a:avLst/>
          </a:prstGeom>
        </p:spPr>
      </p:pic>
      <p:pic>
        <p:nvPicPr>
          <p:cNvPr id="54" name="Graphic 53" descr="Paint brush with solid fill">
            <a:extLst>
              <a:ext uri="{FF2B5EF4-FFF2-40B4-BE49-F238E27FC236}">
                <a16:creationId xmlns:a16="http://schemas.microsoft.com/office/drawing/2014/main" id="{81BAF557-6D7E-74AB-C3FE-1AA29B0669D4}"/>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rot="21101794">
            <a:off x="6334585" y="8030593"/>
            <a:ext cx="364594" cy="318736"/>
          </a:xfrm>
          <a:prstGeom prst="rect">
            <a:avLst/>
          </a:prstGeom>
        </p:spPr>
      </p:pic>
      <p:grpSp>
        <p:nvGrpSpPr>
          <p:cNvPr id="29" name="Group 28">
            <a:extLst>
              <a:ext uri="{FF2B5EF4-FFF2-40B4-BE49-F238E27FC236}">
                <a16:creationId xmlns:a16="http://schemas.microsoft.com/office/drawing/2014/main" id="{AECBC44C-E745-B966-4FDF-A0F112004FA5}"/>
              </a:ext>
            </a:extLst>
          </p:cNvPr>
          <p:cNvGrpSpPr/>
          <p:nvPr/>
        </p:nvGrpSpPr>
        <p:grpSpPr>
          <a:xfrm>
            <a:off x="6214127" y="8899004"/>
            <a:ext cx="755815" cy="652789"/>
            <a:chOff x="7216336" y="-1053475"/>
            <a:chExt cx="914401" cy="914399"/>
          </a:xfrm>
        </p:grpSpPr>
        <p:pic>
          <p:nvPicPr>
            <p:cNvPr id="30" name="Graphic 29" descr="Home1 outline">
              <a:extLst>
                <a:ext uri="{FF2B5EF4-FFF2-40B4-BE49-F238E27FC236}">
                  <a16:creationId xmlns:a16="http://schemas.microsoft.com/office/drawing/2014/main" id="{73E95BDA-43A3-D26B-7D1E-F8D82830305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216336" y="-1053475"/>
              <a:ext cx="914401" cy="914399"/>
            </a:xfrm>
            <a:prstGeom prst="rect">
              <a:avLst/>
            </a:prstGeom>
          </p:spPr>
        </p:pic>
        <p:sp>
          <p:nvSpPr>
            <p:cNvPr id="33" name="Rectangle 32">
              <a:extLst>
                <a:ext uri="{FF2B5EF4-FFF2-40B4-BE49-F238E27FC236}">
                  <a16:creationId xmlns:a16="http://schemas.microsoft.com/office/drawing/2014/main" id="{E0D644AE-56DA-D974-90C6-288C53FFAF30}"/>
                </a:ext>
              </a:extLst>
            </p:cNvPr>
            <p:cNvSpPr/>
            <p:nvPr/>
          </p:nvSpPr>
          <p:spPr>
            <a:xfrm>
              <a:off x="7531815" y="-622789"/>
              <a:ext cx="306954" cy="3011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sz="2400">
                <a:solidFill>
                  <a:prstClr val="white"/>
                </a:solidFill>
                <a:latin typeface="Calibri"/>
              </a:endParaRPr>
            </a:p>
          </p:txBody>
        </p:sp>
      </p:grpSp>
      <p:pic>
        <p:nvPicPr>
          <p:cNvPr id="42" name="Graphic 41" descr="Game controller with solid fill">
            <a:extLst>
              <a:ext uri="{FF2B5EF4-FFF2-40B4-BE49-F238E27FC236}">
                <a16:creationId xmlns:a16="http://schemas.microsoft.com/office/drawing/2014/main" id="{358E6730-7700-8D22-DC22-206A794303F3}"/>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336712" y="9091809"/>
            <a:ext cx="496456" cy="434010"/>
          </a:xfrm>
          <a:prstGeom prst="rect">
            <a:avLst/>
          </a:prstGeom>
        </p:spPr>
      </p:pic>
      <p:sp>
        <p:nvSpPr>
          <p:cNvPr id="6" name="TextBox 5">
            <a:extLst>
              <a:ext uri="{FF2B5EF4-FFF2-40B4-BE49-F238E27FC236}">
                <a16:creationId xmlns:a16="http://schemas.microsoft.com/office/drawing/2014/main" id="{602C0A0A-EB6D-C42F-4018-67CE64BE2BFF}"/>
              </a:ext>
            </a:extLst>
          </p:cNvPr>
          <p:cNvSpPr txBox="1"/>
          <p:nvPr/>
        </p:nvSpPr>
        <p:spPr>
          <a:xfrm>
            <a:off x="6271697" y="9645961"/>
            <a:ext cx="7696338" cy="246221"/>
          </a:xfrm>
          <a:prstGeom prst="rect">
            <a:avLst/>
          </a:prstGeom>
          <a:noFill/>
        </p:spPr>
        <p:txBody>
          <a:bodyPr wrap="none" rtlCol="0">
            <a:spAutoFit/>
          </a:bodyPr>
          <a:lstStyle/>
          <a:p>
            <a:r>
              <a:rPr lang="en-US" sz="1000" dirty="0">
                <a:solidFill>
                  <a:schemeClr val="tx1">
                    <a:lumMod val="65000"/>
                    <a:lumOff val="35000"/>
                  </a:schemeClr>
                </a:solidFill>
              </a:rPr>
              <a:t>AQI or PM</a:t>
            </a:r>
            <a:r>
              <a:rPr lang="en-US" sz="1000" baseline="-25000" dirty="0">
                <a:solidFill>
                  <a:schemeClr val="tx1">
                    <a:lumMod val="65000"/>
                    <a:lumOff val="35000"/>
                  </a:schemeClr>
                </a:solidFill>
              </a:rPr>
              <a:t>2.5</a:t>
            </a:r>
            <a:r>
              <a:rPr lang="en-US" sz="1000" dirty="0">
                <a:solidFill>
                  <a:schemeClr val="tx1">
                    <a:lumMod val="65000"/>
                    <a:lumOff val="35000"/>
                  </a:schemeClr>
                </a:solidFill>
              </a:rPr>
              <a:t> AQI scale from: </a:t>
            </a:r>
            <a:r>
              <a:rPr lang="en-US" sz="1000" dirty="0">
                <a:solidFill>
                  <a:schemeClr val="tx1">
                    <a:lumMod val="65000"/>
                    <a:lumOff val="35000"/>
                  </a:schemeClr>
                </a:solidFill>
                <a:hlinkClick r:id="rId13">
                  <a:extLst>
                    <a:ext uri="{A12FA001-AC4F-418D-AE19-62706E023703}">
                      <ahyp:hlinkClr xmlns:ahyp="http://schemas.microsoft.com/office/drawing/2018/hyperlinkcolor" val="tx"/>
                    </a:ext>
                  </a:extLst>
                </a:hlinkClick>
              </a:rPr>
              <a:t>https://www.airnow.gov/publications/air-quality-index/technical-assistance-document-for-reporting-the-daily-aqi/</a:t>
            </a:r>
            <a:r>
              <a:rPr lang="en-US" sz="1000" dirty="0">
                <a:solidFill>
                  <a:schemeClr val="tx1">
                    <a:lumMod val="65000"/>
                    <a:lumOff val="35000"/>
                  </a:schemeClr>
                </a:solidFill>
              </a:rPr>
              <a:t> </a:t>
            </a:r>
          </a:p>
        </p:txBody>
      </p:sp>
      <p:cxnSp>
        <p:nvCxnSpPr>
          <p:cNvPr id="7" name="Straight Connector 6">
            <a:extLst>
              <a:ext uri="{FF2B5EF4-FFF2-40B4-BE49-F238E27FC236}">
                <a16:creationId xmlns:a16="http://schemas.microsoft.com/office/drawing/2014/main" id="{718FC88A-0452-23D8-1DE2-9238F1FD9D2B}"/>
              </a:ext>
            </a:extLst>
          </p:cNvPr>
          <p:cNvCxnSpPr>
            <a:cxnSpLocks/>
          </p:cNvCxnSpPr>
          <p:nvPr/>
        </p:nvCxnSpPr>
        <p:spPr>
          <a:xfrm>
            <a:off x="940674" y="7110125"/>
            <a:ext cx="16029269"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759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20C26-B9BE-153B-7A98-CD2E6361B80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D1CD6E0-C837-FC31-68FC-B9618605CDFF}"/>
              </a:ext>
            </a:extLst>
          </p:cNvPr>
          <p:cNvPicPr>
            <a:picLocks noChangeAspect="1"/>
          </p:cNvPicPr>
          <p:nvPr/>
        </p:nvPicPr>
        <p:blipFill>
          <a:blip r:embed="rId3"/>
          <a:srcRect l="11391" t="10099" r="19661" b="1451"/>
          <a:stretch>
            <a:fillRect/>
          </a:stretch>
        </p:blipFill>
        <p:spPr>
          <a:xfrm>
            <a:off x="8940800" y="2806598"/>
            <a:ext cx="8844714" cy="6700819"/>
          </a:xfrm>
          <a:prstGeom prst="rect">
            <a:avLst/>
          </a:prstGeom>
        </p:spPr>
      </p:pic>
      <p:sp>
        <p:nvSpPr>
          <p:cNvPr id="25" name="TextBox 5">
            <a:extLst>
              <a:ext uri="{FF2B5EF4-FFF2-40B4-BE49-F238E27FC236}">
                <a16:creationId xmlns:a16="http://schemas.microsoft.com/office/drawing/2014/main" id="{380D3654-35B6-7399-7E9A-DCF2B8B7D451}"/>
              </a:ext>
            </a:extLst>
          </p:cNvPr>
          <p:cNvSpPr txBox="1"/>
          <p:nvPr/>
        </p:nvSpPr>
        <p:spPr>
          <a:xfrm>
            <a:off x="558800" y="550983"/>
            <a:ext cx="16916400" cy="408702"/>
          </a:xfrm>
          <a:prstGeom prst="rect">
            <a:avLst/>
          </a:prstGeom>
        </p:spPr>
        <p:txBody>
          <a:bodyPr wrap="square" lIns="0" tIns="0" rIns="0" bIns="0" rtlCol="0" anchor="t">
            <a:spAutoFit/>
          </a:bodyPr>
          <a:lstStyle/>
          <a:p>
            <a:pPr algn="ctr">
              <a:lnSpc>
                <a:spcPts val="28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How can I check the smoke levels in my area?</a:t>
            </a:r>
          </a:p>
        </p:txBody>
      </p:sp>
      <p:sp>
        <p:nvSpPr>
          <p:cNvPr id="34" name="Slide Number Placeholder 3">
            <a:extLst>
              <a:ext uri="{FF2B5EF4-FFF2-40B4-BE49-F238E27FC236}">
                <a16:creationId xmlns:a16="http://schemas.microsoft.com/office/drawing/2014/main" id="{3D9DB299-BDEB-9BD2-B297-AAE241681FCA}"/>
              </a:ext>
            </a:extLst>
          </p:cNvPr>
          <p:cNvSpPr>
            <a:spLocks noGrp="1"/>
          </p:cNvSpPr>
          <p:nvPr>
            <p:ph type="sldNum" sz="quarter" idx="12"/>
          </p:nvPr>
        </p:nvSpPr>
        <p:spPr/>
        <p:txBody>
          <a:bodyPr/>
          <a:lstStyle/>
          <a:p>
            <a:pPr defTabSz="291465">
              <a:defRPr/>
            </a:pPr>
            <a:fld id="{6D22F896-40B5-4ADD-8801-0D06FADFA095}" type="slidenum">
              <a:rPr lang="en-US" sz="1600">
                <a:solidFill>
                  <a:srgbClr val="000000"/>
                </a:solidFill>
                <a:latin typeface="Calibri" panose="020F0502020204030204"/>
              </a:rPr>
              <a:pPr defTabSz="291465">
                <a:defRPr/>
              </a:pPr>
              <a:t>5</a:t>
            </a:fld>
            <a:endParaRPr lang="en-US" sz="16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BBBBEE20-034A-8C9B-8CBF-F61376ADE8FA}"/>
              </a:ext>
            </a:extLst>
          </p:cNvPr>
          <p:cNvSpPr txBox="1"/>
          <p:nvPr/>
        </p:nvSpPr>
        <p:spPr>
          <a:xfrm>
            <a:off x="558800" y="1316308"/>
            <a:ext cx="16764000" cy="1077218"/>
          </a:xfrm>
          <a:prstGeom prst="rect">
            <a:avLst/>
          </a:prstGeom>
          <a:noFill/>
        </p:spPr>
        <p:txBody>
          <a:bodyPr wrap="square" rtlCol="0">
            <a:spAutoFit/>
          </a:bodyPr>
          <a:lstStyle/>
          <a:p>
            <a:pPr defTabSz="291465">
              <a:defRPr/>
            </a:pPr>
            <a:r>
              <a:rPr lang="en-US" sz="3200" dirty="0">
                <a:solidFill>
                  <a:srgbClr val="000000"/>
                </a:solidFill>
                <a:latin typeface="Tenorite" panose="00000500000000000000" pitchFamily="2" charset="0"/>
              </a:rPr>
              <a:t>The AQI in weather apps is useful for everyday pollution but may not update quickly for fire smoke. During fires, use sources with rapid PM 2.5 AQI readings, such as EPA’s map.</a:t>
            </a:r>
          </a:p>
        </p:txBody>
      </p:sp>
      <p:sp>
        <p:nvSpPr>
          <p:cNvPr id="43" name="TextBox 42">
            <a:extLst>
              <a:ext uri="{FF2B5EF4-FFF2-40B4-BE49-F238E27FC236}">
                <a16:creationId xmlns:a16="http://schemas.microsoft.com/office/drawing/2014/main" id="{5182DA9F-DED9-F122-5E5D-4211A25CF51D}"/>
              </a:ext>
            </a:extLst>
          </p:cNvPr>
          <p:cNvSpPr txBox="1"/>
          <p:nvPr/>
        </p:nvSpPr>
        <p:spPr>
          <a:xfrm>
            <a:off x="1369661" y="2736582"/>
            <a:ext cx="11887200" cy="461665"/>
          </a:xfrm>
          <a:prstGeom prst="rect">
            <a:avLst/>
          </a:prstGeom>
          <a:solidFill>
            <a:srgbClr val="C9D9E1"/>
          </a:solidFill>
        </p:spPr>
        <p:txBody>
          <a:bodyPr wrap="square" rtlCol="0">
            <a:spAutoFit/>
          </a:bodyPr>
          <a:lstStyle/>
          <a:p>
            <a:pPr algn="ctr">
              <a:defRPr/>
            </a:pPr>
            <a:r>
              <a:rPr lang="en-US" sz="2400" b="1" dirty="0">
                <a:solidFill>
                  <a:srgbClr val="8064A2">
                    <a:lumMod val="50000"/>
                  </a:srgbClr>
                </a:solidFill>
                <a:latin typeface="Tenorite" panose="00000500000000000000" pitchFamily="2" charset="0"/>
              </a:rPr>
              <a:t>EPA Air Now - Fire &amp; Smoke Map: </a:t>
            </a:r>
            <a:r>
              <a:rPr lang="en-US" sz="2400" u="sng" dirty="0">
                <a:solidFill>
                  <a:prstClr val="black"/>
                </a:solidFill>
                <a:latin typeface="Tenorite"/>
                <a:cs typeface="Arial"/>
              </a:rPr>
              <a:t>https://fire.airnow.gov/</a:t>
            </a:r>
            <a:endParaRPr lang="en-US" sz="2400" dirty="0">
              <a:solidFill>
                <a:prstClr val="black"/>
              </a:solidFill>
              <a:latin typeface="Calibri"/>
              <a:ea typeface="Calibri" panose="020F0502020204030204"/>
              <a:cs typeface="Calibri" panose="020F0502020204030204"/>
            </a:endParaRPr>
          </a:p>
        </p:txBody>
      </p:sp>
      <p:pic>
        <p:nvPicPr>
          <p:cNvPr id="59" name="Picture 58">
            <a:extLst>
              <a:ext uri="{FF2B5EF4-FFF2-40B4-BE49-F238E27FC236}">
                <a16:creationId xmlns:a16="http://schemas.microsoft.com/office/drawing/2014/main" id="{CDF41E45-903D-F719-C2FB-E43B5CA241D0}"/>
              </a:ext>
            </a:extLst>
          </p:cNvPr>
          <p:cNvPicPr>
            <a:picLocks noChangeAspect="1"/>
          </p:cNvPicPr>
          <p:nvPr/>
        </p:nvPicPr>
        <p:blipFill>
          <a:blip r:embed="rId4"/>
          <a:stretch>
            <a:fillRect/>
          </a:stretch>
        </p:blipFill>
        <p:spPr>
          <a:xfrm>
            <a:off x="13589000" y="2630962"/>
            <a:ext cx="1591998" cy="1503550"/>
          </a:xfrm>
          <a:prstGeom prst="rect">
            <a:avLst/>
          </a:prstGeom>
        </p:spPr>
      </p:pic>
      <p:pic>
        <p:nvPicPr>
          <p:cNvPr id="61" name="Graphic 60" descr="Checkbox Checked with solid fill">
            <a:extLst>
              <a:ext uri="{FF2B5EF4-FFF2-40B4-BE49-F238E27FC236}">
                <a16:creationId xmlns:a16="http://schemas.microsoft.com/office/drawing/2014/main" id="{E9DF702C-1DA8-EF8A-1626-09B677C392E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3684" y="2663387"/>
            <a:ext cx="582327" cy="582327"/>
          </a:xfrm>
          <a:prstGeom prst="rect">
            <a:avLst/>
          </a:prstGeom>
        </p:spPr>
      </p:pic>
      <p:sp>
        <p:nvSpPr>
          <p:cNvPr id="64" name="Rectangle 63">
            <a:extLst>
              <a:ext uri="{FF2B5EF4-FFF2-40B4-BE49-F238E27FC236}">
                <a16:creationId xmlns:a16="http://schemas.microsoft.com/office/drawing/2014/main" id="{90F51A85-9034-5FC3-CDA0-80172AB464E8}"/>
              </a:ext>
            </a:extLst>
          </p:cNvPr>
          <p:cNvSpPr/>
          <p:nvPr/>
        </p:nvSpPr>
        <p:spPr>
          <a:xfrm>
            <a:off x="612999" y="5817643"/>
            <a:ext cx="11658600" cy="2600140"/>
          </a:xfrm>
          <a:custGeom>
            <a:avLst/>
            <a:gdLst>
              <a:gd name="csX0" fmla="*/ 0 w 11658600"/>
              <a:gd name="csY0" fmla="*/ 0 h 2600140"/>
              <a:gd name="csX1" fmla="*/ 699516 w 11658600"/>
              <a:gd name="csY1" fmla="*/ 0 h 2600140"/>
              <a:gd name="csX2" fmla="*/ 1165860 w 11658600"/>
              <a:gd name="csY2" fmla="*/ 0 h 2600140"/>
              <a:gd name="csX3" fmla="*/ 1748790 w 11658600"/>
              <a:gd name="csY3" fmla="*/ 0 h 2600140"/>
              <a:gd name="csX4" fmla="*/ 2215134 w 11658600"/>
              <a:gd name="csY4" fmla="*/ 0 h 2600140"/>
              <a:gd name="csX5" fmla="*/ 2448306 w 11658600"/>
              <a:gd name="csY5" fmla="*/ 0 h 2600140"/>
              <a:gd name="csX6" fmla="*/ 3031236 w 11658600"/>
              <a:gd name="csY6" fmla="*/ 0 h 2600140"/>
              <a:gd name="csX7" fmla="*/ 3614166 w 11658600"/>
              <a:gd name="csY7" fmla="*/ 0 h 2600140"/>
              <a:gd name="csX8" fmla="*/ 3847338 w 11658600"/>
              <a:gd name="csY8" fmla="*/ 0 h 2600140"/>
              <a:gd name="csX9" fmla="*/ 4430268 w 11658600"/>
              <a:gd name="csY9" fmla="*/ 0 h 2600140"/>
              <a:gd name="csX10" fmla="*/ 5246370 w 11658600"/>
              <a:gd name="csY10" fmla="*/ 0 h 2600140"/>
              <a:gd name="csX11" fmla="*/ 5479542 w 11658600"/>
              <a:gd name="csY11" fmla="*/ 0 h 2600140"/>
              <a:gd name="csX12" fmla="*/ 6295644 w 11658600"/>
              <a:gd name="csY12" fmla="*/ 0 h 2600140"/>
              <a:gd name="csX13" fmla="*/ 6645402 w 11658600"/>
              <a:gd name="csY13" fmla="*/ 0 h 2600140"/>
              <a:gd name="csX14" fmla="*/ 7111746 w 11658600"/>
              <a:gd name="csY14" fmla="*/ 0 h 2600140"/>
              <a:gd name="csX15" fmla="*/ 7461504 w 11658600"/>
              <a:gd name="csY15" fmla="*/ 0 h 2600140"/>
              <a:gd name="csX16" fmla="*/ 7694676 w 11658600"/>
              <a:gd name="csY16" fmla="*/ 0 h 2600140"/>
              <a:gd name="csX17" fmla="*/ 8510778 w 11658600"/>
              <a:gd name="csY17" fmla="*/ 0 h 2600140"/>
              <a:gd name="csX18" fmla="*/ 8743950 w 11658600"/>
              <a:gd name="csY18" fmla="*/ 0 h 2600140"/>
              <a:gd name="csX19" fmla="*/ 9560052 w 11658600"/>
              <a:gd name="csY19" fmla="*/ 0 h 2600140"/>
              <a:gd name="csX20" fmla="*/ 10259568 w 11658600"/>
              <a:gd name="csY20" fmla="*/ 0 h 2600140"/>
              <a:gd name="csX21" fmla="*/ 10842498 w 11658600"/>
              <a:gd name="csY21" fmla="*/ 0 h 2600140"/>
              <a:gd name="csX22" fmla="*/ 11658600 w 11658600"/>
              <a:gd name="csY22" fmla="*/ 0 h 2600140"/>
              <a:gd name="csX23" fmla="*/ 11658600 w 11658600"/>
              <a:gd name="csY23" fmla="*/ 442024 h 2600140"/>
              <a:gd name="csX24" fmla="*/ 11658600 w 11658600"/>
              <a:gd name="csY24" fmla="*/ 936050 h 2600140"/>
              <a:gd name="csX25" fmla="*/ 11658600 w 11658600"/>
              <a:gd name="csY25" fmla="*/ 1508081 h 2600140"/>
              <a:gd name="csX26" fmla="*/ 11658600 w 11658600"/>
              <a:gd name="csY26" fmla="*/ 1950105 h 2600140"/>
              <a:gd name="csX27" fmla="*/ 11658600 w 11658600"/>
              <a:gd name="csY27" fmla="*/ 2600140 h 2600140"/>
              <a:gd name="csX28" fmla="*/ 10842498 w 11658600"/>
              <a:gd name="csY28" fmla="*/ 2600140 h 2600140"/>
              <a:gd name="csX29" fmla="*/ 10492740 w 11658600"/>
              <a:gd name="csY29" fmla="*/ 2600140 h 2600140"/>
              <a:gd name="csX30" fmla="*/ 9793224 w 11658600"/>
              <a:gd name="csY30" fmla="*/ 2600140 h 2600140"/>
              <a:gd name="csX31" fmla="*/ 9326880 w 11658600"/>
              <a:gd name="csY31" fmla="*/ 2600140 h 2600140"/>
              <a:gd name="csX32" fmla="*/ 8977122 w 11658600"/>
              <a:gd name="csY32" fmla="*/ 2600140 h 2600140"/>
              <a:gd name="csX33" fmla="*/ 8743950 w 11658600"/>
              <a:gd name="csY33" fmla="*/ 2600140 h 2600140"/>
              <a:gd name="csX34" fmla="*/ 8277606 w 11658600"/>
              <a:gd name="csY34" fmla="*/ 2600140 h 2600140"/>
              <a:gd name="csX35" fmla="*/ 8044434 w 11658600"/>
              <a:gd name="csY35" fmla="*/ 2600140 h 2600140"/>
              <a:gd name="csX36" fmla="*/ 7344918 w 11658600"/>
              <a:gd name="csY36" fmla="*/ 2600140 h 2600140"/>
              <a:gd name="csX37" fmla="*/ 6878574 w 11658600"/>
              <a:gd name="csY37" fmla="*/ 2600140 h 2600140"/>
              <a:gd name="csX38" fmla="*/ 6295644 w 11658600"/>
              <a:gd name="csY38" fmla="*/ 2600140 h 2600140"/>
              <a:gd name="csX39" fmla="*/ 5596128 w 11658600"/>
              <a:gd name="csY39" fmla="*/ 2600140 h 2600140"/>
              <a:gd name="csX40" fmla="*/ 5362956 w 11658600"/>
              <a:gd name="csY40" fmla="*/ 2600140 h 2600140"/>
              <a:gd name="csX41" fmla="*/ 5129784 w 11658600"/>
              <a:gd name="csY41" fmla="*/ 2600140 h 2600140"/>
              <a:gd name="csX42" fmla="*/ 4663440 w 11658600"/>
              <a:gd name="csY42" fmla="*/ 2600140 h 2600140"/>
              <a:gd name="csX43" fmla="*/ 4080510 w 11658600"/>
              <a:gd name="csY43" fmla="*/ 2600140 h 2600140"/>
              <a:gd name="csX44" fmla="*/ 3614166 w 11658600"/>
              <a:gd name="csY44" fmla="*/ 2600140 h 2600140"/>
              <a:gd name="csX45" fmla="*/ 3031236 w 11658600"/>
              <a:gd name="csY45" fmla="*/ 2600140 h 2600140"/>
              <a:gd name="csX46" fmla="*/ 2331720 w 11658600"/>
              <a:gd name="csY46" fmla="*/ 2600140 h 2600140"/>
              <a:gd name="csX47" fmla="*/ 1748790 w 11658600"/>
              <a:gd name="csY47" fmla="*/ 2600140 h 2600140"/>
              <a:gd name="csX48" fmla="*/ 1165860 w 11658600"/>
              <a:gd name="csY48" fmla="*/ 2600140 h 2600140"/>
              <a:gd name="csX49" fmla="*/ 0 w 11658600"/>
              <a:gd name="csY49" fmla="*/ 2600140 h 2600140"/>
              <a:gd name="csX50" fmla="*/ 0 w 11658600"/>
              <a:gd name="csY50" fmla="*/ 2028109 h 2600140"/>
              <a:gd name="csX51" fmla="*/ 0 w 11658600"/>
              <a:gd name="csY51" fmla="*/ 1586085 h 2600140"/>
              <a:gd name="csX52" fmla="*/ 0 w 11658600"/>
              <a:gd name="csY52" fmla="*/ 1092059 h 2600140"/>
              <a:gd name="csX53" fmla="*/ 0 w 11658600"/>
              <a:gd name="csY53" fmla="*/ 520028 h 2600140"/>
              <a:gd name="csX54" fmla="*/ 0 w 11658600"/>
              <a:gd name="csY54" fmla="*/ 0 h 26001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Lst>
            <a:rect l="l" t="t" r="r" b="b"/>
            <a:pathLst>
              <a:path w="11658600" h="2600140" fill="none" extrusionOk="0">
                <a:moveTo>
                  <a:pt x="0" y="0"/>
                </a:moveTo>
                <a:cubicBezTo>
                  <a:pt x="176233" y="-62239"/>
                  <a:pt x="405264" y="32835"/>
                  <a:pt x="699516" y="0"/>
                </a:cubicBezTo>
                <a:cubicBezTo>
                  <a:pt x="993768" y="-32835"/>
                  <a:pt x="948032" y="21900"/>
                  <a:pt x="1165860" y="0"/>
                </a:cubicBezTo>
                <a:cubicBezTo>
                  <a:pt x="1383688" y="-21900"/>
                  <a:pt x="1475896" y="19126"/>
                  <a:pt x="1748790" y="0"/>
                </a:cubicBezTo>
                <a:cubicBezTo>
                  <a:pt x="2021684" y="-19126"/>
                  <a:pt x="2077778" y="49947"/>
                  <a:pt x="2215134" y="0"/>
                </a:cubicBezTo>
                <a:cubicBezTo>
                  <a:pt x="2352490" y="-49947"/>
                  <a:pt x="2363668" y="17065"/>
                  <a:pt x="2448306" y="0"/>
                </a:cubicBezTo>
                <a:cubicBezTo>
                  <a:pt x="2532944" y="-17065"/>
                  <a:pt x="2752990" y="53009"/>
                  <a:pt x="3031236" y="0"/>
                </a:cubicBezTo>
                <a:cubicBezTo>
                  <a:pt x="3309482" y="-53009"/>
                  <a:pt x="3327857" y="12044"/>
                  <a:pt x="3614166" y="0"/>
                </a:cubicBezTo>
                <a:cubicBezTo>
                  <a:pt x="3900475" y="-12044"/>
                  <a:pt x="3756954" y="24540"/>
                  <a:pt x="3847338" y="0"/>
                </a:cubicBezTo>
                <a:cubicBezTo>
                  <a:pt x="3937722" y="-24540"/>
                  <a:pt x="4139749" y="14118"/>
                  <a:pt x="4430268" y="0"/>
                </a:cubicBezTo>
                <a:cubicBezTo>
                  <a:pt x="4720787" y="-14118"/>
                  <a:pt x="4869038" y="44701"/>
                  <a:pt x="5246370" y="0"/>
                </a:cubicBezTo>
                <a:cubicBezTo>
                  <a:pt x="5623702" y="-44701"/>
                  <a:pt x="5422198" y="18282"/>
                  <a:pt x="5479542" y="0"/>
                </a:cubicBezTo>
                <a:cubicBezTo>
                  <a:pt x="5536886" y="-18282"/>
                  <a:pt x="5931213" y="81754"/>
                  <a:pt x="6295644" y="0"/>
                </a:cubicBezTo>
                <a:cubicBezTo>
                  <a:pt x="6660075" y="-81754"/>
                  <a:pt x="6522828" y="29580"/>
                  <a:pt x="6645402" y="0"/>
                </a:cubicBezTo>
                <a:cubicBezTo>
                  <a:pt x="6767976" y="-29580"/>
                  <a:pt x="6955855" y="40708"/>
                  <a:pt x="7111746" y="0"/>
                </a:cubicBezTo>
                <a:cubicBezTo>
                  <a:pt x="7267637" y="-40708"/>
                  <a:pt x="7358170" y="1002"/>
                  <a:pt x="7461504" y="0"/>
                </a:cubicBezTo>
                <a:cubicBezTo>
                  <a:pt x="7564838" y="-1002"/>
                  <a:pt x="7611738" y="3798"/>
                  <a:pt x="7694676" y="0"/>
                </a:cubicBezTo>
                <a:cubicBezTo>
                  <a:pt x="7777614" y="-3798"/>
                  <a:pt x="8287536" y="30987"/>
                  <a:pt x="8510778" y="0"/>
                </a:cubicBezTo>
                <a:cubicBezTo>
                  <a:pt x="8734020" y="-30987"/>
                  <a:pt x="8695273" y="14977"/>
                  <a:pt x="8743950" y="0"/>
                </a:cubicBezTo>
                <a:cubicBezTo>
                  <a:pt x="8792627" y="-14977"/>
                  <a:pt x="9280241" y="90420"/>
                  <a:pt x="9560052" y="0"/>
                </a:cubicBezTo>
                <a:cubicBezTo>
                  <a:pt x="9839863" y="-90420"/>
                  <a:pt x="10089435" y="22390"/>
                  <a:pt x="10259568" y="0"/>
                </a:cubicBezTo>
                <a:cubicBezTo>
                  <a:pt x="10429701" y="-22390"/>
                  <a:pt x="10599207" y="9579"/>
                  <a:pt x="10842498" y="0"/>
                </a:cubicBezTo>
                <a:cubicBezTo>
                  <a:pt x="11085789" y="-9579"/>
                  <a:pt x="11347193" y="89149"/>
                  <a:pt x="11658600" y="0"/>
                </a:cubicBezTo>
                <a:cubicBezTo>
                  <a:pt x="11693685" y="158125"/>
                  <a:pt x="11626991" y="321001"/>
                  <a:pt x="11658600" y="442024"/>
                </a:cubicBezTo>
                <a:cubicBezTo>
                  <a:pt x="11690209" y="563047"/>
                  <a:pt x="11642496" y="744534"/>
                  <a:pt x="11658600" y="936050"/>
                </a:cubicBezTo>
                <a:cubicBezTo>
                  <a:pt x="11674704" y="1127566"/>
                  <a:pt x="11626199" y="1393284"/>
                  <a:pt x="11658600" y="1508081"/>
                </a:cubicBezTo>
                <a:cubicBezTo>
                  <a:pt x="11691001" y="1622878"/>
                  <a:pt x="11652388" y="1783468"/>
                  <a:pt x="11658600" y="1950105"/>
                </a:cubicBezTo>
                <a:cubicBezTo>
                  <a:pt x="11664812" y="2116742"/>
                  <a:pt x="11640743" y="2356188"/>
                  <a:pt x="11658600" y="2600140"/>
                </a:cubicBezTo>
                <a:cubicBezTo>
                  <a:pt x="11382378" y="2619042"/>
                  <a:pt x="11139577" y="2593666"/>
                  <a:pt x="10842498" y="2600140"/>
                </a:cubicBezTo>
                <a:cubicBezTo>
                  <a:pt x="10545419" y="2606614"/>
                  <a:pt x="10621407" y="2581779"/>
                  <a:pt x="10492740" y="2600140"/>
                </a:cubicBezTo>
                <a:cubicBezTo>
                  <a:pt x="10364073" y="2618501"/>
                  <a:pt x="10023654" y="2591469"/>
                  <a:pt x="9793224" y="2600140"/>
                </a:cubicBezTo>
                <a:cubicBezTo>
                  <a:pt x="9562794" y="2608811"/>
                  <a:pt x="9486028" y="2555107"/>
                  <a:pt x="9326880" y="2600140"/>
                </a:cubicBezTo>
                <a:cubicBezTo>
                  <a:pt x="9167732" y="2645173"/>
                  <a:pt x="9133305" y="2563116"/>
                  <a:pt x="8977122" y="2600140"/>
                </a:cubicBezTo>
                <a:cubicBezTo>
                  <a:pt x="8820939" y="2637164"/>
                  <a:pt x="8844294" y="2583619"/>
                  <a:pt x="8743950" y="2600140"/>
                </a:cubicBezTo>
                <a:cubicBezTo>
                  <a:pt x="8643606" y="2616661"/>
                  <a:pt x="8379318" y="2576363"/>
                  <a:pt x="8277606" y="2600140"/>
                </a:cubicBezTo>
                <a:cubicBezTo>
                  <a:pt x="8175894" y="2623917"/>
                  <a:pt x="8139326" y="2591605"/>
                  <a:pt x="8044434" y="2600140"/>
                </a:cubicBezTo>
                <a:cubicBezTo>
                  <a:pt x="7949542" y="2608675"/>
                  <a:pt x="7586304" y="2567125"/>
                  <a:pt x="7344918" y="2600140"/>
                </a:cubicBezTo>
                <a:cubicBezTo>
                  <a:pt x="7103532" y="2633155"/>
                  <a:pt x="7013977" y="2560901"/>
                  <a:pt x="6878574" y="2600140"/>
                </a:cubicBezTo>
                <a:cubicBezTo>
                  <a:pt x="6743171" y="2639379"/>
                  <a:pt x="6548431" y="2585521"/>
                  <a:pt x="6295644" y="2600140"/>
                </a:cubicBezTo>
                <a:cubicBezTo>
                  <a:pt x="6042857" y="2614759"/>
                  <a:pt x="5853317" y="2590027"/>
                  <a:pt x="5596128" y="2600140"/>
                </a:cubicBezTo>
                <a:cubicBezTo>
                  <a:pt x="5338939" y="2610253"/>
                  <a:pt x="5451592" y="2579029"/>
                  <a:pt x="5362956" y="2600140"/>
                </a:cubicBezTo>
                <a:cubicBezTo>
                  <a:pt x="5274320" y="2621251"/>
                  <a:pt x="5230845" y="2582087"/>
                  <a:pt x="5129784" y="2600140"/>
                </a:cubicBezTo>
                <a:cubicBezTo>
                  <a:pt x="5028723" y="2618193"/>
                  <a:pt x="4823540" y="2567109"/>
                  <a:pt x="4663440" y="2600140"/>
                </a:cubicBezTo>
                <a:cubicBezTo>
                  <a:pt x="4503340" y="2633171"/>
                  <a:pt x="4246659" y="2573094"/>
                  <a:pt x="4080510" y="2600140"/>
                </a:cubicBezTo>
                <a:cubicBezTo>
                  <a:pt x="3914361" y="2627186"/>
                  <a:pt x="3763528" y="2550607"/>
                  <a:pt x="3614166" y="2600140"/>
                </a:cubicBezTo>
                <a:cubicBezTo>
                  <a:pt x="3464804" y="2649673"/>
                  <a:pt x="3267931" y="2576249"/>
                  <a:pt x="3031236" y="2600140"/>
                </a:cubicBezTo>
                <a:cubicBezTo>
                  <a:pt x="2794541" y="2624031"/>
                  <a:pt x="2529559" y="2523338"/>
                  <a:pt x="2331720" y="2600140"/>
                </a:cubicBezTo>
                <a:cubicBezTo>
                  <a:pt x="2133881" y="2676942"/>
                  <a:pt x="1913342" y="2533254"/>
                  <a:pt x="1748790" y="2600140"/>
                </a:cubicBezTo>
                <a:cubicBezTo>
                  <a:pt x="1584238" y="2667026"/>
                  <a:pt x="1379960" y="2580838"/>
                  <a:pt x="1165860" y="2600140"/>
                </a:cubicBezTo>
                <a:cubicBezTo>
                  <a:pt x="951760" y="2619442"/>
                  <a:pt x="244846" y="2594389"/>
                  <a:pt x="0" y="2600140"/>
                </a:cubicBezTo>
                <a:cubicBezTo>
                  <a:pt x="-13122" y="2465069"/>
                  <a:pt x="37010" y="2236307"/>
                  <a:pt x="0" y="2028109"/>
                </a:cubicBezTo>
                <a:cubicBezTo>
                  <a:pt x="-37010" y="1819911"/>
                  <a:pt x="5245" y="1767410"/>
                  <a:pt x="0" y="1586085"/>
                </a:cubicBezTo>
                <a:cubicBezTo>
                  <a:pt x="-5245" y="1404760"/>
                  <a:pt x="35306" y="1192644"/>
                  <a:pt x="0" y="1092059"/>
                </a:cubicBezTo>
                <a:cubicBezTo>
                  <a:pt x="-35306" y="991474"/>
                  <a:pt x="23585" y="731941"/>
                  <a:pt x="0" y="520028"/>
                </a:cubicBezTo>
                <a:cubicBezTo>
                  <a:pt x="-23585" y="308115"/>
                  <a:pt x="12858" y="208909"/>
                  <a:pt x="0" y="0"/>
                </a:cubicBezTo>
                <a:close/>
              </a:path>
              <a:path w="11658600" h="2600140" stroke="0" extrusionOk="0">
                <a:moveTo>
                  <a:pt x="0" y="0"/>
                </a:moveTo>
                <a:cubicBezTo>
                  <a:pt x="189327" y="-64488"/>
                  <a:pt x="486842" y="35798"/>
                  <a:pt x="699516" y="0"/>
                </a:cubicBezTo>
                <a:cubicBezTo>
                  <a:pt x="912190" y="-35798"/>
                  <a:pt x="887965" y="7768"/>
                  <a:pt x="1049274" y="0"/>
                </a:cubicBezTo>
                <a:cubicBezTo>
                  <a:pt x="1210583" y="-7768"/>
                  <a:pt x="1500163" y="32488"/>
                  <a:pt x="1632204" y="0"/>
                </a:cubicBezTo>
                <a:cubicBezTo>
                  <a:pt x="1764245" y="-32488"/>
                  <a:pt x="2019016" y="16051"/>
                  <a:pt x="2331720" y="0"/>
                </a:cubicBezTo>
                <a:cubicBezTo>
                  <a:pt x="2644424" y="-16051"/>
                  <a:pt x="2485398" y="21"/>
                  <a:pt x="2564892" y="0"/>
                </a:cubicBezTo>
                <a:cubicBezTo>
                  <a:pt x="2644386" y="-21"/>
                  <a:pt x="3084357" y="42096"/>
                  <a:pt x="3380994" y="0"/>
                </a:cubicBezTo>
                <a:cubicBezTo>
                  <a:pt x="3677631" y="-42096"/>
                  <a:pt x="3624227" y="14754"/>
                  <a:pt x="3847338" y="0"/>
                </a:cubicBezTo>
                <a:cubicBezTo>
                  <a:pt x="4070449" y="-14754"/>
                  <a:pt x="4138045" y="37710"/>
                  <a:pt x="4313682" y="0"/>
                </a:cubicBezTo>
                <a:cubicBezTo>
                  <a:pt x="4489319" y="-37710"/>
                  <a:pt x="4709929" y="39029"/>
                  <a:pt x="4896612" y="0"/>
                </a:cubicBezTo>
                <a:cubicBezTo>
                  <a:pt x="5083295" y="-39029"/>
                  <a:pt x="5207273" y="60959"/>
                  <a:pt x="5479542" y="0"/>
                </a:cubicBezTo>
                <a:cubicBezTo>
                  <a:pt x="5751811" y="-60959"/>
                  <a:pt x="5824461" y="34184"/>
                  <a:pt x="6062472" y="0"/>
                </a:cubicBezTo>
                <a:cubicBezTo>
                  <a:pt x="6300483" y="-34184"/>
                  <a:pt x="6417832" y="40472"/>
                  <a:pt x="6645402" y="0"/>
                </a:cubicBezTo>
                <a:cubicBezTo>
                  <a:pt x="6872972" y="-40472"/>
                  <a:pt x="6817012" y="13872"/>
                  <a:pt x="6878574" y="0"/>
                </a:cubicBezTo>
                <a:cubicBezTo>
                  <a:pt x="6940136" y="-13872"/>
                  <a:pt x="7132081" y="37162"/>
                  <a:pt x="7344918" y="0"/>
                </a:cubicBezTo>
                <a:cubicBezTo>
                  <a:pt x="7557755" y="-37162"/>
                  <a:pt x="7816375" y="72960"/>
                  <a:pt x="8161020" y="0"/>
                </a:cubicBezTo>
                <a:cubicBezTo>
                  <a:pt x="8505665" y="-72960"/>
                  <a:pt x="8278932" y="4919"/>
                  <a:pt x="8394192" y="0"/>
                </a:cubicBezTo>
                <a:cubicBezTo>
                  <a:pt x="8509452" y="-4919"/>
                  <a:pt x="8717441" y="52872"/>
                  <a:pt x="8977122" y="0"/>
                </a:cubicBezTo>
                <a:cubicBezTo>
                  <a:pt x="9236803" y="-52872"/>
                  <a:pt x="9130200" y="22377"/>
                  <a:pt x="9210294" y="0"/>
                </a:cubicBezTo>
                <a:cubicBezTo>
                  <a:pt x="9290388" y="-22377"/>
                  <a:pt x="9338296" y="14801"/>
                  <a:pt x="9443466" y="0"/>
                </a:cubicBezTo>
                <a:cubicBezTo>
                  <a:pt x="9548636" y="-14801"/>
                  <a:pt x="9756286" y="19280"/>
                  <a:pt x="10026396" y="0"/>
                </a:cubicBezTo>
                <a:cubicBezTo>
                  <a:pt x="10296506" y="-19280"/>
                  <a:pt x="10292336" y="38360"/>
                  <a:pt x="10492740" y="0"/>
                </a:cubicBezTo>
                <a:cubicBezTo>
                  <a:pt x="10693144" y="-38360"/>
                  <a:pt x="11312640" y="110868"/>
                  <a:pt x="11658600" y="0"/>
                </a:cubicBezTo>
                <a:cubicBezTo>
                  <a:pt x="11688375" y="185397"/>
                  <a:pt x="11617984" y="374533"/>
                  <a:pt x="11658600" y="494027"/>
                </a:cubicBezTo>
                <a:cubicBezTo>
                  <a:pt x="11699216" y="613521"/>
                  <a:pt x="11625502" y="741335"/>
                  <a:pt x="11658600" y="962052"/>
                </a:cubicBezTo>
                <a:cubicBezTo>
                  <a:pt x="11691698" y="1182770"/>
                  <a:pt x="11637501" y="1282450"/>
                  <a:pt x="11658600" y="1534083"/>
                </a:cubicBezTo>
                <a:cubicBezTo>
                  <a:pt x="11679699" y="1785716"/>
                  <a:pt x="11628458" y="1894689"/>
                  <a:pt x="11658600" y="2054111"/>
                </a:cubicBezTo>
                <a:cubicBezTo>
                  <a:pt x="11688742" y="2213533"/>
                  <a:pt x="11646244" y="2423979"/>
                  <a:pt x="11658600" y="2600140"/>
                </a:cubicBezTo>
                <a:cubicBezTo>
                  <a:pt x="11440975" y="2640355"/>
                  <a:pt x="11355434" y="2591045"/>
                  <a:pt x="11192256" y="2600140"/>
                </a:cubicBezTo>
                <a:cubicBezTo>
                  <a:pt x="11029078" y="2609235"/>
                  <a:pt x="10988183" y="2578262"/>
                  <a:pt x="10842498" y="2600140"/>
                </a:cubicBezTo>
                <a:cubicBezTo>
                  <a:pt x="10696813" y="2622018"/>
                  <a:pt x="10605479" y="2596442"/>
                  <a:pt x="10492740" y="2600140"/>
                </a:cubicBezTo>
                <a:cubicBezTo>
                  <a:pt x="10380001" y="2603838"/>
                  <a:pt x="10089735" y="2547763"/>
                  <a:pt x="9909810" y="2600140"/>
                </a:cubicBezTo>
                <a:cubicBezTo>
                  <a:pt x="9729885" y="2652517"/>
                  <a:pt x="9463641" y="2541605"/>
                  <a:pt x="9210294" y="2600140"/>
                </a:cubicBezTo>
                <a:cubicBezTo>
                  <a:pt x="8956947" y="2658675"/>
                  <a:pt x="8841631" y="2541750"/>
                  <a:pt x="8627364" y="2600140"/>
                </a:cubicBezTo>
                <a:cubicBezTo>
                  <a:pt x="8413097" y="2658530"/>
                  <a:pt x="7982464" y="2510344"/>
                  <a:pt x="7811262" y="2600140"/>
                </a:cubicBezTo>
                <a:cubicBezTo>
                  <a:pt x="7640060" y="2689936"/>
                  <a:pt x="7232252" y="2517940"/>
                  <a:pt x="6995160" y="2600140"/>
                </a:cubicBezTo>
                <a:cubicBezTo>
                  <a:pt x="6758068" y="2682340"/>
                  <a:pt x="6679718" y="2568442"/>
                  <a:pt x="6528816" y="2600140"/>
                </a:cubicBezTo>
                <a:cubicBezTo>
                  <a:pt x="6377914" y="2631838"/>
                  <a:pt x="5948974" y="2563429"/>
                  <a:pt x="5712714" y="2600140"/>
                </a:cubicBezTo>
                <a:cubicBezTo>
                  <a:pt x="5476454" y="2636851"/>
                  <a:pt x="5520423" y="2572274"/>
                  <a:pt x="5362956" y="2600140"/>
                </a:cubicBezTo>
                <a:cubicBezTo>
                  <a:pt x="5205489" y="2628006"/>
                  <a:pt x="5236766" y="2592844"/>
                  <a:pt x="5129784" y="2600140"/>
                </a:cubicBezTo>
                <a:cubicBezTo>
                  <a:pt x="5022802" y="2607436"/>
                  <a:pt x="4686204" y="2544369"/>
                  <a:pt x="4546854" y="2600140"/>
                </a:cubicBezTo>
                <a:cubicBezTo>
                  <a:pt x="4407504" y="2655911"/>
                  <a:pt x="4247713" y="2573053"/>
                  <a:pt x="4080510" y="2600140"/>
                </a:cubicBezTo>
                <a:cubicBezTo>
                  <a:pt x="3913307" y="2627227"/>
                  <a:pt x="3791784" y="2591283"/>
                  <a:pt x="3614166" y="2600140"/>
                </a:cubicBezTo>
                <a:cubicBezTo>
                  <a:pt x="3436548" y="2608997"/>
                  <a:pt x="3481131" y="2590483"/>
                  <a:pt x="3380994" y="2600140"/>
                </a:cubicBezTo>
                <a:cubicBezTo>
                  <a:pt x="3280857" y="2609797"/>
                  <a:pt x="3114884" y="2593094"/>
                  <a:pt x="3031236" y="2600140"/>
                </a:cubicBezTo>
                <a:cubicBezTo>
                  <a:pt x="2947588" y="2607186"/>
                  <a:pt x="2769289" y="2588999"/>
                  <a:pt x="2681478" y="2600140"/>
                </a:cubicBezTo>
                <a:cubicBezTo>
                  <a:pt x="2593667" y="2611281"/>
                  <a:pt x="2508167" y="2588166"/>
                  <a:pt x="2448306" y="2600140"/>
                </a:cubicBezTo>
                <a:cubicBezTo>
                  <a:pt x="2388445" y="2612114"/>
                  <a:pt x="2326259" y="2595836"/>
                  <a:pt x="2215134" y="2600140"/>
                </a:cubicBezTo>
                <a:cubicBezTo>
                  <a:pt x="2104009" y="2604444"/>
                  <a:pt x="2090323" y="2595339"/>
                  <a:pt x="1981962" y="2600140"/>
                </a:cubicBezTo>
                <a:cubicBezTo>
                  <a:pt x="1873601" y="2604941"/>
                  <a:pt x="1501056" y="2536086"/>
                  <a:pt x="1282446" y="2600140"/>
                </a:cubicBezTo>
                <a:cubicBezTo>
                  <a:pt x="1063836" y="2664194"/>
                  <a:pt x="302652" y="2493783"/>
                  <a:pt x="0" y="2600140"/>
                </a:cubicBezTo>
                <a:cubicBezTo>
                  <a:pt x="-11849" y="2420989"/>
                  <a:pt x="14016" y="2282939"/>
                  <a:pt x="0" y="2158116"/>
                </a:cubicBezTo>
                <a:cubicBezTo>
                  <a:pt x="-14016" y="2033293"/>
                  <a:pt x="30621" y="1811755"/>
                  <a:pt x="0" y="1690091"/>
                </a:cubicBezTo>
                <a:cubicBezTo>
                  <a:pt x="-30621" y="1568427"/>
                  <a:pt x="5853" y="1396794"/>
                  <a:pt x="0" y="1144062"/>
                </a:cubicBezTo>
                <a:cubicBezTo>
                  <a:pt x="-5853" y="891330"/>
                  <a:pt x="50992" y="838784"/>
                  <a:pt x="0" y="624034"/>
                </a:cubicBezTo>
                <a:cubicBezTo>
                  <a:pt x="-50992" y="409284"/>
                  <a:pt x="7838" y="246763"/>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indent="-457200" defTabSz="291465">
              <a:buFont typeface="Arial" panose="020B0604020202020204" pitchFamily="34" charset="0"/>
              <a:buChar char="•"/>
              <a:defRPr/>
            </a:pPr>
            <a:r>
              <a:rPr lang="en-US" sz="2800" b="1" dirty="0">
                <a:solidFill>
                  <a:srgbClr val="000000"/>
                </a:solidFill>
                <a:latin typeface="Tenorite" panose="00000500000000000000" pitchFamily="2" charset="0"/>
              </a:rPr>
              <a:t>During fires, check smoke levels using sources above instead of the regular air quality numbers found on weather apps. </a:t>
            </a:r>
          </a:p>
          <a:p>
            <a:pPr marL="457200" indent="-457200" defTabSz="291465">
              <a:buFont typeface="Arial" panose="020B0604020202020204" pitchFamily="34" charset="0"/>
              <a:buChar char="•"/>
              <a:defRPr/>
            </a:pPr>
            <a:r>
              <a:rPr lang="en-US" sz="2800" dirty="0">
                <a:solidFill>
                  <a:srgbClr val="000000"/>
                </a:solidFill>
                <a:latin typeface="Tenorite" panose="00000500000000000000" pitchFamily="2" charset="0"/>
              </a:rPr>
              <a:t>Protect yourself from smoke even if the air looks clear, because AQI and PM</a:t>
            </a:r>
            <a:r>
              <a:rPr lang="en-US" sz="2800" baseline="-25000" dirty="0">
                <a:solidFill>
                  <a:srgbClr val="000000"/>
                </a:solidFill>
                <a:latin typeface="Tenorite" panose="00000500000000000000" pitchFamily="2" charset="0"/>
              </a:rPr>
              <a:t>2.5</a:t>
            </a:r>
            <a:r>
              <a:rPr lang="en-US" sz="2800" dirty="0">
                <a:solidFill>
                  <a:srgbClr val="000000"/>
                </a:solidFill>
                <a:latin typeface="Tenorite" panose="00000500000000000000" pitchFamily="2" charset="0"/>
              </a:rPr>
              <a:t> don’t measure many smoke contaminants. </a:t>
            </a:r>
          </a:p>
          <a:p>
            <a:pPr marL="457200" indent="-457200" defTabSz="291465">
              <a:buFont typeface="Arial" panose="020B0604020202020204" pitchFamily="34" charset="0"/>
              <a:buChar char="•"/>
              <a:defRPr/>
            </a:pPr>
            <a:r>
              <a:rPr lang="en-US" sz="2800" dirty="0">
                <a:solidFill>
                  <a:srgbClr val="000000"/>
                </a:solidFill>
                <a:latin typeface="Tenorite" panose="00000500000000000000" pitchFamily="2" charset="0"/>
              </a:rPr>
              <a:t>If you see different numbers, pick the highest one to stay safe!</a:t>
            </a:r>
          </a:p>
        </p:txBody>
      </p:sp>
      <p:pic>
        <p:nvPicPr>
          <p:cNvPr id="66" name="Picture 65">
            <a:extLst>
              <a:ext uri="{FF2B5EF4-FFF2-40B4-BE49-F238E27FC236}">
                <a16:creationId xmlns:a16="http://schemas.microsoft.com/office/drawing/2014/main" id="{470327B2-DB6F-7667-4A13-591DF4B1DF49}"/>
              </a:ext>
            </a:extLst>
          </p:cNvPr>
          <p:cNvPicPr>
            <a:picLocks noChangeAspect="1"/>
          </p:cNvPicPr>
          <p:nvPr/>
        </p:nvPicPr>
        <p:blipFill>
          <a:blip r:embed="rId6">
            <a:duotone>
              <a:schemeClr val="accent1">
                <a:shade val="45000"/>
                <a:satMod val="135000"/>
              </a:schemeClr>
              <a:prstClr val="white"/>
            </a:duotone>
          </a:blip>
          <a:stretch>
            <a:fillRect/>
          </a:stretch>
        </p:blipFill>
        <p:spPr>
          <a:xfrm rot="10800000" flipV="1">
            <a:off x="2324593" y="5049265"/>
            <a:ext cx="1102292" cy="1102292"/>
          </a:xfrm>
          <a:prstGeom prst="rect">
            <a:avLst/>
          </a:prstGeom>
        </p:spPr>
      </p:pic>
      <p:sp>
        <p:nvSpPr>
          <p:cNvPr id="4" name="TextBox 3">
            <a:extLst>
              <a:ext uri="{FF2B5EF4-FFF2-40B4-BE49-F238E27FC236}">
                <a16:creationId xmlns:a16="http://schemas.microsoft.com/office/drawing/2014/main" id="{C584713C-86BC-EC9C-BE36-38DCA1AE6D58}"/>
              </a:ext>
            </a:extLst>
          </p:cNvPr>
          <p:cNvSpPr txBox="1"/>
          <p:nvPr/>
        </p:nvSpPr>
        <p:spPr>
          <a:xfrm>
            <a:off x="1369661" y="3382737"/>
            <a:ext cx="11887200" cy="830997"/>
          </a:xfrm>
          <a:prstGeom prst="rect">
            <a:avLst/>
          </a:prstGeom>
          <a:solidFill>
            <a:srgbClr val="C9D9E1"/>
          </a:solidFill>
        </p:spPr>
        <p:txBody>
          <a:bodyPr wrap="square" rtlCol="0">
            <a:spAutoFit/>
          </a:bodyPr>
          <a:lstStyle/>
          <a:p>
            <a:pPr algn="ctr">
              <a:defRPr/>
            </a:pPr>
            <a:r>
              <a:rPr lang="en-US" sz="2400" b="1" dirty="0">
                <a:solidFill>
                  <a:srgbClr val="8064A2">
                    <a:lumMod val="50000"/>
                  </a:srgbClr>
                </a:solidFill>
                <a:latin typeface="Tenorite" panose="00000500000000000000" pitchFamily="2" charset="0"/>
              </a:rPr>
              <a:t>California Air Resource Board Smoke Spotter App: </a:t>
            </a:r>
            <a:r>
              <a:rPr lang="en-US" sz="2400" u="sng" dirty="0">
                <a:solidFill>
                  <a:prstClr val="black"/>
                </a:solidFill>
                <a:latin typeface="Tenorite"/>
                <a:cs typeface="Arial"/>
              </a:rPr>
              <a:t>https://ww2.arb.ca.gov/resources/fact-sheets/california-smoke-spotter/</a:t>
            </a:r>
            <a:endParaRPr lang="en-US" sz="2400" dirty="0">
              <a:solidFill>
                <a:prstClr val="black"/>
              </a:solidFill>
              <a:latin typeface="Calibri"/>
              <a:ea typeface="Calibri" panose="020F0502020204030204"/>
              <a:cs typeface="Calibri" panose="020F0502020204030204"/>
            </a:endParaRPr>
          </a:p>
        </p:txBody>
      </p:sp>
      <p:pic>
        <p:nvPicPr>
          <p:cNvPr id="5" name="Graphic 4" descr="Checkbox Checked with solid fill">
            <a:extLst>
              <a:ext uri="{FF2B5EF4-FFF2-40B4-BE49-F238E27FC236}">
                <a16:creationId xmlns:a16="http://schemas.microsoft.com/office/drawing/2014/main" id="{345FDE81-AC5A-4960-3DD4-586FD70EF43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3684" y="3309542"/>
            <a:ext cx="582327" cy="582327"/>
          </a:xfrm>
          <a:prstGeom prst="rect">
            <a:avLst/>
          </a:prstGeom>
        </p:spPr>
      </p:pic>
      <p:sp>
        <p:nvSpPr>
          <p:cNvPr id="65" name="Rectangle 64">
            <a:extLst>
              <a:ext uri="{FF2B5EF4-FFF2-40B4-BE49-F238E27FC236}">
                <a16:creationId xmlns:a16="http://schemas.microsoft.com/office/drawing/2014/main" id="{82EEA82F-5DC4-A578-5DCD-C38FA7ABEF0D}"/>
              </a:ext>
            </a:extLst>
          </p:cNvPr>
          <p:cNvSpPr/>
          <p:nvPr/>
        </p:nvSpPr>
        <p:spPr>
          <a:xfrm rot="21332067">
            <a:off x="568604" y="5372409"/>
            <a:ext cx="1819287" cy="374979"/>
          </a:xfrm>
          <a:custGeom>
            <a:avLst/>
            <a:gdLst>
              <a:gd name="csX0" fmla="*/ 0 w 1819287"/>
              <a:gd name="csY0" fmla="*/ 0 h 374979"/>
              <a:gd name="csX1" fmla="*/ 454822 w 1819287"/>
              <a:gd name="csY1" fmla="*/ 0 h 374979"/>
              <a:gd name="csX2" fmla="*/ 873258 w 1819287"/>
              <a:gd name="csY2" fmla="*/ 0 h 374979"/>
              <a:gd name="csX3" fmla="*/ 1364465 w 1819287"/>
              <a:gd name="csY3" fmla="*/ 0 h 374979"/>
              <a:gd name="csX4" fmla="*/ 1819287 w 1819287"/>
              <a:gd name="csY4" fmla="*/ 0 h 374979"/>
              <a:gd name="csX5" fmla="*/ 1819287 w 1819287"/>
              <a:gd name="csY5" fmla="*/ 374979 h 374979"/>
              <a:gd name="csX6" fmla="*/ 1419044 w 1819287"/>
              <a:gd name="csY6" fmla="*/ 374979 h 374979"/>
              <a:gd name="csX7" fmla="*/ 982415 w 1819287"/>
              <a:gd name="csY7" fmla="*/ 374979 h 374979"/>
              <a:gd name="csX8" fmla="*/ 509400 w 1819287"/>
              <a:gd name="csY8" fmla="*/ 374979 h 374979"/>
              <a:gd name="csX9" fmla="*/ 0 w 1819287"/>
              <a:gd name="csY9" fmla="*/ 374979 h 374979"/>
              <a:gd name="csX10" fmla="*/ 0 w 1819287"/>
              <a:gd name="csY10" fmla="*/ 0 h 3749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19287" h="374979" fill="none" extrusionOk="0">
                <a:moveTo>
                  <a:pt x="0" y="0"/>
                </a:moveTo>
                <a:cubicBezTo>
                  <a:pt x="135934" y="-14428"/>
                  <a:pt x="296574" y="26755"/>
                  <a:pt x="454822" y="0"/>
                </a:cubicBezTo>
                <a:cubicBezTo>
                  <a:pt x="613070" y="-26755"/>
                  <a:pt x="689549" y="975"/>
                  <a:pt x="873258" y="0"/>
                </a:cubicBezTo>
                <a:cubicBezTo>
                  <a:pt x="1056967" y="-975"/>
                  <a:pt x="1240645" y="31368"/>
                  <a:pt x="1364465" y="0"/>
                </a:cubicBezTo>
                <a:cubicBezTo>
                  <a:pt x="1488285" y="-31368"/>
                  <a:pt x="1663997" y="47956"/>
                  <a:pt x="1819287" y="0"/>
                </a:cubicBezTo>
                <a:cubicBezTo>
                  <a:pt x="1841455" y="174987"/>
                  <a:pt x="1814754" y="236659"/>
                  <a:pt x="1819287" y="374979"/>
                </a:cubicBezTo>
                <a:cubicBezTo>
                  <a:pt x="1711605" y="406749"/>
                  <a:pt x="1507525" y="354641"/>
                  <a:pt x="1419044" y="374979"/>
                </a:cubicBezTo>
                <a:cubicBezTo>
                  <a:pt x="1330563" y="395317"/>
                  <a:pt x="1141204" y="324766"/>
                  <a:pt x="982415" y="374979"/>
                </a:cubicBezTo>
                <a:cubicBezTo>
                  <a:pt x="823626" y="425192"/>
                  <a:pt x="693238" y="325439"/>
                  <a:pt x="509400" y="374979"/>
                </a:cubicBezTo>
                <a:cubicBezTo>
                  <a:pt x="325563" y="424519"/>
                  <a:pt x="104030" y="370150"/>
                  <a:pt x="0" y="374979"/>
                </a:cubicBezTo>
                <a:cubicBezTo>
                  <a:pt x="-16807" y="231941"/>
                  <a:pt x="39350" y="109182"/>
                  <a:pt x="0" y="0"/>
                </a:cubicBezTo>
                <a:close/>
              </a:path>
              <a:path w="1819287" h="374979" stroke="0" extrusionOk="0">
                <a:moveTo>
                  <a:pt x="0" y="0"/>
                </a:moveTo>
                <a:cubicBezTo>
                  <a:pt x="192281" y="-35331"/>
                  <a:pt x="358729" y="12907"/>
                  <a:pt x="491207" y="0"/>
                </a:cubicBezTo>
                <a:cubicBezTo>
                  <a:pt x="623685" y="-12907"/>
                  <a:pt x="853999" y="16526"/>
                  <a:pt x="964222" y="0"/>
                </a:cubicBezTo>
                <a:cubicBezTo>
                  <a:pt x="1074446" y="-16526"/>
                  <a:pt x="1205003" y="31415"/>
                  <a:pt x="1419044" y="0"/>
                </a:cubicBezTo>
                <a:cubicBezTo>
                  <a:pt x="1633085" y="-31415"/>
                  <a:pt x="1632992" y="2637"/>
                  <a:pt x="1819287" y="0"/>
                </a:cubicBezTo>
                <a:cubicBezTo>
                  <a:pt x="1856470" y="155976"/>
                  <a:pt x="1791361" y="216641"/>
                  <a:pt x="1819287" y="374979"/>
                </a:cubicBezTo>
                <a:cubicBezTo>
                  <a:pt x="1663156" y="402909"/>
                  <a:pt x="1558453" y="336287"/>
                  <a:pt x="1346272" y="374979"/>
                </a:cubicBezTo>
                <a:cubicBezTo>
                  <a:pt x="1134092" y="413671"/>
                  <a:pt x="1014387" y="363943"/>
                  <a:pt x="891451" y="374979"/>
                </a:cubicBezTo>
                <a:cubicBezTo>
                  <a:pt x="768515" y="386015"/>
                  <a:pt x="624423" y="367200"/>
                  <a:pt x="454822" y="374979"/>
                </a:cubicBezTo>
                <a:cubicBezTo>
                  <a:pt x="285221" y="382758"/>
                  <a:pt x="172856" y="361903"/>
                  <a:pt x="0" y="374979"/>
                </a:cubicBezTo>
                <a:cubicBezTo>
                  <a:pt x="-36411" y="262077"/>
                  <a:pt x="21849" y="9176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291465"/>
            <a:r>
              <a:rPr lang="en-US" sz="2800" b="1" dirty="0">
                <a:solidFill>
                  <a:srgbClr val="000000"/>
                </a:solidFill>
                <a:latin typeface="Tenorite" panose="00000500000000000000" pitchFamily="2" charset="0"/>
              </a:rPr>
              <a:t>Key point! </a:t>
            </a:r>
          </a:p>
        </p:txBody>
      </p:sp>
      <p:sp>
        <p:nvSpPr>
          <p:cNvPr id="8" name="TextBox 7">
            <a:extLst>
              <a:ext uri="{FF2B5EF4-FFF2-40B4-BE49-F238E27FC236}">
                <a16:creationId xmlns:a16="http://schemas.microsoft.com/office/drawing/2014/main" id="{33586F61-2088-87E1-96EA-E4329900AB07}"/>
              </a:ext>
            </a:extLst>
          </p:cNvPr>
          <p:cNvSpPr txBox="1"/>
          <p:nvPr/>
        </p:nvSpPr>
        <p:spPr>
          <a:xfrm>
            <a:off x="1369661" y="4341705"/>
            <a:ext cx="11887200" cy="830997"/>
          </a:xfrm>
          <a:prstGeom prst="rect">
            <a:avLst/>
          </a:prstGeom>
          <a:solidFill>
            <a:srgbClr val="C9D9E1"/>
          </a:solidFill>
        </p:spPr>
        <p:txBody>
          <a:bodyPr wrap="square" rtlCol="0">
            <a:spAutoFit/>
          </a:bodyPr>
          <a:lstStyle/>
          <a:p>
            <a:pPr algn="ctr">
              <a:defRPr/>
            </a:pPr>
            <a:r>
              <a:rPr lang="en-US" sz="2400" b="1" dirty="0">
                <a:solidFill>
                  <a:srgbClr val="8064A2">
                    <a:lumMod val="50000"/>
                  </a:srgbClr>
                </a:solidFill>
                <a:latin typeface="Tenorite" panose="00000500000000000000" pitchFamily="2" charset="0"/>
              </a:rPr>
              <a:t>Don’t use your phone’s weather app (AQI only, lacking real time smoke measurements that capture rapid PM 2.5 readings)</a:t>
            </a:r>
            <a:endParaRPr lang="en-US" sz="2400" dirty="0">
              <a:solidFill>
                <a:prstClr val="black"/>
              </a:solidFill>
              <a:latin typeface="Calibri"/>
              <a:ea typeface="Calibri" panose="020F0502020204030204"/>
              <a:cs typeface="Calibri" panose="020F0502020204030204"/>
            </a:endParaRPr>
          </a:p>
        </p:txBody>
      </p:sp>
      <p:pic>
        <p:nvPicPr>
          <p:cNvPr id="11" name="Graphic 10" descr="Checkbox Crossed outline">
            <a:extLst>
              <a:ext uri="{FF2B5EF4-FFF2-40B4-BE49-F238E27FC236}">
                <a16:creationId xmlns:a16="http://schemas.microsoft.com/office/drawing/2014/main" id="{85E72677-7C80-F066-9FED-76E080F9B45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47814" y="4249643"/>
            <a:ext cx="628197" cy="628197"/>
          </a:xfrm>
          <a:prstGeom prst="rect">
            <a:avLst/>
          </a:prstGeom>
        </p:spPr>
      </p:pic>
      <p:sp>
        <p:nvSpPr>
          <p:cNvPr id="12" name="TextBox 11">
            <a:extLst>
              <a:ext uri="{FF2B5EF4-FFF2-40B4-BE49-F238E27FC236}">
                <a16:creationId xmlns:a16="http://schemas.microsoft.com/office/drawing/2014/main" id="{2E6326CA-E7D6-DF4E-50AC-3FFB9F4E92B5}"/>
              </a:ext>
            </a:extLst>
          </p:cNvPr>
          <p:cNvSpPr txBox="1"/>
          <p:nvPr/>
        </p:nvSpPr>
        <p:spPr>
          <a:xfrm>
            <a:off x="556767" y="8852247"/>
            <a:ext cx="16611598" cy="523220"/>
          </a:xfrm>
          <a:prstGeom prst="rect">
            <a:avLst/>
          </a:prstGeom>
          <a:solidFill>
            <a:schemeClr val="bg2"/>
          </a:solidFill>
        </p:spPr>
        <p:txBody>
          <a:bodyPr wrap="square">
            <a:spAutoFit/>
          </a:bodyPr>
          <a:lstStyle/>
          <a:p>
            <a:pPr algn="ctr"/>
            <a:r>
              <a:rPr lang="en-US" sz="2800" dirty="0">
                <a:solidFill>
                  <a:srgbClr val="0070C0"/>
                </a:solidFill>
                <a:latin typeface="Tenorite" panose="00000500000000000000" pitchFamily="2" charset="0"/>
              </a:rPr>
              <a:t>Discussion: </a:t>
            </a:r>
            <a:r>
              <a:rPr lang="en-US" sz="2800" dirty="0">
                <a:solidFill>
                  <a:schemeClr val="tx1"/>
                </a:solidFill>
                <a:latin typeface="Tenorite" panose="00000500000000000000" pitchFamily="2" charset="0"/>
              </a:rPr>
              <a:t>What air quality sources did you use during the fires? </a:t>
            </a:r>
            <a:endParaRPr lang="en-US" sz="2800" dirty="0"/>
          </a:p>
        </p:txBody>
      </p:sp>
    </p:spTree>
    <p:extLst>
      <p:ext uri="{BB962C8B-B14F-4D97-AF65-F5344CB8AC3E}">
        <p14:creationId xmlns:p14="http://schemas.microsoft.com/office/powerpoint/2010/main" val="142521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5FF2D3F-E733-749C-D96E-7A60150C0529}"/>
              </a:ext>
            </a:extLst>
          </p:cNvPr>
          <p:cNvSpPr>
            <a:spLocks noGrp="1"/>
          </p:cNvSpPr>
          <p:nvPr>
            <p:ph type="sldNum" sz="quarter" idx="12"/>
          </p:nvPr>
        </p:nvSpPr>
        <p:spPr>
          <a:xfrm>
            <a:off x="15724632" y="9648691"/>
            <a:ext cx="2133600" cy="365125"/>
          </a:xfrm>
        </p:spPr>
        <p:txBody>
          <a:bodyPr/>
          <a:lstStyle/>
          <a:p>
            <a:pPr defTabSz="291465"/>
            <a:fld id="{6D22F896-40B5-4ADD-8801-0D06FADFA095}" type="slidenum">
              <a:rPr lang="en-US" sz="1000">
                <a:solidFill>
                  <a:srgbClr val="000000"/>
                </a:solidFill>
                <a:latin typeface="Calibri" panose="020F0502020204030204"/>
              </a:rPr>
              <a:pPr defTabSz="291465"/>
              <a:t>6</a:t>
            </a:fld>
            <a:endParaRPr lang="en-US" sz="10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7A227982-4C29-2D89-5A9A-143CC5D1B715}"/>
              </a:ext>
            </a:extLst>
          </p:cNvPr>
          <p:cNvSpPr txBox="1"/>
          <p:nvPr/>
        </p:nvSpPr>
        <p:spPr>
          <a:xfrm>
            <a:off x="635000" y="331158"/>
            <a:ext cx="16687800" cy="492251"/>
          </a:xfrm>
          <a:prstGeom prst="rect">
            <a:avLst/>
          </a:prstGeom>
        </p:spPr>
        <p:txBody>
          <a:bodyPr wrap="square" lIns="0" tIns="0" rIns="0" bIns="0" rtlCol="0" anchor="t">
            <a:spAutoFit/>
          </a:bodyPr>
          <a:lstStyle/>
          <a:p>
            <a:pPr algn="ctr">
              <a:lnSpc>
                <a:spcPts val="38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Comparing PM 2.5 concentrations and cigarettes</a:t>
            </a:r>
          </a:p>
        </p:txBody>
      </p:sp>
      <p:sp>
        <p:nvSpPr>
          <p:cNvPr id="2" name="TextBox 1">
            <a:extLst>
              <a:ext uri="{FF2B5EF4-FFF2-40B4-BE49-F238E27FC236}">
                <a16:creationId xmlns:a16="http://schemas.microsoft.com/office/drawing/2014/main" id="{6861C6C2-1D37-88E5-8ED6-645B6A4E4D89}"/>
              </a:ext>
            </a:extLst>
          </p:cNvPr>
          <p:cNvSpPr txBox="1"/>
          <p:nvPr/>
        </p:nvSpPr>
        <p:spPr>
          <a:xfrm>
            <a:off x="1175642" y="1416465"/>
            <a:ext cx="10127357" cy="5878532"/>
          </a:xfrm>
          <a:prstGeom prst="rect">
            <a:avLst/>
          </a:prstGeom>
          <a:noFill/>
        </p:spPr>
        <p:txBody>
          <a:bodyPr wrap="square">
            <a:spAutoFit/>
          </a:bodyPr>
          <a:lstStyle/>
          <a:p>
            <a:pPr defTabSz="291465"/>
            <a:r>
              <a:rPr lang="en-US" sz="2800" dirty="0">
                <a:solidFill>
                  <a:srgbClr val="000000"/>
                </a:solidFill>
                <a:latin typeface="Tenorite" panose="00000500000000000000" pitchFamily="2" charset="0"/>
              </a:rPr>
              <a:t>This chart compares health impacts associated with PM2.5 levels to the number of cigarettes smoked per day. </a:t>
            </a:r>
          </a:p>
          <a:p>
            <a:pPr defTabSz="291465"/>
            <a:endParaRPr lang="en-US" sz="2800" dirty="0">
              <a:solidFill>
                <a:srgbClr val="000000"/>
              </a:solidFill>
              <a:latin typeface="Tenorite" panose="00000500000000000000" pitchFamily="2" charset="0"/>
            </a:endParaRPr>
          </a:p>
          <a:p>
            <a:pPr defTabSz="291465"/>
            <a:r>
              <a:rPr lang="en-US" sz="2800" b="1" dirty="0">
                <a:solidFill>
                  <a:srgbClr val="000000"/>
                </a:solidFill>
                <a:latin typeface="Tenorite" panose="00000500000000000000" pitchFamily="2" charset="0"/>
              </a:rPr>
              <a:t>What are normal PM 2.5 levels? </a:t>
            </a:r>
            <a:r>
              <a:rPr lang="en-US" sz="2800" dirty="0">
                <a:solidFill>
                  <a:srgbClr val="000000"/>
                </a:solidFill>
                <a:latin typeface="Tenorite" panose="00000500000000000000" pitchFamily="2" charset="0"/>
              </a:rPr>
              <a:t>In many areas and cities, average outdoor PM 2.5 is often low, such as around 10-20 </a:t>
            </a:r>
            <a:r>
              <a:rPr lang="en-US" sz="2800" dirty="0">
                <a:latin typeface="Tenorite" panose="00000500000000000000" pitchFamily="2" charset="0"/>
              </a:rPr>
              <a:t>µg/m³</a:t>
            </a:r>
            <a:r>
              <a:rPr lang="en-US" sz="2800" dirty="0">
                <a:solidFill>
                  <a:srgbClr val="000000"/>
                </a:solidFill>
                <a:latin typeface="Tenorite" panose="00000500000000000000" pitchFamily="2" charset="0"/>
              </a:rPr>
              <a:t>, but during wildfires, levels often reach 90-130 µg/m³ or higher!</a:t>
            </a:r>
          </a:p>
          <a:p>
            <a:pPr defTabSz="291465"/>
            <a:endParaRPr lang="en-US" sz="2800" dirty="0">
              <a:solidFill>
                <a:srgbClr val="000000"/>
              </a:solidFill>
              <a:latin typeface="Tenorite" panose="00000500000000000000" pitchFamily="2" charset="0"/>
            </a:endParaRPr>
          </a:p>
          <a:p>
            <a:pPr defTabSz="291465"/>
            <a:r>
              <a:rPr lang="en-US" sz="4000" b="1" i="1" dirty="0">
                <a:solidFill>
                  <a:schemeClr val="accent2">
                    <a:lumMod val="50000"/>
                  </a:schemeClr>
                </a:solidFill>
                <a:latin typeface="Tenorite" panose="00000500000000000000" pitchFamily="2" charset="0"/>
              </a:rPr>
              <a:t>BUT! </a:t>
            </a:r>
            <a:r>
              <a:rPr lang="en-US" sz="2800" dirty="0">
                <a:solidFill>
                  <a:srgbClr val="000000"/>
                </a:solidFill>
                <a:latin typeface="Tenorite" panose="00000500000000000000" pitchFamily="2" charset="0"/>
              </a:rPr>
              <a:t>Wildfire smoke is likely even more harmful than cigarette smoke.  </a:t>
            </a:r>
            <a:r>
              <a:rPr lang="en-US" sz="2800" b="1" i="1" dirty="0">
                <a:solidFill>
                  <a:schemeClr val="accent2">
                    <a:lumMod val="50000"/>
                  </a:schemeClr>
                </a:solidFill>
                <a:latin typeface="Tenorite" panose="00000500000000000000" pitchFamily="2" charset="0"/>
              </a:rPr>
              <a:t>And urban wildfires are different: </a:t>
            </a:r>
            <a:r>
              <a:rPr lang="en-US" sz="2800" dirty="0">
                <a:solidFill>
                  <a:srgbClr val="000000"/>
                </a:solidFill>
                <a:latin typeface="Tenorite" panose="00000500000000000000" pitchFamily="2" charset="0"/>
              </a:rPr>
              <a:t>Fires that burn buildings and cars can release heavy metals, chemicals, plastics, and asbestos. Most air quality monitors do not measure these toxic contaminants.</a:t>
            </a:r>
          </a:p>
        </p:txBody>
      </p:sp>
      <p:graphicFrame>
        <p:nvGraphicFramePr>
          <p:cNvPr id="1037" name="Table 1036">
            <a:extLst>
              <a:ext uri="{FF2B5EF4-FFF2-40B4-BE49-F238E27FC236}">
                <a16:creationId xmlns:a16="http://schemas.microsoft.com/office/drawing/2014/main" id="{4AF535FB-FDB8-432B-0827-3B35EDC6FFFE}"/>
              </a:ext>
            </a:extLst>
          </p:cNvPr>
          <p:cNvGraphicFramePr>
            <a:graphicFrameLocks noGrp="1"/>
          </p:cNvGraphicFramePr>
          <p:nvPr>
            <p:extLst>
              <p:ext uri="{D42A27DB-BD31-4B8C-83A1-F6EECF244321}">
                <p14:modId xmlns:p14="http://schemas.microsoft.com/office/powerpoint/2010/main" val="46383858"/>
              </p:ext>
            </p:extLst>
          </p:nvPr>
        </p:nvGraphicFramePr>
        <p:xfrm>
          <a:off x="11734551" y="1568365"/>
          <a:ext cx="4679842" cy="5696152"/>
        </p:xfrm>
        <a:graphic>
          <a:graphicData uri="http://schemas.openxmlformats.org/drawingml/2006/table">
            <a:tbl>
              <a:tblPr firstRow="1" bandRow="1"/>
              <a:tblGrid>
                <a:gridCol w="2023265">
                  <a:extLst>
                    <a:ext uri="{9D8B030D-6E8A-4147-A177-3AD203B41FA5}">
                      <a16:colId xmlns:a16="http://schemas.microsoft.com/office/drawing/2014/main" val="3747541498"/>
                    </a:ext>
                  </a:extLst>
                </a:gridCol>
                <a:gridCol w="2656577">
                  <a:extLst>
                    <a:ext uri="{9D8B030D-6E8A-4147-A177-3AD203B41FA5}">
                      <a16:colId xmlns:a16="http://schemas.microsoft.com/office/drawing/2014/main" val="3998835358"/>
                    </a:ext>
                  </a:extLst>
                </a:gridCol>
              </a:tblGrid>
              <a:tr h="109863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800" dirty="0">
                          <a:solidFill>
                            <a:schemeClr val="tx1"/>
                          </a:solidFill>
                          <a:latin typeface="Tenorite" panose="00000500000000000000" pitchFamily="2" charset="0"/>
                        </a:rPr>
                        <a:t>PM 2.5</a:t>
                      </a:r>
                    </a:p>
                    <a:p>
                      <a:pPr algn="ctr"/>
                      <a:r>
                        <a:rPr lang="en-US" sz="2800" b="0" dirty="0">
                          <a:solidFill>
                            <a:schemeClr val="tx1"/>
                          </a:solidFill>
                          <a:latin typeface="Tenorite" panose="00000500000000000000" pitchFamily="2" charset="0"/>
                        </a:rPr>
                        <a:t>µg/m³</a:t>
                      </a:r>
                    </a:p>
                  </a:txBody>
                  <a:tcPr marL="45720" marR="45720" anchor="ctr">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solidFill>
                      <a:srgbClr val="94A088">
                        <a:lumMod val="40000"/>
                        <a:lumOff val="60000"/>
                      </a:srgbClr>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800" dirty="0">
                          <a:solidFill>
                            <a:schemeClr val="tx1"/>
                          </a:solidFill>
                          <a:latin typeface="Tenorite" panose="00000500000000000000" pitchFamily="2" charset="0"/>
                        </a:rPr>
                        <a:t>Cigarette equivalent </a:t>
                      </a:r>
                    </a:p>
                    <a:p>
                      <a:pPr algn="ctr"/>
                      <a:r>
                        <a:rPr lang="en-US" sz="2800" dirty="0">
                          <a:solidFill>
                            <a:schemeClr val="tx1"/>
                          </a:solidFill>
                          <a:latin typeface="Tenorite" panose="00000500000000000000" pitchFamily="2" charset="0"/>
                        </a:rPr>
                        <a:t>per day</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solidFill>
                      <a:srgbClr val="94A088">
                        <a:lumMod val="40000"/>
                        <a:lumOff val="60000"/>
                      </a:srgbClr>
                    </a:solidFill>
                  </a:tcPr>
                </a:tc>
                <a:extLst>
                  <a:ext uri="{0D108BD9-81ED-4DB2-BD59-A6C34878D82A}">
                    <a16:rowId xmlns:a16="http://schemas.microsoft.com/office/drawing/2014/main" val="2854926115"/>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50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2</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29420146"/>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100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4.5</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19812572"/>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150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7</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98207478"/>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200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9</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2031909"/>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250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11</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0910112"/>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300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14</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65627937"/>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400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18</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11069120"/>
                  </a:ext>
                </a:extLst>
              </a:tr>
              <a:tr h="54056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500</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en-US" sz="2800" dirty="0">
                          <a:solidFill>
                            <a:schemeClr val="tx1"/>
                          </a:solidFill>
                          <a:latin typeface="Tenorite" panose="00000500000000000000" pitchFamily="2" charset="0"/>
                        </a:rPr>
                        <a:t>23</a:t>
                      </a:r>
                    </a:p>
                  </a:txBody>
                  <a:tcPr marL="45720" marR="45720">
                    <a:lnL w="12700" cap="flat" cmpd="sng" algn="ctr">
                      <a:solidFill>
                        <a:srgbClr val="94A088">
                          <a:lumMod val="50000"/>
                        </a:srgbClr>
                      </a:solidFill>
                      <a:prstDash val="solid"/>
                      <a:round/>
                      <a:headEnd type="none" w="med" len="med"/>
                      <a:tailEnd type="none" w="med" len="med"/>
                    </a:lnL>
                    <a:lnR w="12700" cap="flat" cmpd="sng" algn="ctr">
                      <a:solidFill>
                        <a:srgbClr val="94A088">
                          <a:lumMod val="50000"/>
                        </a:srgbClr>
                      </a:solidFill>
                      <a:prstDash val="solid"/>
                      <a:round/>
                      <a:headEnd type="none" w="med" len="med"/>
                      <a:tailEnd type="none" w="med" len="med"/>
                    </a:lnR>
                    <a:lnT w="12700" cap="flat" cmpd="sng" algn="ctr">
                      <a:solidFill>
                        <a:srgbClr val="94A088">
                          <a:lumMod val="50000"/>
                        </a:srgbClr>
                      </a:solidFill>
                      <a:prstDash val="solid"/>
                      <a:round/>
                      <a:headEnd type="none" w="med" len="med"/>
                      <a:tailEnd type="none" w="med" len="med"/>
                    </a:lnT>
                    <a:lnB w="12700" cap="flat" cmpd="sng" algn="ctr">
                      <a:solidFill>
                        <a:srgbClr val="94A088">
                          <a:lumMod val="5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13882820"/>
                  </a:ext>
                </a:extLst>
              </a:tr>
            </a:tbl>
          </a:graphicData>
        </a:graphic>
      </p:graphicFrame>
      <p:sp>
        <p:nvSpPr>
          <p:cNvPr id="1038" name="TextBox 1037">
            <a:extLst>
              <a:ext uri="{FF2B5EF4-FFF2-40B4-BE49-F238E27FC236}">
                <a16:creationId xmlns:a16="http://schemas.microsoft.com/office/drawing/2014/main" id="{C742AC4D-8301-3223-679A-D891F618863F}"/>
              </a:ext>
            </a:extLst>
          </p:cNvPr>
          <p:cNvSpPr txBox="1"/>
          <p:nvPr/>
        </p:nvSpPr>
        <p:spPr>
          <a:xfrm>
            <a:off x="282680" y="9648691"/>
            <a:ext cx="13230120" cy="369332"/>
          </a:xfrm>
          <a:prstGeom prst="rect">
            <a:avLst/>
          </a:prstGeom>
          <a:noFill/>
        </p:spPr>
        <p:txBody>
          <a:bodyPr wrap="square" rtlCol="0">
            <a:spAutoFit/>
          </a:bodyPr>
          <a:lstStyle/>
          <a:p>
            <a:r>
              <a:rPr lang="en-US" sz="900" dirty="0">
                <a:solidFill>
                  <a:schemeClr val="tx1">
                    <a:lumMod val="50000"/>
                    <a:lumOff val="50000"/>
                  </a:schemeClr>
                </a:solidFill>
                <a:latin typeface="Tenorite" panose="00000500000000000000" pitchFamily="2" charset="0"/>
              </a:rPr>
              <a:t>Estimate provided as PM2.5 level of 22 µg/m³ = 1 cigarette by research from: https://berkeleyearth.org/air-pollution-and-cigarette-equivalence/ </a:t>
            </a:r>
          </a:p>
          <a:p>
            <a:endParaRPr lang="en-US" sz="900" dirty="0">
              <a:solidFill>
                <a:schemeClr val="tx1">
                  <a:lumMod val="50000"/>
                  <a:lumOff val="50000"/>
                </a:schemeClr>
              </a:solidFill>
              <a:latin typeface="Tenorite" panose="00000500000000000000" pitchFamily="2" charset="0"/>
            </a:endParaRPr>
          </a:p>
        </p:txBody>
      </p:sp>
      <p:sp>
        <p:nvSpPr>
          <p:cNvPr id="1046" name="Rectangle 1045">
            <a:extLst>
              <a:ext uri="{FF2B5EF4-FFF2-40B4-BE49-F238E27FC236}">
                <a16:creationId xmlns:a16="http://schemas.microsoft.com/office/drawing/2014/main" id="{DC131558-E8A5-AC9F-7572-E526F26A8028}"/>
              </a:ext>
            </a:extLst>
          </p:cNvPr>
          <p:cNvSpPr/>
          <p:nvPr/>
        </p:nvSpPr>
        <p:spPr>
          <a:xfrm>
            <a:off x="1175643" y="8000282"/>
            <a:ext cx="15238750" cy="1180956"/>
          </a:xfrm>
          <a:custGeom>
            <a:avLst/>
            <a:gdLst>
              <a:gd name="csX0" fmla="*/ 0 w 15238750"/>
              <a:gd name="csY0" fmla="*/ 0 h 1180956"/>
              <a:gd name="csX1" fmla="*/ 128943 w 15238750"/>
              <a:gd name="csY1" fmla="*/ 0 h 1180956"/>
              <a:gd name="csX2" fmla="*/ 562662 w 15238750"/>
              <a:gd name="csY2" fmla="*/ 0 h 1180956"/>
              <a:gd name="csX3" fmla="*/ 843992 w 15238750"/>
              <a:gd name="csY3" fmla="*/ 0 h 1180956"/>
              <a:gd name="csX4" fmla="*/ 972936 w 15238750"/>
              <a:gd name="csY4" fmla="*/ 0 h 1180956"/>
              <a:gd name="csX5" fmla="*/ 1863816 w 15238750"/>
              <a:gd name="csY5" fmla="*/ 0 h 1180956"/>
              <a:gd name="csX6" fmla="*/ 1992760 w 15238750"/>
              <a:gd name="csY6" fmla="*/ 0 h 1180956"/>
              <a:gd name="csX7" fmla="*/ 2883640 w 15238750"/>
              <a:gd name="csY7" fmla="*/ 0 h 1180956"/>
              <a:gd name="csX8" fmla="*/ 3622134 w 15238750"/>
              <a:gd name="csY8" fmla="*/ 0 h 1180956"/>
              <a:gd name="csX9" fmla="*/ 4208239 w 15238750"/>
              <a:gd name="csY9" fmla="*/ 0 h 1180956"/>
              <a:gd name="csX10" fmla="*/ 4946733 w 15238750"/>
              <a:gd name="csY10" fmla="*/ 0 h 1180956"/>
              <a:gd name="csX11" fmla="*/ 5075676 w 15238750"/>
              <a:gd name="csY11" fmla="*/ 0 h 1180956"/>
              <a:gd name="csX12" fmla="*/ 5357007 w 15238750"/>
              <a:gd name="csY12" fmla="*/ 0 h 1180956"/>
              <a:gd name="csX13" fmla="*/ 6247888 w 15238750"/>
              <a:gd name="csY13" fmla="*/ 0 h 1180956"/>
              <a:gd name="csX14" fmla="*/ 6681606 w 15238750"/>
              <a:gd name="csY14" fmla="*/ 0 h 1180956"/>
              <a:gd name="csX15" fmla="*/ 7420099 w 15238750"/>
              <a:gd name="csY15" fmla="*/ 0 h 1180956"/>
              <a:gd name="csX16" fmla="*/ 8310980 w 15238750"/>
              <a:gd name="csY16" fmla="*/ 0 h 1180956"/>
              <a:gd name="csX17" fmla="*/ 8592311 w 15238750"/>
              <a:gd name="csY17" fmla="*/ 0 h 1180956"/>
              <a:gd name="csX18" fmla="*/ 9026029 w 15238750"/>
              <a:gd name="csY18" fmla="*/ 0 h 1180956"/>
              <a:gd name="csX19" fmla="*/ 9459747 w 15238750"/>
              <a:gd name="csY19" fmla="*/ 0 h 1180956"/>
              <a:gd name="csX20" fmla="*/ 9741078 w 15238750"/>
              <a:gd name="csY20" fmla="*/ 0 h 1180956"/>
              <a:gd name="csX21" fmla="*/ 10479571 w 15238750"/>
              <a:gd name="csY21" fmla="*/ 0 h 1180956"/>
              <a:gd name="csX22" fmla="*/ 11065677 w 15238750"/>
              <a:gd name="csY22" fmla="*/ 0 h 1180956"/>
              <a:gd name="csX23" fmla="*/ 11194620 w 15238750"/>
              <a:gd name="csY23" fmla="*/ 0 h 1180956"/>
              <a:gd name="csX24" fmla="*/ 12085501 w 15238750"/>
              <a:gd name="csY24" fmla="*/ 0 h 1180956"/>
              <a:gd name="csX25" fmla="*/ 12671607 w 15238750"/>
              <a:gd name="csY25" fmla="*/ 0 h 1180956"/>
              <a:gd name="csX26" fmla="*/ 13562487 w 15238750"/>
              <a:gd name="csY26" fmla="*/ 0 h 1180956"/>
              <a:gd name="csX27" fmla="*/ 14300981 w 15238750"/>
              <a:gd name="csY27" fmla="*/ 0 h 1180956"/>
              <a:gd name="csX28" fmla="*/ 15238750 w 15238750"/>
              <a:gd name="csY28" fmla="*/ 0 h 1180956"/>
              <a:gd name="csX29" fmla="*/ 15238750 w 15238750"/>
              <a:gd name="csY29" fmla="*/ 555049 h 1180956"/>
              <a:gd name="csX30" fmla="*/ 15238750 w 15238750"/>
              <a:gd name="csY30" fmla="*/ 1180956 h 1180956"/>
              <a:gd name="csX31" fmla="*/ 14347869 w 15238750"/>
              <a:gd name="csY31" fmla="*/ 1180956 h 1180956"/>
              <a:gd name="csX32" fmla="*/ 13914151 w 15238750"/>
              <a:gd name="csY32" fmla="*/ 1180956 h 1180956"/>
              <a:gd name="csX33" fmla="*/ 13328045 w 15238750"/>
              <a:gd name="csY33" fmla="*/ 1180956 h 1180956"/>
              <a:gd name="csX34" fmla="*/ 12589552 w 15238750"/>
              <a:gd name="csY34" fmla="*/ 1180956 h 1180956"/>
              <a:gd name="csX35" fmla="*/ 12003446 w 15238750"/>
              <a:gd name="csY35" fmla="*/ 1180956 h 1180956"/>
              <a:gd name="csX36" fmla="*/ 11417340 w 15238750"/>
              <a:gd name="csY36" fmla="*/ 1180956 h 1180956"/>
              <a:gd name="csX37" fmla="*/ 10526460 w 15238750"/>
              <a:gd name="csY37" fmla="*/ 1180956 h 1180956"/>
              <a:gd name="csX38" fmla="*/ 9635579 w 15238750"/>
              <a:gd name="csY38" fmla="*/ 1180956 h 1180956"/>
              <a:gd name="csX39" fmla="*/ 9201861 w 15238750"/>
              <a:gd name="csY39" fmla="*/ 1180956 h 1180956"/>
              <a:gd name="csX40" fmla="*/ 8768142 w 15238750"/>
              <a:gd name="csY40" fmla="*/ 1180956 h 1180956"/>
              <a:gd name="csX41" fmla="*/ 8029649 w 15238750"/>
              <a:gd name="csY41" fmla="*/ 1180956 h 1180956"/>
              <a:gd name="csX42" fmla="*/ 7595931 w 15238750"/>
              <a:gd name="csY42" fmla="*/ 1180956 h 1180956"/>
              <a:gd name="csX43" fmla="*/ 7009825 w 15238750"/>
              <a:gd name="csY43" fmla="*/ 1180956 h 1180956"/>
              <a:gd name="csX44" fmla="*/ 6271332 w 15238750"/>
              <a:gd name="csY44" fmla="*/ 1180956 h 1180956"/>
              <a:gd name="csX45" fmla="*/ 5685226 w 15238750"/>
              <a:gd name="csY45" fmla="*/ 1180956 h 1180956"/>
              <a:gd name="csX46" fmla="*/ 5403895 w 15238750"/>
              <a:gd name="csY46" fmla="*/ 1180956 h 1180956"/>
              <a:gd name="csX47" fmla="*/ 4665402 w 15238750"/>
              <a:gd name="csY47" fmla="*/ 1180956 h 1180956"/>
              <a:gd name="csX48" fmla="*/ 3774521 w 15238750"/>
              <a:gd name="csY48" fmla="*/ 1180956 h 1180956"/>
              <a:gd name="csX49" fmla="*/ 3493190 w 15238750"/>
              <a:gd name="csY49" fmla="*/ 1180956 h 1180956"/>
              <a:gd name="csX50" fmla="*/ 3059472 w 15238750"/>
              <a:gd name="csY50" fmla="*/ 1180956 h 1180956"/>
              <a:gd name="csX51" fmla="*/ 2473366 w 15238750"/>
              <a:gd name="csY51" fmla="*/ 1180956 h 1180956"/>
              <a:gd name="csX52" fmla="*/ 2192036 w 15238750"/>
              <a:gd name="csY52" fmla="*/ 1180956 h 1180956"/>
              <a:gd name="csX53" fmla="*/ 1453542 w 15238750"/>
              <a:gd name="csY53" fmla="*/ 1180956 h 1180956"/>
              <a:gd name="csX54" fmla="*/ 715049 w 15238750"/>
              <a:gd name="csY54" fmla="*/ 1180956 h 1180956"/>
              <a:gd name="csX55" fmla="*/ 0 w 15238750"/>
              <a:gd name="csY55" fmla="*/ 1180956 h 1180956"/>
              <a:gd name="csX56" fmla="*/ 0 w 15238750"/>
              <a:gd name="csY56" fmla="*/ 578668 h 1180956"/>
              <a:gd name="csX57" fmla="*/ 0 w 15238750"/>
              <a:gd name="csY57" fmla="*/ 0 h 11809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Lst>
            <a:rect l="l" t="t" r="r" b="b"/>
            <a:pathLst>
              <a:path w="15238750" h="1180956" fill="none" extrusionOk="0">
                <a:moveTo>
                  <a:pt x="0" y="0"/>
                </a:moveTo>
                <a:cubicBezTo>
                  <a:pt x="27628" y="-11688"/>
                  <a:pt x="65394" y="4368"/>
                  <a:pt x="128943" y="0"/>
                </a:cubicBezTo>
                <a:cubicBezTo>
                  <a:pt x="192492" y="-4368"/>
                  <a:pt x="435947" y="21655"/>
                  <a:pt x="562662" y="0"/>
                </a:cubicBezTo>
                <a:cubicBezTo>
                  <a:pt x="689377" y="-21655"/>
                  <a:pt x="718940" y="33233"/>
                  <a:pt x="843992" y="0"/>
                </a:cubicBezTo>
                <a:cubicBezTo>
                  <a:pt x="969044" y="-33233"/>
                  <a:pt x="924125" y="9064"/>
                  <a:pt x="972936" y="0"/>
                </a:cubicBezTo>
                <a:cubicBezTo>
                  <a:pt x="1021747" y="-9064"/>
                  <a:pt x="1628505" y="49064"/>
                  <a:pt x="1863816" y="0"/>
                </a:cubicBezTo>
                <a:cubicBezTo>
                  <a:pt x="2099127" y="-49064"/>
                  <a:pt x="1965984" y="11031"/>
                  <a:pt x="1992760" y="0"/>
                </a:cubicBezTo>
                <a:cubicBezTo>
                  <a:pt x="2019536" y="-11031"/>
                  <a:pt x="2669864" y="88848"/>
                  <a:pt x="2883640" y="0"/>
                </a:cubicBezTo>
                <a:cubicBezTo>
                  <a:pt x="3097416" y="-88848"/>
                  <a:pt x="3419667" y="74034"/>
                  <a:pt x="3622134" y="0"/>
                </a:cubicBezTo>
                <a:cubicBezTo>
                  <a:pt x="3824601" y="-74034"/>
                  <a:pt x="3993186" y="2569"/>
                  <a:pt x="4208239" y="0"/>
                </a:cubicBezTo>
                <a:cubicBezTo>
                  <a:pt x="4423293" y="-2569"/>
                  <a:pt x="4698414" y="33006"/>
                  <a:pt x="4946733" y="0"/>
                </a:cubicBezTo>
                <a:cubicBezTo>
                  <a:pt x="5195052" y="-33006"/>
                  <a:pt x="5014006" y="2461"/>
                  <a:pt x="5075676" y="0"/>
                </a:cubicBezTo>
                <a:cubicBezTo>
                  <a:pt x="5137346" y="-2461"/>
                  <a:pt x="5226910" y="25936"/>
                  <a:pt x="5357007" y="0"/>
                </a:cubicBezTo>
                <a:cubicBezTo>
                  <a:pt x="5487104" y="-25936"/>
                  <a:pt x="5978953" y="105399"/>
                  <a:pt x="6247888" y="0"/>
                </a:cubicBezTo>
                <a:cubicBezTo>
                  <a:pt x="6516823" y="-105399"/>
                  <a:pt x="6542038" y="40189"/>
                  <a:pt x="6681606" y="0"/>
                </a:cubicBezTo>
                <a:cubicBezTo>
                  <a:pt x="6821174" y="-40189"/>
                  <a:pt x="7259471" y="85715"/>
                  <a:pt x="7420099" y="0"/>
                </a:cubicBezTo>
                <a:cubicBezTo>
                  <a:pt x="7580727" y="-85715"/>
                  <a:pt x="7876212" y="457"/>
                  <a:pt x="8310980" y="0"/>
                </a:cubicBezTo>
                <a:cubicBezTo>
                  <a:pt x="8745748" y="-457"/>
                  <a:pt x="8499920" y="10031"/>
                  <a:pt x="8592311" y="0"/>
                </a:cubicBezTo>
                <a:cubicBezTo>
                  <a:pt x="8684702" y="-10031"/>
                  <a:pt x="8909651" y="35702"/>
                  <a:pt x="9026029" y="0"/>
                </a:cubicBezTo>
                <a:cubicBezTo>
                  <a:pt x="9142407" y="-35702"/>
                  <a:pt x="9272880" y="14074"/>
                  <a:pt x="9459747" y="0"/>
                </a:cubicBezTo>
                <a:cubicBezTo>
                  <a:pt x="9646614" y="-14074"/>
                  <a:pt x="9603704" y="11931"/>
                  <a:pt x="9741078" y="0"/>
                </a:cubicBezTo>
                <a:cubicBezTo>
                  <a:pt x="9878452" y="-11931"/>
                  <a:pt x="10137604" y="41294"/>
                  <a:pt x="10479571" y="0"/>
                </a:cubicBezTo>
                <a:cubicBezTo>
                  <a:pt x="10821538" y="-41294"/>
                  <a:pt x="10859610" y="36198"/>
                  <a:pt x="11065677" y="0"/>
                </a:cubicBezTo>
                <a:cubicBezTo>
                  <a:pt x="11271744" y="-36198"/>
                  <a:pt x="11135295" y="7983"/>
                  <a:pt x="11194620" y="0"/>
                </a:cubicBezTo>
                <a:cubicBezTo>
                  <a:pt x="11253945" y="-7983"/>
                  <a:pt x="11830930" y="30876"/>
                  <a:pt x="12085501" y="0"/>
                </a:cubicBezTo>
                <a:cubicBezTo>
                  <a:pt x="12340072" y="-30876"/>
                  <a:pt x="12420222" y="23712"/>
                  <a:pt x="12671607" y="0"/>
                </a:cubicBezTo>
                <a:cubicBezTo>
                  <a:pt x="12922992" y="-23712"/>
                  <a:pt x="13380005" y="24397"/>
                  <a:pt x="13562487" y="0"/>
                </a:cubicBezTo>
                <a:cubicBezTo>
                  <a:pt x="13744969" y="-24397"/>
                  <a:pt x="14091154" y="31429"/>
                  <a:pt x="14300981" y="0"/>
                </a:cubicBezTo>
                <a:cubicBezTo>
                  <a:pt x="14510808" y="-31429"/>
                  <a:pt x="14980985" y="6583"/>
                  <a:pt x="15238750" y="0"/>
                </a:cubicBezTo>
                <a:cubicBezTo>
                  <a:pt x="15289510" y="199345"/>
                  <a:pt x="15232936" y="342183"/>
                  <a:pt x="15238750" y="555049"/>
                </a:cubicBezTo>
                <a:cubicBezTo>
                  <a:pt x="15244564" y="767915"/>
                  <a:pt x="15202362" y="981662"/>
                  <a:pt x="15238750" y="1180956"/>
                </a:cubicBezTo>
                <a:cubicBezTo>
                  <a:pt x="14955104" y="1266489"/>
                  <a:pt x="14587564" y="1085988"/>
                  <a:pt x="14347869" y="1180956"/>
                </a:cubicBezTo>
                <a:cubicBezTo>
                  <a:pt x="14108174" y="1275924"/>
                  <a:pt x="14086123" y="1155890"/>
                  <a:pt x="13914151" y="1180956"/>
                </a:cubicBezTo>
                <a:cubicBezTo>
                  <a:pt x="13742179" y="1206022"/>
                  <a:pt x="13536117" y="1175310"/>
                  <a:pt x="13328045" y="1180956"/>
                </a:cubicBezTo>
                <a:cubicBezTo>
                  <a:pt x="13119973" y="1186602"/>
                  <a:pt x="12940927" y="1110556"/>
                  <a:pt x="12589552" y="1180956"/>
                </a:cubicBezTo>
                <a:cubicBezTo>
                  <a:pt x="12238177" y="1251356"/>
                  <a:pt x="12233267" y="1174106"/>
                  <a:pt x="12003446" y="1180956"/>
                </a:cubicBezTo>
                <a:cubicBezTo>
                  <a:pt x="11773625" y="1187806"/>
                  <a:pt x="11544346" y="1176516"/>
                  <a:pt x="11417340" y="1180956"/>
                </a:cubicBezTo>
                <a:cubicBezTo>
                  <a:pt x="11290334" y="1185396"/>
                  <a:pt x="10884687" y="1157270"/>
                  <a:pt x="10526460" y="1180956"/>
                </a:cubicBezTo>
                <a:cubicBezTo>
                  <a:pt x="10168233" y="1204642"/>
                  <a:pt x="9984251" y="1151825"/>
                  <a:pt x="9635579" y="1180956"/>
                </a:cubicBezTo>
                <a:cubicBezTo>
                  <a:pt x="9286907" y="1210087"/>
                  <a:pt x="9325488" y="1130814"/>
                  <a:pt x="9201861" y="1180956"/>
                </a:cubicBezTo>
                <a:cubicBezTo>
                  <a:pt x="9078234" y="1231098"/>
                  <a:pt x="8864355" y="1142188"/>
                  <a:pt x="8768142" y="1180956"/>
                </a:cubicBezTo>
                <a:cubicBezTo>
                  <a:pt x="8671929" y="1219724"/>
                  <a:pt x="8359246" y="1130427"/>
                  <a:pt x="8029649" y="1180956"/>
                </a:cubicBezTo>
                <a:cubicBezTo>
                  <a:pt x="7700052" y="1231485"/>
                  <a:pt x="7772439" y="1177699"/>
                  <a:pt x="7595931" y="1180956"/>
                </a:cubicBezTo>
                <a:cubicBezTo>
                  <a:pt x="7419423" y="1184213"/>
                  <a:pt x="7175458" y="1119870"/>
                  <a:pt x="7009825" y="1180956"/>
                </a:cubicBezTo>
                <a:cubicBezTo>
                  <a:pt x="6844192" y="1242042"/>
                  <a:pt x="6526788" y="1110457"/>
                  <a:pt x="6271332" y="1180956"/>
                </a:cubicBezTo>
                <a:cubicBezTo>
                  <a:pt x="6015876" y="1251455"/>
                  <a:pt x="5957188" y="1146567"/>
                  <a:pt x="5685226" y="1180956"/>
                </a:cubicBezTo>
                <a:cubicBezTo>
                  <a:pt x="5413264" y="1215345"/>
                  <a:pt x="5465567" y="1174112"/>
                  <a:pt x="5403895" y="1180956"/>
                </a:cubicBezTo>
                <a:cubicBezTo>
                  <a:pt x="5342223" y="1187800"/>
                  <a:pt x="4887215" y="1103477"/>
                  <a:pt x="4665402" y="1180956"/>
                </a:cubicBezTo>
                <a:cubicBezTo>
                  <a:pt x="4443589" y="1258435"/>
                  <a:pt x="4028758" y="1100488"/>
                  <a:pt x="3774521" y="1180956"/>
                </a:cubicBezTo>
                <a:cubicBezTo>
                  <a:pt x="3520284" y="1261424"/>
                  <a:pt x="3577957" y="1176731"/>
                  <a:pt x="3493190" y="1180956"/>
                </a:cubicBezTo>
                <a:cubicBezTo>
                  <a:pt x="3408423" y="1185181"/>
                  <a:pt x="3244323" y="1143401"/>
                  <a:pt x="3059472" y="1180956"/>
                </a:cubicBezTo>
                <a:cubicBezTo>
                  <a:pt x="2874621" y="1218511"/>
                  <a:pt x="2753349" y="1161183"/>
                  <a:pt x="2473366" y="1180956"/>
                </a:cubicBezTo>
                <a:cubicBezTo>
                  <a:pt x="2193383" y="1200729"/>
                  <a:pt x="2289576" y="1156941"/>
                  <a:pt x="2192036" y="1180956"/>
                </a:cubicBezTo>
                <a:cubicBezTo>
                  <a:pt x="2094496" y="1204971"/>
                  <a:pt x="1729726" y="1167680"/>
                  <a:pt x="1453542" y="1180956"/>
                </a:cubicBezTo>
                <a:cubicBezTo>
                  <a:pt x="1177358" y="1194232"/>
                  <a:pt x="1075629" y="1093832"/>
                  <a:pt x="715049" y="1180956"/>
                </a:cubicBezTo>
                <a:cubicBezTo>
                  <a:pt x="354469" y="1268080"/>
                  <a:pt x="143920" y="1147060"/>
                  <a:pt x="0" y="1180956"/>
                </a:cubicBezTo>
                <a:cubicBezTo>
                  <a:pt x="-46465" y="1009047"/>
                  <a:pt x="34156" y="875209"/>
                  <a:pt x="0" y="578668"/>
                </a:cubicBezTo>
                <a:cubicBezTo>
                  <a:pt x="-34156" y="282127"/>
                  <a:pt x="19991" y="144043"/>
                  <a:pt x="0" y="0"/>
                </a:cubicBezTo>
                <a:close/>
              </a:path>
              <a:path w="15238750" h="1180956" stroke="0" extrusionOk="0">
                <a:moveTo>
                  <a:pt x="0" y="0"/>
                </a:moveTo>
                <a:cubicBezTo>
                  <a:pt x="350455" y="-8927"/>
                  <a:pt x="568638" y="504"/>
                  <a:pt x="738493" y="0"/>
                </a:cubicBezTo>
                <a:cubicBezTo>
                  <a:pt x="908348" y="-504"/>
                  <a:pt x="948710" y="439"/>
                  <a:pt x="1019824" y="0"/>
                </a:cubicBezTo>
                <a:cubicBezTo>
                  <a:pt x="1090938" y="-439"/>
                  <a:pt x="1376153" y="41387"/>
                  <a:pt x="1605930" y="0"/>
                </a:cubicBezTo>
                <a:cubicBezTo>
                  <a:pt x="1835707" y="-41387"/>
                  <a:pt x="2081085" y="73572"/>
                  <a:pt x="2344423" y="0"/>
                </a:cubicBezTo>
                <a:cubicBezTo>
                  <a:pt x="2607761" y="-73572"/>
                  <a:pt x="2434046" y="10792"/>
                  <a:pt x="2473366" y="0"/>
                </a:cubicBezTo>
                <a:cubicBezTo>
                  <a:pt x="2512686" y="-10792"/>
                  <a:pt x="3114032" y="90800"/>
                  <a:pt x="3364247" y="0"/>
                </a:cubicBezTo>
                <a:cubicBezTo>
                  <a:pt x="3614462" y="-90800"/>
                  <a:pt x="3701633" y="34435"/>
                  <a:pt x="3797965" y="0"/>
                </a:cubicBezTo>
                <a:cubicBezTo>
                  <a:pt x="3894297" y="-34435"/>
                  <a:pt x="4025714" y="31866"/>
                  <a:pt x="4231684" y="0"/>
                </a:cubicBezTo>
                <a:cubicBezTo>
                  <a:pt x="4437654" y="-31866"/>
                  <a:pt x="4606744" y="63946"/>
                  <a:pt x="4817789" y="0"/>
                </a:cubicBezTo>
                <a:cubicBezTo>
                  <a:pt x="5028835" y="-63946"/>
                  <a:pt x="5122418" y="35296"/>
                  <a:pt x="5403895" y="0"/>
                </a:cubicBezTo>
                <a:cubicBezTo>
                  <a:pt x="5685372" y="-35296"/>
                  <a:pt x="5711458" y="34783"/>
                  <a:pt x="5990001" y="0"/>
                </a:cubicBezTo>
                <a:cubicBezTo>
                  <a:pt x="6268544" y="-34783"/>
                  <a:pt x="6398310" y="44899"/>
                  <a:pt x="6576107" y="0"/>
                </a:cubicBezTo>
                <a:cubicBezTo>
                  <a:pt x="6753904" y="-44899"/>
                  <a:pt x="6649388" y="12348"/>
                  <a:pt x="6705050" y="0"/>
                </a:cubicBezTo>
                <a:cubicBezTo>
                  <a:pt x="6760712" y="-12348"/>
                  <a:pt x="6938638" y="18014"/>
                  <a:pt x="7138768" y="0"/>
                </a:cubicBezTo>
                <a:cubicBezTo>
                  <a:pt x="7338898" y="-18014"/>
                  <a:pt x="7808516" y="13067"/>
                  <a:pt x="8029649" y="0"/>
                </a:cubicBezTo>
                <a:cubicBezTo>
                  <a:pt x="8250782" y="-13067"/>
                  <a:pt x="8121902" y="4348"/>
                  <a:pt x="8158592" y="0"/>
                </a:cubicBezTo>
                <a:cubicBezTo>
                  <a:pt x="8195282" y="-4348"/>
                  <a:pt x="8546139" y="35856"/>
                  <a:pt x="8744698" y="0"/>
                </a:cubicBezTo>
                <a:cubicBezTo>
                  <a:pt x="8943257" y="-35856"/>
                  <a:pt x="8814649" y="686"/>
                  <a:pt x="8873641" y="0"/>
                </a:cubicBezTo>
                <a:cubicBezTo>
                  <a:pt x="8932633" y="-686"/>
                  <a:pt x="8962619" y="62"/>
                  <a:pt x="9002585" y="0"/>
                </a:cubicBezTo>
                <a:cubicBezTo>
                  <a:pt x="9042551" y="-62"/>
                  <a:pt x="9326183" y="39473"/>
                  <a:pt x="9588690" y="0"/>
                </a:cubicBezTo>
                <a:cubicBezTo>
                  <a:pt x="9851198" y="-39473"/>
                  <a:pt x="9874581" y="2326"/>
                  <a:pt x="10022409" y="0"/>
                </a:cubicBezTo>
                <a:cubicBezTo>
                  <a:pt x="10170237" y="-2326"/>
                  <a:pt x="10722185" y="50928"/>
                  <a:pt x="10913289" y="0"/>
                </a:cubicBezTo>
                <a:cubicBezTo>
                  <a:pt x="11104393" y="-50928"/>
                  <a:pt x="11168315" y="30677"/>
                  <a:pt x="11347008" y="0"/>
                </a:cubicBezTo>
                <a:cubicBezTo>
                  <a:pt x="11525701" y="-30677"/>
                  <a:pt x="11899459" y="54507"/>
                  <a:pt x="12237888" y="0"/>
                </a:cubicBezTo>
                <a:cubicBezTo>
                  <a:pt x="12576317" y="-54507"/>
                  <a:pt x="12487187" y="26153"/>
                  <a:pt x="12671607" y="0"/>
                </a:cubicBezTo>
                <a:cubicBezTo>
                  <a:pt x="12856027" y="-26153"/>
                  <a:pt x="13170810" y="1652"/>
                  <a:pt x="13562487" y="0"/>
                </a:cubicBezTo>
                <a:cubicBezTo>
                  <a:pt x="13954164" y="-1652"/>
                  <a:pt x="14114808" y="77753"/>
                  <a:pt x="14300981" y="0"/>
                </a:cubicBezTo>
                <a:cubicBezTo>
                  <a:pt x="14487154" y="-77753"/>
                  <a:pt x="14403254" y="7013"/>
                  <a:pt x="14429924" y="0"/>
                </a:cubicBezTo>
                <a:cubicBezTo>
                  <a:pt x="14456594" y="-7013"/>
                  <a:pt x="14901388" y="34223"/>
                  <a:pt x="15238750" y="0"/>
                </a:cubicBezTo>
                <a:cubicBezTo>
                  <a:pt x="15309798" y="274836"/>
                  <a:pt x="15201094" y="389082"/>
                  <a:pt x="15238750" y="602288"/>
                </a:cubicBezTo>
                <a:cubicBezTo>
                  <a:pt x="15276406" y="815494"/>
                  <a:pt x="15176183" y="1022149"/>
                  <a:pt x="15238750" y="1180956"/>
                </a:cubicBezTo>
                <a:cubicBezTo>
                  <a:pt x="15181563" y="1186815"/>
                  <a:pt x="15148010" y="1177284"/>
                  <a:pt x="15109807" y="1180956"/>
                </a:cubicBezTo>
                <a:cubicBezTo>
                  <a:pt x="15071604" y="1184628"/>
                  <a:pt x="14794782" y="1122846"/>
                  <a:pt x="14523701" y="1180956"/>
                </a:cubicBezTo>
                <a:cubicBezTo>
                  <a:pt x="14252620" y="1239066"/>
                  <a:pt x="13834914" y="1155565"/>
                  <a:pt x="13632820" y="1180956"/>
                </a:cubicBezTo>
                <a:cubicBezTo>
                  <a:pt x="13430726" y="1206347"/>
                  <a:pt x="13076564" y="1092481"/>
                  <a:pt x="12741939" y="1180956"/>
                </a:cubicBezTo>
                <a:cubicBezTo>
                  <a:pt x="12407314" y="1269431"/>
                  <a:pt x="12405046" y="1155008"/>
                  <a:pt x="12308221" y="1180956"/>
                </a:cubicBezTo>
                <a:cubicBezTo>
                  <a:pt x="12211396" y="1206904"/>
                  <a:pt x="11849772" y="1151506"/>
                  <a:pt x="11417340" y="1180956"/>
                </a:cubicBezTo>
                <a:cubicBezTo>
                  <a:pt x="10984908" y="1210406"/>
                  <a:pt x="11264865" y="1170541"/>
                  <a:pt x="11136010" y="1180956"/>
                </a:cubicBezTo>
                <a:cubicBezTo>
                  <a:pt x="11007155" y="1191371"/>
                  <a:pt x="11035704" y="1174194"/>
                  <a:pt x="11007066" y="1180956"/>
                </a:cubicBezTo>
                <a:cubicBezTo>
                  <a:pt x="10978428" y="1187718"/>
                  <a:pt x="10685821" y="1129528"/>
                  <a:pt x="10420961" y="1180956"/>
                </a:cubicBezTo>
                <a:cubicBezTo>
                  <a:pt x="10156101" y="1232384"/>
                  <a:pt x="10176559" y="1179170"/>
                  <a:pt x="9987242" y="1180956"/>
                </a:cubicBezTo>
                <a:cubicBezTo>
                  <a:pt x="9797925" y="1182742"/>
                  <a:pt x="9767833" y="1151050"/>
                  <a:pt x="9553524" y="1180956"/>
                </a:cubicBezTo>
                <a:cubicBezTo>
                  <a:pt x="9339215" y="1210862"/>
                  <a:pt x="9459071" y="1178170"/>
                  <a:pt x="9424581" y="1180956"/>
                </a:cubicBezTo>
                <a:cubicBezTo>
                  <a:pt x="9390091" y="1183742"/>
                  <a:pt x="9237670" y="1148556"/>
                  <a:pt x="9143250" y="1180956"/>
                </a:cubicBezTo>
                <a:cubicBezTo>
                  <a:pt x="9048830" y="1213356"/>
                  <a:pt x="8978291" y="1151706"/>
                  <a:pt x="8861919" y="1180956"/>
                </a:cubicBezTo>
                <a:cubicBezTo>
                  <a:pt x="8745547" y="1210206"/>
                  <a:pt x="8767021" y="1177378"/>
                  <a:pt x="8732976" y="1180956"/>
                </a:cubicBezTo>
                <a:cubicBezTo>
                  <a:pt x="8698931" y="1184534"/>
                  <a:pt x="8665669" y="1174306"/>
                  <a:pt x="8604033" y="1180956"/>
                </a:cubicBezTo>
                <a:cubicBezTo>
                  <a:pt x="8542397" y="1187606"/>
                  <a:pt x="8514687" y="1167330"/>
                  <a:pt x="8475089" y="1180956"/>
                </a:cubicBezTo>
                <a:cubicBezTo>
                  <a:pt x="8435491" y="1194582"/>
                  <a:pt x="7954756" y="1105022"/>
                  <a:pt x="7736596" y="1180956"/>
                </a:cubicBezTo>
                <a:cubicBezTo>
                  <a:pt x="7518436" y="1256890"/>
                  <a:pt x="7147642" y="1093847"/>
                  <a:pt x="6845715" y="1180956"/>
                </a:cubicBezTo>
                <a:cubicBezTo>
                  <a:pt x="6543788" y="1268065"/>
                  <a:pt x="6746268" y="1172747"/>
                  <a:pt x="6716772" y="1180956"/>
                </a:cubicBezTo>
                <a:cubicBezTo>
                  <a:pt x="6687276" y="1189165"/>
                  <a:pt x="6640580" y="1171929"/>
                  <a:pt x="6587829" y="1180956"/>
                </a:cubicBezTo>
                <a:cubicBezTo>
                  <a:pt x="6535078" y="1189983"/>
                  <a:pt x="6512811" y="1173423"/>
                  <a:pt x="6458886" y="1180956"/>
                </a:cubicBezTo>
                <a:cubicBezTo>
                  <a:pt x="6404961" y="1188489"/>
                  <a:pt x="5998402" y="1152437"/>
                  <a:pt x="5872780" y="1180956"/>
                </a:cubicBezTo>
                <a:cubicBezTo>
                  <a:pt x="5747158" y="1209475"/>
                  <a:pt x="5504802" y="1156231"/>
                  <a:pt x="5286674" y="1180956"/>
                </a:cubicBezTo>
                <a:cubicBezTo>
                  <a:pt x="5068546" y="1205681"/>
                  <a:pt x="5098869" y="1176050"/>
                  <a:pt x="5005343" y="1180956"/>
                </a:cubicBezTo>
                <a:cubicBezTo>
                  <a:pt x="4911817" y="1185862"/>
                  <a:pt x="4770809" y="1146639"/>
                  <a:pt x="4571625" y="1180956"/>
                </a:cubicBezTo>
                <a:cubicBezTo>
                  <a:pt x="4372441" y="1215273"/>
                  <a:pt x="4155984" y="1150118"/>
                  <a:pt x="3985519" y="1180956"/>
                </a:cubicBezTo>
                <a:cubicBezTo>
                  <a:pt x="3815054" y="1211794"/>
                  <a:pt x="3558863" y="1155255"/>
                  <a:pt x="3399413" y="1180956"/>
                </a:cubicBezTo>
                <a:cubicBezTo>
                  <a:pt x="3239963" y="1206657"/>
                  <a:pt x="2810285" y="1126015"/>
                  <a:pt x="2508533" y="1180956"/>
                </a:cubicBezTo>
                <a:cubicBezTo>
                  <a:pt x="2206781" y="1235897"/>
                  <a:pt x="2344114" y="1149506"/>
                  <a:pt x="2227202" y="1180956"/>
                </a:cubicBezTo>
                <a:cubicBezTo>
                  <a:pt x="2110290" y="1212406"/>
                  <a:pt x="2012004" y="1160038"/>
                  <a:pt x="1945871" y="1180956"/>
                </a:cubicBezTo>
                <a:cubicBezTo>
                  <a:pt x="1879738" y="1201874"/>
                  <a:pt x="1334736" y="1123005"/>
                  <a:pt x="1054990" y="1180956"/>
                </a:cubicBezTo>
                <a:cubicBezTo>
                  <a:pt x="775244" y="1238907"/>
                  <a:pt x="985290" y="1175993"/>
                  <a:pt x="926047" y="1180956"/>
                </a:cubicBezTo>
                <a:cubicBezTo>
                  <a:pt x="866804" y="1185919"/>
                  <a:pt x="200962" y="1155761"/>
                  <a:pt x="0" y="1180956"/>
                </a:cubicBezTo>
                <a:cubicBezTo>
                  <a:pt x="-44160" y="946813"/>
                  <a:pt x="2677" y="832599"/>
                  <a:pt x="0" y="602288"/>
                </a:cubicBezTo>
                <a:cubicBezTo>
                  <a:pt x="-2677" y="371977"/>
                  <a:pt x="20977" y="154728"/>
                  <a:pt x="0" y="0"/>
                </a:cubicBezTo>
                <a:close/>
              </a:path>
            </a:pathLst>
          </a:custGeom>
          <a:solidFill>
            <a:srgbClr val="C2BC80">
              <a:lumMod val="40000"/>
              <a:lumOff val="60000"/>
            </a:srgbClr>
          </a:solidFill>
          <a:ln w="92075" cap="flat" cmpd="sng" algn="ctr">
            <a:solidFill>
              <a:srgbClr val="C2BC80">
                <a:lumMod val="40000"/>
                <a:lumOff val="60000"/>
              </a:srgbClr>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a:defRPr/>
            </a:pPr>
            <a:r>
              <a:rPr lang="en-US" sz="2800" b="1" kern="0" dirty="0">
                <a:solidFill>
                  <a:srgbClr val="000000"/>
                </a:solidFill>
                <a:latin typeface="Tenorite" panose="00000500000000000000" pitchFamily="2" charset="0"/>
              </a:rPr>
              <a:t>If PM2.5 levels are 200 </a:t>
            </a:r>
            <a:r>
              <a:rPr lang="en-US" sz="2800" b="1" dirty="0">
                <a:latin typeface="Tenorite" panose="00000500000000000000" pitchFamily="2" charset="0"/>
              </a:rPr>
              <a:t>µg/m³</a:t>
            </a:r>
            <a:r>
              <a:rPr lang="en-US" sz="2800" b="1" kern="0" dirty="0">
                <a:solidFill>
                  <a:srgbClr val="000000"/>
                </a:solidFill>
                <a:latin typeface="Tenorite" panose="00000500000000000000" pitchFamily="2" charset="0"/>
              </a:rPr>
              <a:t>, breathing that air for a full day has a similar effect on your body as smoking 9 cigarettes! And yet, fire smoke is likely even more toxic than smoking cigarettes.</a:t>
            </a:r>
          </a:p>
        </p:txBody>
      </p:sp>
      <p:sp>
        <p:nvSpPr>
          <p:cNvPr id="1053" name="Rectangle 1052">
            <a:extLst>
              <a:ext uri="{FF2B5EF4-FFF2-40B4-BE49-F238E27FC236}">
                <a16:creationId xmlns:a16="http://schemas.microsoft.com/office/drawing/2014/main" id="{4DFE69F3-8402-2A02-A4B6-B224A0D947A2}"/>
              </a:ext>
            </a:extLst>
          </p:cNvPr>
          <p:cNvSpPr/>
          <p:nvPr/>
        </p:nvSpPr>
        <p:spPr>
          <a:xfrm rot="21332067">
            <a:off x="1187765" y="7581809"/>
            <a:ext cx="1772433" cy="380529"/>
          </a:xfrm>
          <a:custGeom>
            <a:avLst/>
            <a:gdLst>
              <a:gd name="csX0" fmla="*/ 0 w 1772433"/>
              <a:gd name="csY0" fmla="*/ 0 h 380529"/>
              <a:gd name="csX1" fmla="*/ 590811 w 1772433"/>
              <a:gd name="csY1" fmla="*/ 0 h 380529"/>
              <a:gd name="csX2" fmla="*/ 1181622 w 1772433"/>
              <a:gd name="csY2" fmla="*/ 0 h 380529"/>
              <a:gd name="csX3" fmla="*/ 1772433 w 1772433"/>
              <a:gd name="csY3" fmla="*/ 0 h 380529"/>
              <a:gd name="csX4" fmla="*/ 1772433 w 1772433"/>
              <a:gd name="csY4" fmla="*/ 380529 h 380529"/>
              <a:gd name="csX5" fmla="*/ 1199346 w 1772433"/>
              <a:gd name="csY5" fmla="*/ 380529 h 380529"/>
              <a:gd name="csX6" fmla="*/ 590811 w 1772433"/>
              <a:gd name="csY6" fmla="*/ 380529 h 380529"/>
              <a:gd name="csX7" fmla="*/ 0 w 1772433"/>
              <a:gd name="csY7" fmla="*/ 380529 h 380529"/>
              <a:gd name="csX8" fmla="*/ 0 w 1772433"/>
              <a:gd name="csY8" fmla="*/ 0 h 3805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772433" h="380529" fill="none" extrusionOk="0">
                <a:moveTo>
                  <a:pt x="0" y="0"/>
                </a:moveTo>
                <a:cubicBezTo>
                  <a:pt x="151132" y="-64783"/>
                  <a:pt x="419072" y="20725"/>
                  <a:pt x="590811" y="0"/>
                </a:cubicBezTo>
                <a:cubicBezTo>
                  <a:pt x="762550" y="-20725"/>
                  <a:pt x="906962" y="1622"/>
                  <a:pt x="1181622" y="0"/>
                </a:cubicBezTo>
                <a:cubicBezTo>
                  <a:pt x="1456282" y="-1622"/>
                  <a:pt x="1611134" y="59848"/>
                  <a:pt x="1772433" y="0"/>
                </a:cubicBezTo>
                <a:cubicBezTo>
                  <a:pt x="1806781" y="181513"/>
                  <a:pt x="1739912" y="285463"/>
                  <a:pt x="1772433" y="380529"/>
                </a:cubicBezTo>
                <a:cubicBezTo>
                  <a:pt x="1641015" y="381194"/>
                  <a:pt x="1347627" y="358940"/>
                  <a:pt x="1199346" y="380529"/>
                </a:cubicBezTo>
                <a:cubicBezTo>
                  <a:pt x="1051065" y="402118"/>
                  <a:pt x="825300" y="333955"/>
                  <a:pt x="590811" y="380529"/>
                </a:cubicBezTo>
                <a:cubicBezTo>
                  <a:pt x="356322" y="427103"/>
                  <a:pt x="200991" y="310263"/>
                  <a:pt x="0" y="380529"/>
                </a:cubicBezTo>
                <a:cubicBezTo>
                  <a:pt x="-29713" y="238034"/>
                  <a:pt x="6145" y="141769"/>
                  <a:pt x="0" y="0"/>
                </a:cubicBezTo>
                <a:close/>
              </a:path>
              <a:path w="1772433" h="380529" stroke="0" extrusionOk="0">
                <a:moveTo>
                  <a:pt x="0" y="0"/>
                </a:moveTo>
                <a:cubicBezTo>
                  <a:pt x="231962" y="-27613"/>
                  <a:pt x="316387" y="9090"/>
                  <a:pt x="626260" y="0"/>
                </a:cubicBezTo>
                <a:cubicBezTo>
                  <a:pt x="936133" y="-9090"/>
                  <a:pt x="1042127" y="67852"/>
                  <a:pt x="1234795" y="0"/>
                </a:cubicBezTo>
                <a:cubicBezTo>
                  <a:pt x="1427464" y="-67852"/>
                  <a:pt x="1632419" y="52251"/>
                  <a:pt x="1772433" y="0"/>
                </a:cubicBezTo>
                <a:cubicBezTo>
                  <a:pt x="1802939" y="105022"/>
                  <a:pt x="1739419" y="256125"/>
                  <a:pt x="1772433" y="380529"/>
                </a:cubicBezTo>
                <a:cubicBezTo>
                  <a:pt x="1532039" y="427673"/>
                  <a:pt x="1386112" y="313938"/>
                  <a:pt x="1163898" y="380529"/>
                </a:cubicBezTo>
                <a:cubicBezTo>
                  <a:pt x="941684" y="447120"/>
                  <a:pt x="746506" y="370246"/>
                  <a:pt x="590811" y="380529"/>
                </a:cubicBezTo>
                <a:cubicBezTo>
                  <a:pt x="435116" y="390812"/>
                  <a:pt x="194009" y="323549"/>
                  <a:pt x="0" y="380529"/>
                </a:cubicBezTo>
                <a:cubicBezTo>
                  <a:pt x="-25631" y="230939"/>
                  <a:pt x="33773" y="167143"/>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rtlCol="0" anchor="ctr"/>
          <a:lstStyle/>
          <a:p>
            <a:pPr algn="ctr">
              <a:defRPr/>
            </a:pPr>
            <a:r>
              <a:rPr lang="en-US" sz="2800" b="1" kern="0" dirty="0">
                <a:solidFill>
                  <a:srgbClr val="000000"/>
                </a:solidFill>
                <a:latin typeface="Tenorite" panose="00000500000000000000" pitchFamily="2" charset="0"/>
              </a:rPr>
              <a:t>Key point: </a:t>
            </a:r>
          </a:p>
        </p:txBody>
      </p:sp>
      <p:pic>
        <p:nvPicPr>
          <p:cNvPr id="3" name="Picture 2">
            <a:extLst>
              <a:ext uri="{FF2B5EF4-FFF2-40B4-BE49-F238E27FC236}">
                <a16:creationId xmlns:a16="http://schemas.microsoft.com/office/drawing/2014/main" id="{2472FE76-A299-39AA-BFA1-51E8F10352E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2972687" y="7269396"/>
            <a:ext cx="862374" cy="862374"/>
          </a:xfrm>
          <a:prstGeom prst="rect">
            <a:avLst/>
          </a:prstGeom>
        </p:spPr>
      </p:pic>
    </p:spTree>
    <p:extLst>
      <p:ext uri="{BB962C8B-B14F-4D97-AF65-F5344CB8AC3E}">
        <p14:creationId xmlns:p14="http://schemas.microsoft.com/office/powerpoint/2010/main" val="369931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4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6" grpId="0" animBg="1"/>
      <p:bldP spid="10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6CD5A-43C6-5544-C546-97A8668201C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EF895AC-B241-1A90-8B00-9F74F06EF8D3}"/>
              </a:ext>
            </a:extLst>
          </p:cNvPr>
          <p:cNvSpPr>
            <a:spLocks noGrp="1"/>
          </p:cNvSpPr>
          <p:nvPr>
            <p:ph type="sldNum" sz="quarter" idx="12"/>
          </p:nvPr>
        </p:nvSpPr>
        <p:spPr>
          <a:xfrm>
            <a:off x="15748000" y="9658437"/>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7</a:t>
            </a:fld>
            <a:endParaRPr lang="en-US" sz="16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1E891B78-D855-DD85-F621-12FE44ED476B}"/>
              </a:ext>
            </a:extLst>
          </p:cNvPr>
          <p:cNvSpPr txBox="1"/>
          <p:nvPr/>
        </p:nvSpPr>
        <p:spPr>
          <a:xfrm>
            <a:off x="482600" y="534442"/>
            <a:ext cx="16992599" cy="1231106"/>
          </a:xfrm>
          <a:prstGeom prst="rect">
            <a:avLst/>
          </a:prstGeom>
        </p:spPr>
        <p:txBody>
          <a:bodyPr wrap="square" lIns="0" tIns="0" rIns="0" bIns="0" rtlCol="0" anchor="t">
            <a:spAutoFit/>
          </a:bodyPr>
          <a:lstStyle/>
          <a:p>
            <a:pPr algn="ctr">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Smoke can change the air quality quickly : </a:t>
            </a:r>
          </a:p>
          <a:p>
            <a:pPr algn="ctr">
              <a:spcBef>
                <a:spcPct val="0"/>
              </a:spcBef>
              <a:defRPr/>
            </a:pPr>
            <a:r>
              <a:rPr lang="en-US" sz="4000" b="1" dirty="0">
                <a:solidFill>
                  <a:srgbClr val="739CB1"/>
                </a:solidFill>
                <a:latin typeface="Tenorite" panose="00000500000000000000" pitchFamily="2" charset="0"/>
                <a:ea typeface="The Youngest Serif"/>
                <a:cs typeface="The Youngest Serif"/>
                <a:sym typeface="The Youngest Serif"/>
              </a:rPr>
              <a:t>Los Angeles 2025 Fires</a:t>
            </a:r>
          </a:p>
        </p:txBody>
      </p:sp>
      <p:sp>
        <p:nvSpPr>
          <p:cNvPr id="22" name="TextBox 21">
            <a:extLst>
              <a:ext uri="{FF2B5EF4-FFF2-40B4-BE49-F238E27FC236}">
                <a16:creationId xmlns:a16="http://schemas.microsoft.com/office/drawing/2014/main" id="{1D5ED856-86E9-1D0B-CBC2-E6A72C4015DA}"/>
              </a:ext>
            </a:extLst>
          </p:cNvPr>
          <p:cNvSpPr txBox="1"/>
          <p:nvPr/>
        </p:nvSpPr>
        <p:spPr>
          <a:xfrm>
            <a:off x="713019" y="2130049"/>
            <a:ext cx="16531760" cy="954107"/>
          </a:xfrm>
          <a:prstGeom prst="rect">
            <a:avLst/>
          </a:prstGeom>
          <a:noFill/>
        </p:spPr>
        <p:txBody>
          <a:bodyPr wrap="square">
            <a:spAutoFit/>
          </a:bodyPr>
          <a:lstStyle/>
          <a:p>
            <a:pPr algn="ctr">
              <a:defRPr/>
            </a:pPr>
            <a:r>
              <a:rPr lang="en-US" sz="2800" dirty="0">
                <a:solidFill>
                  <a:prstClr val="black"/>
                </a:solidFill>
                <a:latin typeface="Tenorite" panose="00000500000000000000" pitchFamily="2" charset="0"/>
              </a:rPr>
              <a:t>Air quality can change drastically during wind and fires. </a:t>
            </a:r>
          </a:p>
          <a:p>
            <a:pPr algn="ctr">
              <a:defRPr/>
            </a:pPr>
            <a:r>
              <a:rPr lang="en-US" sz="2800" dirty="0">
                <a:solidFill>
                  <a:prstClr val="black"/>
                </a:solidFill>
                <a:latin typeface="Tenorite" panose="00000500000000000000" pitchFamily="2" charset="0"/>
              </a:rPr>
              <a:t>Checking smoke levels during fires is important, even far away. </a:t>
            </a:r>
          </a:p>
        </p:txBody>
      </p:sp>
      <p:sp>
        <p:nvSpPr>
          <p:cNvPr id="6" name="TextBox 5">
            <a:extLst>
              <a:ext uri="{FF2B5EF4-FFF2-40B4-BE49-F238E27FC236}">
                <a16:creationId xmlns:a16="http://schemas.microsoft.com/office/drawing/2014/main" id="{F9A6F6BE-2EE1-FBCA-C2DD-7B8F2316576F}"/>
              </a:ext>
            </a:extLst>
          </p:cNvPr>
          <p:cNvSpPr txBox="1"/>
          <p:nvPr/>
        </p:nvSpPr>
        <p:spPr>
          <a:xfrm>
            <a:off x="1438274" y="7530014"/>
            <a:ext cx="15081250" cy="1815882"/>
          </a:xfrm>
          <a:prstGeom prst="rect">
            <a:avLst/>
          </a:prstGeom>
          <a:noFill/>
        </p:spPr>
        <p:txBody>
          <a:bodyPr wrap="square" rtlCol="0">
            <a:spAutoFit/>
          </a:bodyPr>
          <a:lstStyle/>
          <a:p>
            <a:pPr>
              <a:defRPr/>
            </a:pPr>
            <a:r>
              <a:rPr lang="en-US" sz="2800" dirty="0">
                <a:solidFill>
                  <a:srgbClr val="4BACC6">
                    <a:lumMod val="50000"/>
                  </a:srgbClr>
                </a:solidFill>
                <a:latin typeface="Tenorite" panose="00000500000000000000" pitchFamily="2" charset="0"/>
              </a:rPr>
              <a:t>For example, a</a:t>
            </a:r>
            <a:r>
              <a:rPr lang="en-US" sz="2800" dirty="0" err="1">
                <a:solidFill>
                  <a:srgbClr val="4BACC6">
                    <a:lumMod val="50000"/>
                  </a:srgbClr>
                </a:solidFill>
                <a:latin typeface="Tenorite" panose="00000500000000000000" pitchFamily="2" charset="0"/>
              </a:rPr>
              <a:t>fter</a:t>
            </a:r>
            <a:r>
              <a:rPr lang="en-US" sz="2800" dirty="0">
                <a:solidFill>
                  <a:srgbClr val="4BACC6">
                    <a:lumMod val="50000"/>
                  </a:srgbClr>
                </a:solidFill>
                <a:latin typeface="Tenorite" panose="00000500000000000000" pitchFamily="2" charset="0"/>
              </a:rPr>
              <a:t> the 2025 Palisades fires started on January 7th, Santa Monica’s air quality changed drastically hour by hour on January 9th as the fires spread, reaching unhealthy and hazardous levels. Air quality did not return to typical levels until January 12</a:t>
            </a:r>
            <a:r>
              <a:rPr lang="en-US" sz="2800" baseline="30000" dirty="0">
                <a:solidFill>
                  <a:srgbClr val="4BACC6">
                    <a:lumMod val="50000"/>
                  </a:srgbClr>
                </a:solidFill>
                <a:latin typeface="Tenorite" panose="00000500000000000000" pitchFamily="2" charset="0"/>
              </a:rPr>
              <a:t>th</a:t>
            </a:r>
            <a:r>
              <a:rPr lang="en-US" sz="2800" dirty="0">
                <a:solidFill>
                  <a:srgbClr val="4BACC6">
                    <a:lumMod val="50000"/>
                  </a:srgbClr>
                </a:solidFill>
                <a:latin typeface="Tenorite" panose="00000500000000000000" pitchFamily="2" charset="0"/>
              </a:rPr>
              <a:t> (see smoke plume image below). </a:t>
            </a:r>
          </a:p>
        </p:txBody>
      </p:sp>
      <p:graphicFrame>
        <p:nvGraphicFramePr>
          <p:cNvPr id="2" name="Table 1">
            <a:extLst>
              <a:ext uri="{FF2B5EF4-FFF2-40B4-BE49-F238E27FC236}">
                <a16:creationId xmlns:a16="http://schemas.microsoft.com/office/drawing/2014/main" id="{B765B756-7FFE-E4F8-2168-BAE22384357A}"/>
              </a:ext>
            </a:extLst>
          </p:cNvPr>
          <p:cNvGraphicFramePr>
            <a:graphicFrameLocks noGrp="1"/>
          </p:cNvGraphicFramePr>
          <p:nvPr>
            <p:extLst>
              <p:ext uri="{D42A27DB-BD31-4B8C-83A1-F6EECF244321}">
                <p14:modId xmlns:p14="http://schemas.microsoft.com/office/powerpoint/2010/main" val="996199436"/>
              </p:ext>
            </p:extLst>
          </p:nvPr>
        </p:nvGraphicFramePr>
        <p:xfrm>
          <a:off x="4330699" y="3286111"/>
          <a:ext cx="9296400" cy="3797808"/>
        </p:xfrm>
        <a:graphic>
          <a:graphicData uri="http://schemas.openxmlformats.org/drawingml/2006/table">
            <a:tbl>
              <a:tblPr firstRow="1" bandRow="1">
                <a:tableStyleId>{5C22544A-7EE6-4342-B048-85BDC9FD1C3A}</a:tableStyleId>
              </a:tblPr>
              <a:tblGrid>
                <a:gridCol w="3382978">
                  <a:extLst>
                    <a:ext uri="{9D8B030D-6E8A-4147-A177-3AD203B41FA5}">
                      <a16:colId xmlns:a16="http://schemas.microsoft.com/office/drawing/2014/main" val="997604617"/>
                    </a:ext>
                  </a:extLst>
                </a:gridCol>
                <a:gridCol w="5913422">
                  <a:extLst>
                    <a:ext uri="{9D8B030D-6E8A-4147-A177-3AD203B41FA5}">
                      <a16:colId xmlns:a16="http://schemas.microsoft.com/office/drawing/2014/main" val="1717855665"/>
                    </a:ext>
                  </a:extLst>
                </a:gridCol>
              </a:tblGrid>
              <a:tr h="205573">
                <a:tc gridSpan="2">
                  <a:txBody>
                    <a:bodyPr/>
                    <a:lstStyle/>
                    <a:p>
                      <a:pPr algn="ctr"/>
                      <a:r>
                        <a:rPr lang="en-US" sz="2800" dirty="0">
                          <a:solidFill>
                            <a:schemeClr val="tx1"/>
                          </a:solidFill>
                          <a:latin typeface="Tenorite Display" panose="00000500000000000000" pitchFamily="2" charset="0"/>
                        </a:rPr>
                        <a:t>Santa Monica: January 9, 2025</a:t>
                      </a:r>
                    </a:p>
                  </a:txBody>
                  <a:tcPr marT="27432" marB="27432" anchor="ct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hMerge="1">
                  <a:txBody>
                    <a:bodyPr/>
                    <a:lstStyle/>
                    <a:p>
                      <a:pPr algn="ctr"/>
                      <a:endParaRPr lang="en-US" b="0" dirty="0">
                        <a:solidFill>
                          <a:schemeClr val="tx1"/>
                        </a:solidFill>
                        <a:latin typeface="Tenorite Display" panose="00000500000000000000" pitchFamily="2"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extLst>
                  <a:ext uri="{0D108BD9-81ED-4DB2-BD59-A6C34878D82A}">
                    <a16:rowId xmlns:a16="http://schemas.microsoft.com/office/drawing/2014/main" val="2283598093"/>
                  </a:ext>
                </a:extLst>
              </a:tr>
              <a:tr h="299794">
                <a:tc>
                  <a:txBody>
                    <a:bodyPr/>
                    <a:lstStyle/>
                    <a:p>
                      <a:pPr algn="ctr"/>
                      <a:r>
                        <a:rPr lang="en-US" sz="2800" dirty="0">
                          <a:solidFill>
                            <a:schemeClr val="tx1"/>
                          </a:solidFill>
                          <a:latin typeface="Tenorite Display" panose="00000500000000000000" pitchFamily="2" charset="0"/>
                        </a:rPr>
                        <a:t>Time</a:t>
                      </a:r>
                    </a:p>
                  </a:txBody>
                  <a:tcPr marT="27432" marB="27432"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algn="ctr"/>
                      <a:r>
                        <a:rPr lang="en-US" sz="2800" dirty="0">
                          <a:solidFill>
                            <a:schemeClr val="tx1"/>
                          </a:solidFill>
                          <a:latin typeface="Tenorite Display" panose="00000500000000000000" pitchFamily="2" charset="0"/>
                        </a:rPr>
                        <a:t>EPA </a:t>
                      </a:r>
                      <a:r>
                        <a:rPr lang="en-US" sz="2800" dirty="0" err="1">
                          <a:solidFill>
                            <a:schemeClr val="tx1"/>
                          </a:solidFill>
                          <a:latin typeface="Tenorite Display" panose="00000500000000000000" pitchFamily="2" charset="0"/>
                        </a:rPr>
                        <a:t>AirNow</a:t>
                      </a:r>
                      <a:r>
                        <a:rPr lang="en-US" sz="2800" dirty="0">
                          <a:solidFill>
                            <a:schemeClr val="tx1"/>
                          </a:solidFill>
                          <a:latin typeface="Tenorite Display" panose="00000500000000000000" pitchFamily="2" charset="0"/>
                        </a:rPr>
                        <a:t> Fire and Smoke Map </a:t>
                      </a:r>
                    </a:p>
                    <a:p>
                      <a:pPr algn="ctr"/>
                      <a:r>
                        <a:rPr lang="en-US" sz="2800" dirty="0">
                          <a:solidFill>
                            <a:schemeClr val="tx1"/>
                          </a:solidFill>
                          <a:latin typeface="Tenorite Display" panose="00000500000000000000" pitchFamily="2" charset="0"/>
                        </a:rPr>
                        <a:t>PM2.5 AQI</a:t>
                      </a:r>
                      <a:endParaRPr lang="en-US" sz="2800" b="0" dirty="0">
                        <a:solidFill>
                          <a:schemeClr val="tx1"/>
                        </a:solidFill>
                        <a:latin typeface="Tenorite Display" panose="00000500000000000000" pitchFamily="2" charset="0"/>
                      </a:endParaRPr>
                    </a:p>
                  </a:txBody>
                  <a:tcPr marT="27432" marB="274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extLst>
                  <a:ext uri="{0D108BD9-81ED-4DB2-BD59-A6C34878D82A}">
                    <a16:rowId xmlns:a16="http://schemas.microsoft.com/office/drawing/2014/main" val="822805719"/>
                  </a:ext>
                </a:extLst>
              </a:tr>
              <a:tr h="205573">
                <a:tc>
                  <a:txBody>
                    <a:bodyPr/>
                    <a:lstStyle/>
                    <a:p>
                      <a:pPr algn="ctr"/>
                      <a:r>
                        <a:rPr lang="en-US" sz="2800" dirty="0">
                          <a:solidFill>
                            <a:schemeClr val="tx1"/>
                          </a:solidFill>
                          <a:latin typeface="Tenorite Display" panose="00000500000000000000" pitchFamily="2" charset="0"/>
                        </a:rPr>
                        <a:t>2 AM</a:t>
                      </a:r>
                    </a:p>
                  </a:txBody>
                  <a:tcPr marT="27432" marB="27432"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b="1" dirty="0">
                          <a:solidFill>
                            <a:srgbClr val="00B050"/>
                          </a:solidFill>
                          <a:latin typeface="Tenorite Display" panose="00000500000000000000" pitchFamily="2" charset="0"/>
                        </a:rPr>
                        <a:t>47 (Good)</a:t>
                      </a:r>
                    </a:p>
                  </a:txBody>
                  <a:tcPr marT="27432" marB="274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97251726"/>
                  </a:ext>
                </a:extLst>
              </a:tr>
              <a:tr h="205573">
                <a:tc>
                  <a:txBody>
                    <a:bodyPr/>
                    <a:lstStyle/>
                    <a:p>
                      <a:pPr algn="ctr"/>
                      <a:r>
                        <a:rPr lang="en-US" sz="2800" dirty="0">
                          <a:solidFill>
                            <a:schemeClr val="tx1"/>
                          </a:solidFill>
                          <a:latin typeface="Tenorite Display" panose="00000500000000000000" pitchFamily="2" charset="0"/>
                        </a:rPr>
                        <a:t>7 AM</a:t>
                      </a:r>
                    </a:p>
                  </a:txBody>
                  <a:tcPr marT="27432" marB="27432"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b="1" dirty="0">
                          <a:solidFill>
                            <a:schemeClr val="accent2">
                              <a:lumMod val="50000"/>
                            </a:schemeClr>
                          </a:solidFill>
                          <a:latin typeface="Tenorite Display" panose="00000500000000000000" pitchFamily="2" charset="0"/>
                        </a:rPr>
                        <a:t>210 (Very Unhealthy)</a:t>
                      </a:r>
                    </a:p>
                  </a:txBody>
                  <a:tcPr marT="27432" marB="274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96650365"/>
                  </a:ext>
                </a:extLst>
              </a:tr>
              <a:tr h="205573">
                <a:tc>
                  <a:txBody>
                    <a:bodyPr/>
                    <a:lstStyle/>
                    <a:p>
                      <a:pPr algn="ctr"/>
                      <a:r>
                        <a:rPr lang="en-US" sz="2800" dirty="0">
                          <a:solidFill>
                            <a:schemeClr val="tx1"/>
                          </a:solidFill>
                          <a:latin typeface="Tenorite Display" panose="00000500000000000000" pitchFamily="2" charset="0"/>
                        </a:rPr>
                        <a:t>12 PM</a:t>
                      </a:r>
                    </a:p>
                  </a:txBody>
                  <a:tcPr marT="27432" marB="27432"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b="1" dirty="0">
                          <a:solidFill>
                            <a:srgbClr val="FF0000"/>
                          </a:solidFill>
                          <a:latin typeface="Tenorite Display" panose="00000500000000000000" pitchFamily="2" charset="0"/>
                        </a:rPr>
                        <a:t>150 (Unhealthy for sensitive groups)</a:t>
                      </a:r>
                    </a:p>
                  </a:txBody>
                  <a:tcPr marT="27432" marB="274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06903857"/>
                  </a:ext>
                </a:extLst>
              </a:tr>
              <a:tr h="205573">
                <a:tc>
                  <a:txBody>
                    <a:bodyPr/>
                    <a:lstStyle/>
                    <a:p>
                      <a:pPr algn="ctr"/>
                      <a:r>
                        <a:rPr lang="en-US" sz="2800" b="0" dirty="0">
                          <a:solidFill>
                            <a:schemeClr val="tx1"/>
                          </a:solidFill>
                          <a:latin typeface="Tenorite Display" panose="00000500000000000000" pitchFamily="2" charset="0"/>
                        </a:rPr>
                        <a:t>5 PM</a:t>
                      </a:r>
                    </a:p>
                  </a:txBody>
                  <a:tcPr marT="27432" marB="27432"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800" b="1" dirty="0">
                          <a:solidFill>
                            <a:srgbClr val="CDC800"/>
                          </a:solidFill>
                          <a:latin typeface="Tenorite Display" panose="00000500000000000000" pitchFamily="2" charset="0"/>
                        </a:rPr>
                        <a:t>95 (Moderate)</a:t>
                      </a:r>
                    </a:p>
                  </a:txBody>
                  <a:tcPr marT="27432" marB="274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89826645"/>
                  </a:ext>
                </a:extLst>
              </a:tr>
              <a:tr h="205573">
                <a:tc>
                  <a:txBody>
                    <a:bodyPr/>
                    <a:lstStyle/>
                    <a:p>
                      <a:pPr algn="ctr"/>
                      <a:r>
                        <a:rPr lang="en-US" sz="2800" dirty="0">
                          <a:solidFill>
                            <a:schemeClr val="tx1"/>
                          </a:solidFill>
                          <a:latin typeface="Tenorite" panose="00000500000000000000" pitchFamily="2" charset="0"/>
                        </a:rPr>
                        <a:t>Typical levels</a:t>
                      </a:r>
                      <a:endParaRPr lang="en-US" sz="2800" b="0" dirty="0">
                        <a:solidFill>
                          <a:schemeClr val="tx1"/>
                        </a:solidFill>
                        <a:latin typeface="Tenorite Display" panose="00000500000000000000" pitchFamily="2" charset="0"/>
                      </a:endParaRPr>
                    </a:p>
                  </a:txBody>
                  <a:tcPr marT="27432" marB="27432"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C9D9E1"/>
                    </a:solidFill>
                  </a:tcPr>
                </a:tc>
                <a:tc>
                  <a:txBody>
                    <a:bodyPr/>
                    <a:lstStyle/>
                    <a:p>
                      <a:pPr algn="ctr"/>
                      <a:r>
                        <a:rPr lang="en-US" sz="2800" b="1" dirty="0">
                          <a:solidFill>
                            <a:srgbClr val="00B050"/>
                          </a:solidFill>
                          <a:latin typeface="Tenorite Display" panose="00000500000000000000" pitchFamily="2" charset="0"/>
                        </a:rPr>
                        <a:t>12-38 (Good) </a:t>
                      </a:r>
                      <a:r>
                        <a:rPr lang="en-US" sz="2800" b="0" dirty="0">
                          <a:solidFill>
                            <a:schemeClr val="tx1"/>
                          </a:solidFill>
                          <a:latin typeface="Tenorite Display" panose="00000500000000000000" pitchFamily="2" charset="0"/>
                        </a:rPr>
                        <a:t>on average</a:t>
                      </a:r>
                    </a:p>
                  </a:txBody>
                  <a:tcPr marT="27432" marB="274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C9D9E1"/>
                    </a:solidFill>
                  </a:tcPr>
                </a:tc>
                <a:extLst>
                  <a:ext uri="{0D108BD9-81ED-4DB2-BD59-A6C34878D82A}">
                    <a16:rowId xmlns:a16="http://schemas.microsoft.com/office/drawing/2014/main" val="514221487"/>
                  </a:ext>
                </a:extLst>
              </a:tr>
            </a:tbl>
          </a:graphicData>
        </a:graphic>
      </p:graphicFrame>
      <p:grpSp>
        <p:nvGrpSpPr>
          <p:cNvPr id="3" name="Group 2">
            <a:extLst>
              <a:ext uri="{FF2B5EF4-FFF2-40B4-BE49-F238E27FC236}">
                <a16:creationId xmlns:a16="http://schemas.microsoft.com/office/drawing/2014/main" id="{4D86EC30-BE74-4EC1-B3FB-CD896C66696D}"/>
              </a:ext>
            </a:extLst>
          </p:cNvPr>
          <p:cNvGrpSpPr/>
          <p:nvPr/>
        </p:nvGrpSpPr>
        <p:grpSpPr>
          <a:xfrm>
            <a:off x="15748000" y="468448"/>
            <a:ext cx="1588548" cy="1459646"/>
            <a:chOff x="8925636" y="406123"/>
            <a:chExt cx="892400" cy="892400"/>
          </a:xfrm>
        </p:grpSpPr>
        <p:sp>
          <p:nvSpPr>
            <p:cNvPr id="7" name="TextBox 6">
              <a:extLst>
                <a:ext uri="{FF2B5EF4-FFF2-40B4-BE49-F238E27FC236}">
                  <a16:creationId xmlns:a16="http://schemas.microsoft.com/office/drawing/2014/main" id="{770DEFD1-5AA3-763D-B8A7-DA63EADBB430}"/>
                </a:ext>
              </a:extLst>
            </p:cNvPr>
            <p:cNvSpPr txBox="1"/>
            <p:nvPr/>
          </p:nvSpPr>
          <p:spPr>
            <a:xfrm>
              <a:off x="8925636" y="464882"/>
              <a:ext cx="685800" cy="395155"/>
            </a:xfrm>
            <a:prstGeom prst="rect">
              <a:avLst/>
            </a:prstGeom>
            <a:noFill/>
          </p:spPr>
          <p:txBody>
            <a:bodyPr wrap="square" rtlCol="0">
              <a:spAutoFit/>
            </a:bodyPr>
            <a:lstStyle/>
            <a:p>
              <a:pPr algn="ctr">
                <a:defRPr/>
              </a:pPr>
              <a:r>
                <a:rPr lang="en-US" b="1" dirty="0">
                  <a:solidFill>
                    <a:srgbClr val="6591A7"/>
                  </a:solidFill>
                  <a:latin typeface="Tenorite" panose="00000500000000000000" pitchFamily="2" charset="0"/>
                </a:rPr>
                <a:t>2025 </a:t>
              </a:r>
            </a:p>
            <a:p>
              <a:pPr algn="ctr">
                <a:defRPr/>
              </a:pPr>
              <a:r>
                <a:rPr lang="en-US" b="1" dirty="0">
                  <a:solidFill>
                    <a:srgbClr val="6591A7"/>
                  </a:solidFill>
                  <a:latin typeface="Tenorite" panose="00000500000000000000" pitchFamily="2" charset="0"/>
                </a:rPr>
                <a:t>LA Fires</a:t>
              </a:r>
            </a:p>
          </p:txBody>
        </p:sp>
        <p:pic>
          <p:nvPicPr>
            <p:cNvPr id="9" name="Picture 8">
              <a:extLst>
                <a:ext uri="{FF2B5EF4-FFF2-40B4-BE49-F238E27FC236}">
                  <a16:creationId xmlns:a16="http://schemas.microsoft.com/office/drawing/2014/main" id="{86C33DF6-1C63-0871-F633-B109C284BBB9}"/>
                </a:ext>
              </a:extLst>
            </p:cNvPr>
            <p:cNvPicPr>
              <a:picLocks noChangeAspect="1"/>
            </p:cNvPicPr>
            <p:nvPr/>
          </p:nvPicPr>
          <p:blipFill>
            <a:blip r:embed="rId3"/>
            <a:stretch>
              <a:fillRect/>
            </a:stretch>
          </p:blipFill>
          <p:spPr>
            <a:xfrm>
              <a:off x="8925636" y="406123"/>
              <a:ext cx="892400" cy="892400"/>
            </a:xfrm>
            <a:prstGeom prst="rect">
              <a:avLst/>
            </a:prstGeom>
          </p:spPr>
        </p:pic>
      </p:grpSp>
    </p:spTree>
    <p:extLst>
      <p:ext uri="{BB962C8B-B14F-4D97-AF65-F5344CB8AC3E}">
        <p14:creationId xmlns:p14="http://schemas.microsoft.com/office/powerpoint/2010/main" val="15920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C2D61-E03A-A7FD-EAC8-E05BF1EC6D12}"/>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1F6EAA2-2CD2-FFDF-4897-417978C57AB8}"/>
              </a:ext>
            </a:extLst>
          </p:cNvPr>
          <p:cNvSpPr>
            <a:spLocks noGrp="1"/>
          </p:cNvSpPr>
          <p:nvPr>
            <p:ph type="sldNum" sz="quarter" idx="12"/>
          </p:nvPr>
        </p:nvSpPr>
        <p:spPr>
          <a:xfrm>
            <a:off x="15748000" y="9658437"/>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8</a:t>
            </a:fld>
            <a:endParaRPr lang="en-US" sz="16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9616560C-03CC-E929-908C-CD1D79C7C94A}"/>
              </a:ext>
            </a:extLst>
          </p:cNvPr>
          <p:cNvSpPr txBox="1"/>
          <p:nvPr/>
        </p:nvSpPr>
        <p:spPr>
          <a:xfrm>
            <a:off x="482600" y="534442"/>
            <a:ext cx="16992599" cy="1231106"/>
          </a:xfrm>
          <a:prstGeom prst="rect">
            <a:avLst/>
          </a:prstGeom>
        </p:spPr>
        <p:txBody>
          <a:bodyPr wrap="square" lIns="0" tIns="0" rIns="0" bIns="0" rtlCol="0" anchor="t">
            <a:spAutoFit/>
          </a:bodyPr>
          <a:lstStyle/>
          <a:p>
            <a:pPr algn="ctr">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Smoke can travel very far: </a:t>
            </a:r>
          </a:p>
          <a:p>
            <a:pPr algn="ctr">
              <a:spcBef>
                <a:spcPct val="0"/>
              </a:spcBef>
              <a:defRPr/>
            </a:pPr>
            <a:r>
              <a:rPr lang="en-US" sz="4000" b="1" dirty="0">
                <a:solidFill>
                  <a:srgbClr val="739CB1"/>
                </a:solidFill>
                <a:latin typeface="Tenorite" panose="00000500000000000000" pitchFamily="2" charset="0"/>
                <a:ea typeface="The Youngest Serif"/>
                <a:cs typeface="The Youngest Serif"/>
                <a:sym typeface="The Youngest Serif"/>
              </a:rPr>
              <a:t>Los Angeles 2025 Fires</a:t>
            </a:r>
          </a:p>
        </p:txBody>
      </p:sp>
      <p:grpSp>
        <p:nvGrpSpPr>
          <p:cNvPr id="5" name="Group 4">
            <a:extLst>
              <a:ext uri="{FF2B5EF4-FFF2-40B4-BE49-F238E27FC236}">
                <a16:creationId xmlns:a16="http://schemas.microsoft.com/office/drawing/2014/main" id="{8B54B1D2-044F-9E5E-1ABD-1A1F21268E8D}"/>
              </a:ext>
            </a:extLst>
          </p:cNvPr>
          <p:cNvGrpSpPr/>
          <p:nvPr/>
        </p:nvGrpSpPr>
        <p:grpSpPr>
          <a:xfrm>
            <a:off x="1211447" y="3041801"/>
            <a:ext cx="16635911" cy="6701162"/>
            <a:chOff x="5454294" y="6209841"/>
            <a:chExt cx="7741971" cy="2879460"/>
          </a:xfrm>
        </p:grpSpPr>
        <p:pic>
          <p:nvPicPr>
            <p:cNvPr id="8" name="Content Placeholder 6">
              <a:extLst>
                <a:ext uri="{FF2B5EF4-FFF2-40B4-BE49-F238E27FC236}">
                  <a16:creationId xmlns:a16="http://schemas.microsoft.com/office/drawing/2014/main" id="{455D9A04-0F1F-B9FE-38CC-A2B0F5911C80}"/>
                </a:ext>
              </a:extLst>
            </p:cNvPr>
            <p:cNvPicPr>
              <a:picLocks noChangeAspect="1"/>
            </p:cNvPicPr>
            <p:nvPr/>
          </p:nvPicPr>
          <p:blipFill>
            <a:blip r:embed="rId3">
              <a:clrChange>
                <a:clrFrom>
                  <a:srgbClr val="FFFFFF"/>
                </a:clrFrom>
                <a:clrTo>
                  <a:srgbClr val="FFFFFF">
                    <a:alpha val="0"/>
                  </a:srgbClr>
                </a:clrTo>
              </a:clrChange>
            </a:blip>
            <a:srcRect l="3198" t="6169" r="2275" b="5265"/>
            <a:stretch/>
          </p:blipFill>
          <p:spPr>
            <a:xfrm>
              <a:off x="5454294" y="6210315"/>
              <a:ext cx="7086600" cy="2878986"/>
            </a:xfrm>
            <a:prstGeom prst="rect">
              <a:avLst/>
            </a:prstGeom>
          </p:spPr>
        </p:pic>
        <p:sp>
          <p:nvSpPr>
            <p:cNvPr id="13" name="TextBox 12">
              <a:extLst>
                <a:ext uri="{FF2B5EF4-FFF2-40B4-BE49-F238E27FC236}">
                  <a16:creationId xmlns:a16="http://schemas.microsoft.com/office/drawing/2014/main" id="{ABFA7331-F668-4417-B036-FA3B42FD5654}"/>
                </a:ext>
              </a:extLst>
            </p:cNvPr>
            <p:cNvSpPr txBox="1"/>
            <p:nvPr/>
          </p:nvSpPr>
          <p:spPr>
            <a:xfrm>
              <a:off x="7465478" y="6209841"/>
              <a:ext cx="948501"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Wednesday</a:t>
              </a:r>
            </a:p>
          </p:txBody>
        </p:sp>
        <p:sp>
          <p:nvSpPr>
            <p:cNvPr id="14" name="TextBox 13">
              <a:extLst>
                <a:ext uri="{FF2B5EF4-FFF2-40B4-BE49-F238E27FC236}">
                  <a16:creationId xmlns:a16="http://schemas.microsoft.com/office/drawing/2014/main" id="{85E79083-5990-BD6B-549D-FDB54B9FBE6E}"/>
                </a:ext>
              </a:extLst>
            </p:cNvPr>
            <p:cNvSpPr txBox="1"/>
            <p:nvPr/>
          </p:nvSpPr>
          <p:spPr>
            <a:xfrm>
              <a:off x="6140094" y="6209841"/>
              <a:ext cx="731025"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Tuesday</a:t>
              </a:r>
            </a:p>
          </p:txBody>
        </p:sp>
        <p:sp>
          <p:nvSpPr>
            <p:cNvPr id="15" name="TextBox 14">
              <a:extLst>
                <a:ext uri="{FF2B5EF4-FFF2-40B4-BE49-F238E27FC236}">
                  <a16:creationId xmlns:a16="http://schemas.microsoft.com/office/drawing/2014/main" id="{5081097C-6310-FE74-0B6A-BA9BCD5286F1}"/>
                </a:ext>
              </a:extLst>
            </p:cNvPr>
            <p:cNvSpPr txBox="1"/>
            <p:nvPr/>
          </p:nvSpPr>
          <p:spPr>
            <a:xfrm>
              <a:off x="9112019" y="6209841"/>
              <a:ext cx="788255"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Thursday</a:t>
              </a:r>
            </a:p>
          </p:txBody>
        </p:sp>
        <p:sp>
          <p:nvSpPr>
            <p:cNvPr id="16" name="TextBox 15">
              <a:extLst>
                <a:ext uri="{FF2B5EF4-FFF2-40B4-BE49-F238E27FC236}">
                  <a16:creationId xmlns:a16="http://schemas.microsoft.com/office/drawing/2014/main" id="{AE6F7C76-89C1-2735-3722-917C03A8F7C9}"/>
                </a:ext>
              </a:extLst>
            </p:cNvPr>
            <p:cNvSpPr txBox="1"/>
            <p:nvPr/>
          </p:nvSpPr>
          <p:spPr>
            <a:xfrm>
              <a:off x="10844519" y="6227242"/>
              <a:ext cx="599395"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Friday</a:t>
              </a:r>
            </a:p>
          </p:txBody>
        </p:sp>
        <p:sp>
          <p:nvSpPr>
            <p:cNvPr id="17" name="TextBox 16">
              <a:extLst>
                <a:ext uri="{FF2B5EF4-FFF2-40B4-BE49-F238E27FC236}">
                  <a16:creationId xmlns:a16="http://schemas.microsoft.com/office/drawing/2014/main" id="{0541E218-3445-7766-5E4F-32368BA56EFB}"/>
                </a:ext>
              </a:extLst>
            </p:cNvPr>
            <p:cNvSpPr txBox="1"/>
            <p:nvPr/>
          </p:nvSpPr>
          <p:spPr>
            <a:xfrm>
              <a:off x="6101940" y="7698128"/>
              <a:ext cx="769179"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Saturday</a:t>
              </a:r>
            </a:p>
          </p:txBody>
        </p:sp>
        <p:sp>
          <p:nvSpPr>
            <p:cNvPr id="18" name="TextBox 17">
              <a:extLst>
                <a:ext uri="{FF2B5EF4-FFF2-40B4-BE49-F238E27FC236}">
                  <a16:creationId xmlns:a16="http://schemas.microsoft.com/office/drawing/2014/main" id="{97100A7D-C985-2449-7A00-ACEA472853C6}"/>
                </a:ext>
              </a:extLst>
            </p:cNvPr>
            <p:cNvSpPr txBox="1"/>
            <p:nvPr/>
          </p:nvSpPr>
          <p:spPr>
            <a:xfrm>
              <a:off x="7742092" y="7709990"/>
              <a:ext cx="671887"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Sunday</a:t>
              </a:r>
            </a:p>
          </p:txBody>
        </p:sp>
        <p:sp>
          <p:nvSpPr>
            <p:cNvPr id="19" name="TextBox 18">
              <a:extLst>
                <a:ext uri="{FF2B5EF4-FFF2-40B4-BE49-F238E27FC236}">
                  <a16:creationId xmlns:a16="http://schemas.microsoft.com/office/drawing/2014/main" id="{9E799F4D-8170-46D3-28D3-C22139743251}"/>
                </a:ext>
              </a:extLst>
            </p:cNvPr>
            <p:cNvSpPr txBox="1"/>
            <p:nvPr/>
          </p:nvSpPr>
          <p:spPr>
            <a:xfrm>
              <a:off x="9207504" y="7698128"/>
              <a:ext cx="731025"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Monday</a:t>
              </a:r>
            </a:p>
          </p:txBody>
        </p:sp>
        <p:sp>
          <p:nvSpPr>
            <p:cNvPr id="21" name="TextBox 20">
              <a:extLst>
                <a:ext uri="{FF2B5EF4-FFF2-40B4-BE49-F238E27FC236}">
                  <a16:creationId xmlns:a16="http://schemas.microsoft.com/office/drawing/2014/main" id="{05C186D7-E818-1E4F-5ABA-FD71860E88C0}"/>
                </a:ext>
              </a:extLst>
            </p:cNvPr>
            <p:cNvSpPr txBox="1"/>
            <p:nvPr/>
          </p:nvSpPr>
          <p:spPr>
            <a:xfrm>
              <a:off x="10710052" y="7698128"/>
              <a:ext cx="731025" cy="210874"/>
            </a:xfrm>
            <a:prstGeom prst="rect">
              <a:avLst/>
            </a:prstGeom>
            <a:solidFill>
              <a:schemeClr val="tx2">
                <a:lumMod val="20000"/>
                <a:lumOff val="80000"/>
              </a:schemeClr>
            </a:solidFill>
          </p:spPr>
          <p:txBody>
            <a:bodyPr wrap="square" rtlCol="0">
              <a:spAutoFit/>
            </a:bodyPr>
            <a:lstStyle/>
            <a:p>
              <a:pPr algn="ctr">
                <a:defRPr/>
              </a:pPr>
              <a:r>
                <a:rPr lang="en-US" sz="2400" dirty="0">
                  <a:solidFill>
                    <a:prstClr val="black"/>
                  </a:solidFill>
                  <a:latin typeface="Tenorite" panose="00000500000000000000" pitchFamily="2" charset="0"/>
                </a:rPr>
                <a:t>Tuesday</a:t>
              </a:r>
            </a:p>
          </p:txBody>
        </p:sp>
        <p:cxnSp>
          <p:nvCxnSpPr>
            <p:cNvPr id="25" name="Straight Arrow Connector 24">
              <a:extLst>
                <a:ext uri="{FF2B5EF4-FFF2-40B4-BE49-F238E27FC236}">
                  <a16:creationId xmlns:a16="http://schemas.microsoft.com/office/drawing/2014/main" id="{219E31E6-2BDD-AA1E-811B-9102F3B651D9}"/>
                </a:ext>
              </a:extLst>
            </p:cNvPr>
            <p:cNvCxnSpPr>
              <a:cxnSpLocks/>
            </p:cNvCxnSpPr>
            <p:nvPr/>
          </p:nvCxnSpPr>
          <p:spPr>
            <a:xfrm flipH="1" flipV="1">
              <a:off x="12484739" y="7715396"/>
              <a:ext cx="197186" cy="1076258"/>
            </a:xfrm>
            <a:prstGeom prst="straightConnector1">
              <a:avLst/>
            </a:prstGeom>
            <a:ln w="76200">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CAD89101-E8DA-0618-42D2-184064A8D660}"/>
                </a:ext>
              </a:extLst>
            </p:cNvPr>
            <p:cNvSpPr txBox="1"/>
            <p:nvPr/>
          </p:nvSpPr>
          <p:spPr>
            <a:xfrm>
              <a:off x="11607716" y="8533818"/>
              <a:ext cx="1588549" cy="510788"/>
            </a:xfrm>
            <a:prstGeom prst="rect">
              <a:avLst/>
            </a:prstGeom>
            <a:solidFill>
              <a:schemeClr val="bg1">
                <a:lumMod val="95000"/>
                <a:alpha val="53000"/>
              </a:schemeClr>
            </a:solidFill>
            <a:ln w="19050">
              <a:solidFill>
                <a:schemeClr val="accent5">
                  <a:lumMod val="50000"/>
                </a:schemeClr>
              </a:solidFill>
            </a:ln>
          </p:spPr>
          <p:txBody>
            <a:bodyPr wrap="square" rtlCol="0">
              <a:spAutoFit/>
            </a:bodyPr>
            <a:lstStyle/>
            <a:p>
              <a:pPr>
                <a:defRPr/>
              </a:pPr>
              <a:r>
                <a:rPr lang="en-US" sz="2400" dirty="0">
                  <a:solidFill>
                    <a:prstClr val="black"/>
                  </a:solidFill>
                  <a:latin typeface="Tenorite" panose="00000500000000000000" pitchFamily="2" charset="0"/>
                </a:rPr>
                <a:t>Zoomed-out shot of LA County showing how far the smoke went.</a:t>
              </a:r>
            </a:p>
          </p:txBody>
        </p:sp>
      </p:grpSp>
      <p:sp>
        <p:nvSpPr>
          <p:cNvPr id="31" name="TextBox 30">
            <a:extLst>
              <a:ext uri="{FF2B5EF4-FFF2-40B4-BE49-F238E27FC236}">
                <a16:creationId xmlns:a16="http://schemas.microsoft.com/office/drawing/2014/main" id="{2B48DB35-3B0A-D75F-84AB-DE2B5FC232BF}"/>
              </a:ext>
            </a:extLst>
          </p:cNvPr>
          <p:cNvSpPr txBox="1"/>
          <p:nvPr/>
        </p:nvSpPr>
        <p:spPr>
          <a:xfrm>
            <a:off x="1037541" y="2045072"/>
            <a:ext cx="15120752" cy="830997"/>
          </a:xfrm>
          <a:prstGeom prst="rect">
            <a:avLst/>
          </a:prstGeom>
          <a:noFill/>
        </p:spPr>
        <p:txBody>
          <a:bodyPr wrap="square">
            <a:spAutoFit/>
          </a:bodyPr>
          <a:lstStyle/>
          <a:p>
            <a:pPr>
              <a:defRPr/>
            </a:pPr>
            <a:r>
              <a:rPr lang="en-US" sz="2400" b="1" dirty="0">
                <a:solidFill>
                  <a:prstClr val="black"/>
                </a:solidFill>
                <a:latin typeface="Tenorite" panose="00000500000000000000" pitchFamily="2" charset="0"/>
              </a:rPr>
              <a:t>Wildfire smoke can travel far! </a:t>
            </a:r>
            <a:r>
              <a:rPr lang="en-US" sz="2400" dirty="0">
                <a:solidFill>
                  <a:prstClr val="black"/>
                </a:solidFill>
                <a:latin typeface="Tenorite" panose="00000500000000000000" pitchFamily="2" charset="0"/>
              </a:rPr>
              <a:t>The figure below shows Los Angeles County and the smoke plume bringing unhealthy air quality to areas hours away from the fire.</a:t>
            </a:r>
          </a:p>
        </p:txBody>
      </p:sp>
      <p:grpSp>
        <p:nvGrpSpPr>
          <p:cNvPr id="3" name="Group 2">
            <a:extLst>
              <a:ext uri="{FF2B5EF4-FFF2-40B4-BE49-F238E27FC236}">
                <a16:creationId xmlns:a16="http://schemas.microsoft.com/office/drawing/2014/main" id="{9A822064-EC42-6456-9214-FFD5526ECCED}"/>
              </a:ext>
            </a:extLst>
          </p:cNvPr>
          <p:cNvGrpSpPr/>
          <p:nvPr/>
        </p:nvGrpSpPr>
        <p:grpSpPr>
          <a:xfrm>
            <a:off x="15644826" y="472737"/>
            <a:ext cx="1588548" cy="1459646"/>
            <a:chOff x="8925636" y="406123"/>
            <a:chExt cx="892400" cy="892400"/>
          </a:xfrm>
        </p:grpSpPr>
        <p:sp>
          <p:nvSpPr>
            <p:cNvPr id="7" name="TextBox 6">
              <a:extLst>
                <a:ext uri="{FF2B5EF4-FFF2-40B4-BE49-F238E27FC236}">
                  <a16:creationId xmlns:a16="http://schemas.microsoft.com/office/drawing/2014/main" id="{325626E3-602F-4788-2A65-B85EC6D6E995}"/>
                </a:ext>
              </a:extLst>
            </p:cNvPr>
            <p:cNvSpPr txBox="1"/>
            <p:nvPr/>
          </p:nvSpPr>
          <p:spPr>
            <a:xfrm>
              <a:off x="8925636" y="464882"/>
              <a:ext cx="685800" cy="395155"/>
            </a:xfrm>
            <a:prstGeom prst="rect">
              <a:avLst/>
            </a:prstGeom>
            <a:noFill/>
          </p:spPr>
          <p:txBody>
            <a:bodyPr wrap="square" rtlCol="0">
              <a:spAutoFit/>
            </a:bodyPr>
            <a:lstStyle/>
            <a:p>
              <a:pPr algn="ctr">
                <a:defRPr/>
              </a:pPr>
              <a:r>
                <a:rPr lang="en-US" b="1" dirty="0">
                  <a:solidFill>
                    <a:srgbClr val="6591A7"/>
                  </a:solidFill>
                  <a:latin typeface="Tenorite" panose="00000500000000000000" pitchFamily="2" charset="0"/>
                </a:rPr>
                <a:t>2025 </a:t>
              </a:r>
            </a:p>
            <a:p>
              <a:pPr algn="ctr">
                <a:defRPr/>
              </a:pPr>
              <a:r>
                <a:rPr lang="en-US" b="1" dirty="0">
                  <a:solidFill>
                    <a:srgbClr val="6591A7"/>
                  </a:solidFill>
                  <a:latin typeface="Tenorite" panose="00000500000000000000" pitchFamily="2" charset="0"/>
                </a:rPr>
                <a:t>LA Fires</a:t>
              </a:r>
            </a:p>
          </p:txBody>
        </p:sp>
        <p:pic>
          <p:nvPicPr>
            <p:cNvPr id="9" name="Picture 8">
              <a:extLst>
                <a:ext uri="{FF2B5EF4-FFF2-40B4-BE49-F238E27FC236}">
                  <a16:creationId xmlns:a16="http://schemas.microsoft.com/office/drawing/2014/main" id="{D1FDFCE0-108D-C49B-5C93-DA6314DB1678}"/>
                </a:ext>
              </a:extLst>
            </p:cNvPr>
            <p:cNvPicPr>
              <a:picLocks noChangeAspect="1"/>
            </p:cNvPicPr>
            <p:nvPr/>
          </p:nvPicPr>
          <p:blipFill>
            <a:blip r:embed="rId4"/>
            <a:stretch>
              <a:fillRect/>
            </a:stretch>
          </p:blipFill>
          <p:spPr>
            <a:xfrm>
              <a:off x="8925636" y="406123"/>
              <a:ext cx="892400" cy="892400"/>
            </a:xfrm>
            <a:prstGeom prst="rect">
              <a:avLst/>
            </a:prstGeom>
          </p:spPr>
        </p:pic>
      </p:grpSp>
      <p:sp>
        <p:nvSpPr>
          <p:cNvPr id="10" name="TextBox 9">
            <a:extLst>
              <a:ext uri="{FF2B5EF4-FFF2-40B4-BE49-F238E27FC236}">
                <a16:creationId xmlns:a16="http://schemas.microsoft.com/office/drawing/2014/main" id="{749965C8-050E-3D88-6351-9AC69293F5AB}"/>
              </a:ext>
            </a:extLst>
          </p:cNvPr>
          <p:cNvSpPr txBox="1"/>
          <p:nvPr/>
        </p:nvSpPr>
        <p:spPr>
          <a:xfrm>
            <a:off x="482600" y="9738137"/>
            <a:ext cx="11629784" cy="246221"/>
          </a:xfrm>
          <a:prstGeom prst="rect">
            <a:avLst/>
          </a:prstGeom>
          <a:noFill/>
        </p:spPr>
        <p:txBody>
          <a:bodyPr wrap="square" rtlCol="0">
            <a:spAutoFit/>
          </a:bodyPr>
          <a:lstStyle/>
          <a:p>
            <a:pPr>
              <a:defRPr/>
            </a:pPr>
            <a:r>
              <a:rPr lang="en-US" sz="1000" dirty="0">
                <a:solidFill>
                  <a:schemeClr val="tx1">
                    <a:lumMod val="65000"/>
                    <a:lumOff val="35000"/>
                  </a:schemeClr>
                </a:solidFill>
                <a:latin typeface="Tenorite" panose="00000500000000000000" pitchFamily="2" charset="0"/>
              </a:rPr>
              <a:t>Image (bottom): Schollaert C, Connolly R, Cushing L, Jerrett M, Liu T, Marlier M. Air quality impacts of the January 2025 Los Angeles wildfires: Insights from public data sources.</a:t>
            </a:r>
          </a:p>
        </p:txBody>
      </p:sp>
      <p:sp>
        <p:nvSpPr>
          <p:cNvPr id="11" name="TextBox 10">
            <a:extLst>
              <a:ext uri="{FF2B5EF4-FFF2-40B4-BE49-F238E27FC236}">
                <a16:creationId xmlns:a16="http://schemas.microsoft.com/office/drawing/2014/main" id="{624E09B5-E3E5-1A4D-451F-E91BB02A353D}"/>
              </a:ext>
            </a:extLst>
          </p:cNvPr>
          <p:cNvSpPr txBox="1"/>
          <p:nvPr/>
        </p:nvSpPr>
        <p:spPr>
          <a:xfrm>
            <a:off x="2603106" y="3704396"/>
            <a:ext cx="10288349" cy="954107"/>
          </a:xfrm>
          <a:prstGeom prst="rect">
            <a:avLst/>
          </a:prstGeom>
          <a:solidFill>
            <a:schemeClr val="bg2"/>
          </a:solidFill>
        </p:spPr>
        <p:txBody>
          <a:bodyPr wrap="square">
            <a:spAutoFit/>
          </a:bodyPr>
          <a:lstStyle/>
          <a:p>
            <a:pPr algn="ctr"/>
            <a:r>
              <a:rPr lang="en-US" sz="2800" dirty="0">
                <a:solidFill>
                  <a:srgbClr val="0070C0"/>
                </a:solidFill>
                <a:latin typeface="Tenorite" panose="00000500000000000000" pitchFamily="2" charset="0"/>
              </a:rPr>
              <a:t>Discussion: </a:t>
            </a:r>
            <a:r>
              <a:rPr lang="en-US" sz="2800" dirty="0">
                <a:solidFill>
                  <a:schemeClr val="tx1"/>
                </a:solidFill>
                <a:latin typeface="Tenorite" panose="00000500000000000000" pitchFamily="2" charset="0"/>
              </a:rPr>
              <a:t>Do you think people in far away from the fire (for example, Long Beach) realized they were in heavy smoke?</a:t>
            </a:r>
            <a:endParaRPr lang="en-US" sz="2800" dirty="0"/>
          </a:p>
        </p:txBody>
      </p:sp>
    </p:spTree>
    <p:extLst>
      <p:ext uri="{BB962C8B-B14F-4D97-AF65-F5344CB8AC3E}">
        <p14:creationId xmlns:p14="http://schemas.microsoft.com/office/powerpoint/2010/main" val="388093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1BF59-F6CA-3EEE-F295-2BC0B9D2C8F1}"/>
              </a:ext>
            </a:extLst>
          </p:cNvPr>
          <p:cNvSpPr>
            <a:spLocks noGrp="1"/>
          </p:cNvSpPr>
          <p:nvPr>
            <p:ph type="title"/>
          </p:nvPr>
        </p:nvSpPr>
        <p:spPr>
          <a:xfrm>
            <a:off x="2006600" y="757201"/>
            <a:ext cx="13741400" cy="914395"/>
          </a:xfrm>
        </p:spPr>
        <p:txBody>
          <a:bodyPr>
            <a:noAutofit/>
          </a:bodyPr>
          <a:lstStyle/>
          <a:p>
            <a:pPr algn="ctr"/>
            <a:r>
              <a:rPr lang="en-US" sz="4000" dirty="0">
                <a:solidFill>
                  <a:schemeClr val="bg2">
                    <a:lumMod val="25000"/>
                  </a:schemeClr>
                </a:solidFill>
                <a:latin typeface="Tenorite" panose="00000500000000000000" pitchFamily="2" charset="0"/>
              </a:rPr>
              <a:t>What we were unable to measure through the air quality index… </a:t>
            </a:r>
            <a:br>
              <a:rPr lang="en-US" sz="4000" dirty="0">
                <a:solidFill>
                  <a:schemeClr val="bg2">
                    <a:lumMod val="25000"/>
                  </a:schemeClr>
                </a:solidFill>
                <a:latin typeface="Tenorite" panose="00000500000000000000" pitchFamily="2" charset="0"/>
              </a:rPr>
            </a:br>
            <a:r>
              <a:rPr lang="en-US" sz="4000" dirty="0">
                <a:solidFill>
                  <a:srgbClr val="739CB1"/>
                </a:solidFill>
                <a:latin typeface="Tenorite" panose="00000500000000000000" pitchFamily="2" charset="0"/>
                <a:ea typeface="The Youngest Serif"/>
                <a:cs typeface="The Youngest Serif"/>
                <a:sym typeface="The Youngest Serif"/>
              </a:rPr>
              <a:t>Los Angeles 2025 Fires</a:t>
            </a:r>
            <a:endParaRPr lang="en-US" sz="4000" dirty="0">
              <a:solidFill>
                <a:schemeClr val="bg2">
                  <a:lumMod val="25000"/>
                </a:schemeClr>
              </a:solidFill>
              <a:latin typeface="Tenorite" panose="00000500000000000000" pitchFamily="2" charset="0"/>
            </a:endParaRPr>
          </a:p>
        </p:txBody>
      </p:sp>
      <p:sp>
        <p:nvSpPr>
          <p:cNvPr id="3" name="Content Placeholder 2">
            <a:extLst>
              <a:ext uri="{FF2B5EF4-FFF2-40B4-BE49-F238E27FC236}">
                <a16:creationId xmlns:a16="http://schemas.microsoft.com/office/drawing/2014/main" id="{97BBE26B-8588-8604-FB7E-9F98C5C2F6A4}"/>
              </a:ext>
            </a:extLst>
          </p:cNvPr>
          <p:cNvSpPr>
            <a:spLocks noGrp="1"/>
          </p:cNvSpPr>
          <p:nvPr>
            <p:ph idx="1"/>
          </p:nvPr>
        </p:nvSpPr>
        <p:spPr>
          <a:xfrm>
            <a:off x="10707582" y="2961641"/>
            <a:ext cx="7174015" cy="2351617"/>
          </a:xfrm>
        </p:spPr>
        <p:txBody>
          <a:bodyPr vert="horz" lIns="0" tIns="67056" rIns="0" bIns="67056" numCol="2" rtlCol="0" anchor="t">
            <a:normAutofit lnSpcReduction="10000"/>
          </a:bodyPr>
          <a:lstStyle/>
          <a:p>
            <a:pPr>
              <a:spcBef>
                <a:spcPts val="0"/>
              </a:spcBef>
              <a:spcAft>
                <a:spcPts val="0"/>
              </a:spcAft>
              <a:buClrTx/>
              <a:buFont typeface="Arial" panose="020B0604020202020204" pitchFamily="34" charset="0"/>
              <a:buChar char="•"/>
            </a:pPr>
            <a:r>
              <a:rPr lang="en-US" sz="3520" dirty="0">
                <a:latin typeface="Tenorite"/>
              </a:rPr>
              <a:t>Arsenic</a:t>
            </a:r>
          </a:p>
          <a:p>
            <a:pPr>
              <a:spcBef>
                <a:spcPts val="0"/>
              </a:spcBef>
              <a:spcAft>
                <a:spcPts val="0"/>
              </a:spcAft>
              <a:buClrTx/>
              <a:buFont typeface="Arial" panose="020B0604020202020204" pitchFamily="34" charset="0"/>
              <a:buChar char="•"/>
            </a:pPr>
            <a:r>
              <a:rPr lang="en-US" sz="3520" dirty="0"/>
              <a:t>Cadmium</a:t>
            </a:r>
          </a:p>
          <a:p>
            <a:pPr>
              <a:spcBef>
                <a:spcPts val="0"/>
              </a:spcBef>
              <a:spcAft>
                <a:spcPts val="0"/>
              </a:spcAft>
              <a:buClrTx/>
              <a:buFont typeface="Arial" panose="020B0604020202020204" pitchFamily="34" charset="0"/>
              <a:buChar char="•"/>
            </a:pPr>
            <a:r>
              <a:rPr lang="en-US" sz="3520" dirty="0"/>
              <a:t>Chromium</a:t>
            </a:r>
          </a:p>
          <a:p>
            <a:pPr>
              <a:spcBef>
                <a:spcPts val="0"/>
              </a:spcBef>
              <a:spcAft>
                <a:spcPts val="0"/>
              </a:spcAft>
              <a:buClrTx/>
              <a:buFont typeface="Arial" panose="020B0604020202020204" pitchFamily="34" charset="0"/>
              <a:buChar char="•"/>
            </a:pPr>
            <a:r>
              <a:rPr lang="en-US" sz="3520" dirty="0"/>
              <a:t>Copper</a:t>
            </a:r>
          </a:p>
          <a:p>
            <a:pPr>
              <a:spcBef>
                <a:spcPts val="0"/>
              </a:spcBef>
              <a:spcAft>
                <a:spcPts val="0"/>
              </a:spcAft>
              <a:buClrTx/>
              <a:buFont typeface="Arial" panose="020B0604020202020204" pitchFamily="34" charset="0"/>
              <a:buChar char="•"/>
            </a:pPr>
            <a:r>
              <a:rPr lang="en-US" sz="3520" dirty="0"/>
              <a:t>Lead </a:t>
            </a:r>
          </a:p>
          <a:p>
            <a:pPr>
              <a:spcBef>
                <a:spcPts val="0"/>
              </a:spcBef>
              <a:spcAft>
                <a:spcPts val="0"/>
              </a:spcAft>
              <a:buClrTx/>
              <a:buFont typeface="Arial" panose="020B0604020202020204" pitchFamily="34" charset="0"/>
              <a:buChar char="•"/>
            </a:pPr>
            <a:r>
              <a:rPr lang="en-US" sz="3520" dirty="0"/>
              <a:t>Magnesium</a:t>
            </a:r>
          </a:p>
          <a:p>
            <a:pPr>
              <a:spcBef>
                <a:spcPts val="0"/>
              </a:spcBef>
              <a:spcAft>
                <a:spcPts val="0"/>
              </a:spcAft>
              <a:buClrTx/>
              <a:buFont typeface="Arial" panose="020B0604020202020204" pitchFamily="34" charset="0"/>
              <a:buChar char="•"/>
            </a:pPr>
            <a:r>
              <a:rPr lang="en-US" sz="3520" dirty="0"/>
              <a:t>Mercury</a:t>
            </a:r>
          </a:p>
          <a:p>
            <a:pPr>
              <a:spcBef>
                <a:spcPts val="0"/>
              </a:spcBef>
              <a:spcAft>
                <a:spcPts val="0"/>
              </a:spcAft>
              <a:buClrTx/>
              <a:buFont typeface="Arial" panose="020B0604020202020204" pitchFamily="34" charset="0"/>
              <a:buChar char="•"/>
            </a:pPr>
            <a:r>
              <a:rPr lang="en-US" sz="3520" dirty="0">
                <a:latin typeface="Tenorite"/>
              </a:rPr>
              <a:t>Nickel</a:t>
            </a:r>
          </a:p>
          <a:p>
            <a:pPr>
              <a:spcBef>
                <a:spcPts val="0"/>
              </a:spcBef>
              <a:spcAft>
                <a:spcPts val="0"/>
              </a:spcAft>
              <a:buClrTx/>
              <a:buFont typeface="Arial" panose="020B0604020202020204" pitchFamily="34" charset="0"/>
              <a:buChar char="•"/>
            </a:pPr>
            <a:r>
              <a:rPr lang="en-US" sz="3520" dirty="0">
                <a:latin typeface="Tenorite"/>
              </a:rPr>
              <a:t>Zirconium</a:t>
            </a:r>
          </a:p>
          <a:p>
            <a:pPr>
              <a:spcBef>
                <a:spcPts val="0"/>
              </a:spcBef>
              <a:spcAft>
                <a:spcPts val="0"/>
              </a:spcAft>
            </a:pPr>
            <a:endParaRPr lang="en-US" sz="3520" dirty="0">
              <a:latin typeface="Tenorite"/>
            </a:endParaRPr>
          </a:p>
        </p:txBody>
      </p:sp>
      <p:pic>
        <p:nvPicPr>
          <p:cNvPr id="5" name="Picture 4">
            <a:extLst>
              <a:ext uri="{FF2B5EF4-FFF2-40B4-BE49-F238E27FC236}">
                <a16:creationId xmlns:a16="http://schemas.microsoft.com/office/drawing/2014/main" id="{18FAF748-9B92-E26D-6DDB-4B63E9945E3E}"/>
              </a:ext>
            </a:extLst>
          </p:cNvPr>
          <p:cNvPicPr>
            <a:picLocks noChangeAspect="1"/>
          </p:cNvPicPr>
          <p:nvPr/>
        </p:nvPicPr>
        <p:blipFill>
          <a:blip r:embed="rId3"/>
          <a:stretch>
            <a:fillRect/>
          </a:stretch>
        </p:blipFill>
        <p:spPr>
          <a:xfrm>
            <a:off x="-571" y="1731172"/>
            <a:ext cx="9944270" cy="8327227"/>
          </a:xfrm>
          <a:prstGeom prst="rect">
            <a:avLst/>
          </a:prstGeom>
        </p:spPr>
      </p:pic>
      <p:sp>
        <p:nvSpPr>
          <p:cNvPr id="4" name="Slide Number Placeholder 3">
            <a:extLst>
              <a:ext uri="{FF2B5EF4-FFF2-40B4-BE49-F238E27FC236}">
                <a16:creationId xmlns:a16="http://schemas.microsoft.com/office/drawing/2014/main" id="{94311B49-8C58-6267-61B2-2D3FB3708B04}"/>
              </a:ext>
            </a:extLst>
          </p:cNvPr>
          <p:cNvSpPr>
            <a:spLocks noGrp="1"/>
          </p:cNvSpPr>
          <p:nvPr>
            <p:ph type="sldNum" sz="quarter" idx="12"/>
          </p:nvPr>
        </p:nvSpPr>
        <p:spPr/>
        <p:txBody>
          <a:bodyPr/>
          <a:lstStyle/>
          <a:p>
            <a:pPr defTabSz="670575">
              <a:defRPr/>
            </a:pPr>
            <a:fld id="{6D22F896-40B5-4ADD-8801-0D06FADFA095}" type="slidenum">
              <a:rPr lang="en-US" sz="1540">
                <a:solidFill>
                  <a:srgbClr val="000000"/>
                </a:solidFill>
                <a:latin typeface="Calibri" panose="020F0502020204030204"/>
              </a:rPr>
              <a:pPr defTabSz="670575">
                <a:defRPr/>
              </a:pPr>
              <a:t>9</a:t>
            </a:fld>
            <a:endParaRPr lang="en-US" sz="1540" dirty="0">
              <a:solidFill>
                <a:srgbClr val="000000"/>
              </a:solidFill>
              <a:latin typeface="Calibri" panose="020F0502020204030204"/>
            </a:endParaRPr>
          </a:p>
        </p:txBody>
      </p:sp>
      <p:sp>
        <p:nvSpPr>
          <p:cNvPr id="7" name="Content Placeholder 2">
            <a:extLst>
              <a:ext uri="{FF2B5EF4-FFF2-40B4-BE49-F238E27FC236}">
                <a16:creationId xmlns:a16="http://schemas.microsoft.com/office/drawing/2014/main" id="{72658D84-B331-8431-4A9C-76696734E967}"/>
              </a:ext>
            </a:extLst>
          </p:cNvPr>
          <p:cNvSpPr txBox="1">
            <a:spLocks/>
          </p:cNvSpPr>
          <p:nvPr/>
        </p:nvSpPr>
        <p:spPr>
          <a:xfrm>
            <a:off x="10148688" y="1766582"/>
            <a:ext cx="7174015" cy="1195059"/>
          </a:xfrm>
          <a:prstGeom prst="rect">
            <a:avLst/>
          </a:prstGeom>
        </p:spPr>
        <p:txBody>
          <a:bodyPr vert="horz" lIns="0" tIns="67056" rIns="0" bIns="67056" rtlCol="0" anchor="t">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solidFill>
                <a:latin typeface="Tenorite" panose="00000500000000000000" pitchFamily="2"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3200" kern="1200">
                <a:solidFill>
                  <a:schemeClr val="tx1"/>
                </a:solidFill>
                <a:latin typeface="Tenorite" panose="00000500000000000000" pitchFamily="2"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3520" dirty="0">
                <a:latin typeface="Tenorite"/>
              </a:rPr>
              <a:t>Some common TRACE metals found in air from wildfires:</a:t>
            </a:r>
          </a:p>
          <a:p>
            <a:pPr marL="0" indent="0">
              <a:buNone/>
            </a:pPr>
            <a:endParaRPr lang="en-US" sz="3520" dirty="0">
              <a:latin typeface="Tenorite"/>
            </a:endParaRPr>
          </a:p>
        </p:txBody>
      </p:sp>
      <p:sp>
        <p:nvSpPr>
          <p:cNvPr id="8" name="Content Placeholder 2">
            <a:extLst>
              <a:ext uri="{FF2B5EF4-FFF2-40B4-BE49-F238E27FC236}">
                <a16:creationId xmlns:a16="http://schemas.microsoft.com/office/drawing/2014/main" id="{ED8D8BE4-9F32-A26D-C70E-1159EB90E0B2}"/>
              </a:ext>
            </a:extLst>
          </p:cNvPr>
          <p:cNvSpPr txBox="1">
            <a:spLocks/>
          </p:cNvSpPr>
          <p:nvPr/>
        </p:nvSpPr>
        <p:spPr>
          <a:xfrm>
            <a:off x="10148688" y="5448301"/>
            <a:ext cx="7527919" cy="4026051"/>
          </a:xfrm>
          <a:prstGeom prst="rect">
            <a:avLst/>
          </a:prstGeom>
        </p:spPr>
        <p:txBody>
          <a:bodyPr vert="horz" lIns="0" tIns="67056" rIns="0" bIns="67056" rtlCol="0" anchor="t">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solidFill>
                <a:latin typeface="Tenorite" panose="00000500000000000000" pitchFamily="2"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3200" kern="1200">
                <a:solidFill>
                  <a:schemeClr val="tx1"/>
                </a:solidFill>
                <a:latin typeface="Tenorite" panose="00000500000000000000" pitchFamily="2"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sz="3520" dirty="0">
                <a:latin typeface="Tenorite"/>
              </a:rPr>
              <a:t>Long-term exposure can cause health issues over time, including lung and heart health problems, brain damage, and increased risk of certain cancers. </a:t>
            </a:r>
          </a:p>
          <a:p>
            <a:r>
              <a:rPr lang="en-US" sz="3520" dirty="0">
                <a:latin typeface="Tenorite"/>
              </a:rPr>
              <a:t>Short-term exposures may lead to lung and skin irritation, headaches, nausea, and heart health issues (such as increases in blood pressure). </a:t>
            </a:r>
          </a:p>
        </p:txBody>
      </p:sp>
      <p:grpSp>
        <p:nvGrpSpPr>
          <p:cNvPr id="6" name="Group 5">
            <a:extLst>
              <a:ext uri="{FF2B5EF4-FFF2-40B4-BE49-F238E27FC236}">
                <a16:creationId xmlns:a16="http://schemas.microsoft.com/office/drawing/2014/main" id="{F11382B0-8589-CE07-BA65-332F4D9D8B49}"/>
              </a:ext>
            </a:extLst>
          </p:cNvPr>
          <p:cNvGrpSpPr/>
          <p:nvPr/>
        </p:nvGrpSpPr>
        <p:grpSpPr>
          <a:xfrm>
            <a:off x="15748000" y="468448"/>
            <a:ext cx="1588548" cy="1459646"/>
            <a:chOff x="8925636" y="406123"/>
            <a:chExt cx="892400" cy="892400"/>
          </a:xfrm>
        </p:grpSpPr>
        <p:sp>
          <p:nvSpPr>
            <p:cNvPr id="9" name="TextBox 8">
              <a:extLst>
                <a:ext uri="{FF2B5EF4-FFF2-40B4-BE49-F238E27FC236}">
                  <a16:creationId xmlns:a16="http://schemas.microsoft.com/office/drawing/2014/main" id="{07314F1F-724D-2ECF-20C0-7CC0FB100F2D}"/>
                </a:ext>
              </a:extLst>
            </p:cNvPr>
            <p:cNvSpPr txBox="1"/>
            <p:nvPr/>
          </p:nvSpPr>
          <p:spPr>
            <a:xfrm>
              <a:off x="8925636" y="464882"/>
              <a:ext cx="685800" cy="395155"/>
            </a:xfrm>
            <a:prstGeom prst="rect">
              <a:avLst/>
            </a:prstGeom>
            <a:noFill/>
          </p:spPr>
          <p:txBody>
            <a:bodyPr wrap="square" rtlCol="0">
              <a:spAutoFit/>
            </a:bodyPr>
            <a:lstStyle/>
            <a:p>
              <a:pPr algn="ctr">
                <a:defRPr/>
              </a:pPr>
              <a:r>
                <a:rPr lang="en-US" b="1" dirty="0">
                  <a:solidFill>
                    <a:srgbClr val="6591A7"/>
                  </a:solidFill>
                  <a:latin typeface="Tenorite" panose="00000500000000000000" pitchFamily="2" charset="0"/>
                </a:rPr>
                <a:t>2025 </a:t>
              </a:r>
            </a:p>
            <a:p>
              <a:pPr algn="ctr">
                <a:defRPr/>
              </a:pPr>
              <a:r>
                <a:rPr lang="en-US" b="1" dirty="0">
                  <a:solidFill>
                    <a:srgbClr val="6591A7"/>
                  </a:solidFill>
                  <a:latin typeface="Tenorite" panose="00000500000000000000" pitchFamily="2" charset="0"/>
                </a:rPr>
                <a:t>LA Fires</a:t>
              </a:r>
            </a:p>
          </p:txBody>
        </p:sp>
        <p:pic>
          <p:nvPicPr>
            <p:cNvPr id="10" name="Picture 9">
              <a:extLst>
                <a:ext uri="{FF2B5EF4-FFF2-40B4-BE49-F238E27FC236}">
                  <a16:creationId xmlns:a16="http://schemas.microsoft.com/office/drawing/2014/main" id="{C8FE14B2-BE38-F143-C66D-8733BC7A4076}"/>
                </a:ext>
              </a:extLst>
            </p:cNvPr>
            <p:cNvPicPr>
              <a:picLocks noChangeAspect="1"/>
            </p:cNvPicPr>
            <p:nvPr/>
          </p:nvPicPr>
          <p:blipFill>
            <a:blip r:embed="rId4"/>
            <a:stretch>
              <a:fillRect/>
            </a:stretch>
          </p:blipFill>
          <p:spPr>
            <a:xfrm>
              <a:off x="8925636" y="406123"/>
              <a:ext cx="892400" cy="892400"/>
            </a:xfrm>
            <a:prstGeom prst="rect">
              <a:avLst/>
            </a:prstGeom>
          </p:spPr>
        </p:pic>
      </p:grpSp>
    </p:spTree>
    <p:extLst>
      <p:ext uri="{BB962C8B-B14F-4D97-AF65-F5344CB8AC3E}">
        <p14:creationId xmlns:p14="http://schemas.microsoft.com/office/powerpoint/2010/main" val="1070737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717A6B-90C6-F8DF-5CFD-9E6D960E5A76}"/>
              </a:ext>
            </a:extLst>
          </p:cNvPr>
          <p:cNvSpPr>
            <a:spLocks noGrp="1"/>
          </p:cNvSpPr>
          <p:nvPr>
            <p:ph idx="1"/>
          </p:nvPr>
        </p:nvSpPr>
        <p:spPr/>
        <p:txBody>
          <a:bodyPr/>
          <a:lstStyle/>
          <a:p>
            <a:endParaRPr lang="en-US"/>
          </a:p>
        </p:txBody>
      </p:sp>
      <p:pic>
        <p:nvPicPr>
          <p:cNvPr id="8" name="Picture 7">
            <a:extLst>
              <a:ext uri="{FF2B5EF4-FFF2-40B4-BE49-F238E27FC236}">
                <a16:creationId xmlns:a16="http://schemas.microsoft.com/office/drawing/2014/main" id="{A8B1614A-EFDF-BBEB-5901-9C2BCDB621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909" y="1702072"/>
            <a:ext cx="6850624" cy="10818877"/>
          </a:xfrm>
          <a:prstGeom prst="rect">
            <a:avLst/>
          </a:prstGeom>
        </p:spPr>
      </p:pic>
      <p:pic>
        <p:nvPicPr>
          <p:cNvPr id="7" name="Picture 6">
            <a:extLst>
              <a:ext uri="{FF2B5EF4-FFF2-40B4-BE49-F238E27FC236}">
                <a16:creationId xmlns:a16="http://schemas.microsoft.com/office/drawing/2014/main" id="{F8E97BB7-7D88-E174-3E43-6E6BAB821711}"/>
              </a:ext>
            </a:extLst>
          </p:cNvPr>
          <p:cNvPicPr>
            <a:picLocks noChangeAspect="1"/>
          </p:cNvPicPr>
          <p:nvPr/>
        </p:nvPicPr>
        <p:blipFill>
          <a:blip r:embed="rId4"/>
          <a:stretch>
            <a:fillRect/>
          </a:stretch>
        </p:blipFill>
        <p:spPr>
          <a:xfrm>
            <a:off x="6961231" y="1921812"/>
            <a:ext cx="10920366" cy="8136587"/>
          </a:xfrm>
          <a:prstGeom prst="rect">
            <a:avLst/>
          </a:prstGeom>
        </p:spPr>
      </p:pic>
      <p:sp>
        <p:nvSpPr>
          <p:cNvPr id="4" name="Slide Number Placeholder 3">
            <a:extLst>
              <a:ext uri="{FF2B5EF4-FFF2-40B4-BE49-F238E27FC236}">
                <a16:creationId xmlns:a16="http://schemas.microsoft.com/office/drawing/2014/main" id="{7273E12F-440D-9502-B969-57FED9A2A217}"/>
              </a:ext>
            </a:extLst>
          </p:cNvPr>
          <p:cNvSpPr>
            <a:spLocks noGrp="1"/>
          </p:cNvSpPr>
          <p:nvPr>
            <p:ph type="sldNum" sz="quarter" idx="12"/>
          </p:nvPr>
        </p:nvSpPr>
        <p:spPr/>
        <p:txBody>
          <a:bodyPr/>
          <a:lstStyle/>
          <a:p>
            <a:pPr defTabSz="670575">
              <a:defRPr/>
            </a:pPr>
            <a:fld id="{6D22F896-40B5-4ADD-8801-0D06FADFA095}" type="slidenum">
              <a:rPr lang="en-US" sz="1540">
                <a:solidFill>
                  <a:srgbClr val="000000"/>
                </a:solidFill>
                <a:latin typeface="Calibri" panose="020F0502020204030204"/>
              </a:rPr>
              <a:pPr defTabSz="670575">
                <a:defRPr/>
              </a:pPr>
              <a:t>10</a:t>
            </a:fld>
            <a:endParaRPr lang="en-US" sz="1540" dirty="0">
              <a:solidFill>
                <a:srgbClr val="000000"/>
              </a:solidFill>
              <a:latin typeface="Calibri" panose="020F0502020204030204"/>
            </a:endParaRPr>
          </a:p>
        </p:txBody>
      </p:sp>
      <p:cxnSp>
        <p:nvCxnSpPr>
          <p:cNvPr id="6" name="Straight Connector 5">
            <a:extLst>
              <a:ext uri="{FF2B5EF4-FFF2-40B4-BE49-F238E27FC236}">
                <a16:creationId xmlns:a16="http://schemas.microsoft.com/office/drawing/2014/main" id="{489BD04A-B80A-DEAD-AD75-FAAB046008E8}"/>
              </a:ext>
            </a:extLst>
          </p:cNvPr>
          <p:cNvCxnSpPr/>
          <p:nvPr/>
        </p:nvCxnSpPr>
        <p:spPr>
          <a:xfrm>
            <a:off x="7102104" y="6857205"/>
            <a:ext cx="10779493" cy="0"/>
          </a:xfrm>
          <a:prstGeom prst="line">
            <a:avLst/>
          </a:prstGeom>
          <a:ln>
            <a:solidFill>
              <a:schemeClr val="accent2">
                <a:lumMod val="75000"/>
              </a:schemeClr>
            </a:solidFill>
            <a:prstDash val="lgDash"/>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A75180EA-FC92-80B7-4DA1-3F15BAC19DCE}"/>
              </a:ext>
            </a:extLst>
          </p:cNvPr>
          <p:cNvSpPr txBox="1"/>
          <p:nvPr/>
        </p:nvSpPr>
        <p:spPr>
          <a:xfrm>
            <a:off x="12924086" y="2939659"/>
            <a:ext cx="4886606" cy="2123658"/>
          </a:xfrm>
          <a:prstGeom prst="rect">
            <a:avLst/>
          </a:prstGeom>
          <a:solidFill>
            <a:schemeClr val="bg1"/>
          </a:solidFill>
          <a:ln>
            <a:solidFill>
              <a:schemeClr val="tx1"/>
            </a:solidFill>
          </a:ln>
        </p:spPr>
        <p:txBody>
          <a:bodyPr wrap="square" rtlCol="0">
            <a:spAutoFit/>
          </a:bodyPr>
          <a:lstStyle/>
          <a:p>
            <a:r>
              <a:rPr lang="en-US" sz="2640" dirty="0">
                <a:solidFill>
                  <a:schemeClr val="accent6">
                    <a:lumMod val="75000"/>
                  </a:schemeClr>
                </a:solidFill>
                <a:latin typeface="Tenorite" panose="00000500000000000000" pitchFamily="2" charset="0"/>
              </a:rPr>
              <a:t>*Note: EPA and other limits aren’t technically designed for the complex mix of chemicals present in wild/urban fire smoke.</a:t>
            </a:r>
          </a:p>
        </p:txBody>
      </p:sp>
      <p:sp>
        <p:nvSpPr>
          <p:cNvPr id="9" name="Title 1">
            <a:extLst>
              <a:ext uri="{FF2B5EF4-FFF2-40B4-BE49-F238E27FC236}">
                <a16:creationId xmlns:a16="http://schemas.microsoft.com/office/drawing/2014/main" id="{73515A88-FFC5-9268-ED59-64B52B50D444}"/>
              </a:ext>
            </a:extLst>
          </p:cNvPr>
          <p:cNvSpPr txBox="1">
            <a:spLocks/>
          </p:cNvSpPr>
          <p:nvPr/>
        </p:nvSpPr>
        <p:spPr>
          <a:xfrm>
            <a:off x="2006600" y="430525"/>
            <a:ext cx="13741400" cy="914395"/>
          </a:xfrm>
          <a:prstGeom prst="rect">
            <a:avLst/>
          </a:prstGeom>
          <a:noFill/>
        </p:spPr>
        <p:txBody>
          <a:bodyPr vert="horz" lIns="91440" tIns="45720" rIns="91440" bIns="45720" rtlCol="0" anchor="b">
            <a:noAutofit/>
          </a:bodyPr>
          <a:lstStyle>
            <a:lvl1pPr marL="74898" indent="0" algn="l" defTabSz="582997"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a:lstStyle>
          <a:p>
            <a:pPr algn="ctr"/>
            <a:r>
              <a:rPr lang="en-US" sz="4000" dirty="0">
                <a:solidFill>
                  <a:schemeClr val="bg2">
                    <a:lumMod val="25000"/>
                  </a:schemeClr>
                </a:solidFill>
                <a:latin typeface="Tenorite" panose="00000500000000000000" pitchFamily="2" charset="0"/>
              </a:rPr>
              <a:t>Lead Levels in LA Wildfire Smoke:</a:t>
            </a:r>
          </a:p>
          <a:p>
            <a:pPr algn="ctr"/>
            <a:r>
              <a:rPr lang="en-US" sz="4000" dirty="0">
                <a:solidFill>
                  <a:srgbClr val="739CB1"/>
                </a:solidFill>
                <a:latin typeface="Tenorite" panose="00000500000000000000" pitchFamily="2" charset="0"/>
                <a:ea typeface="The Youngest Serif"/>
                <a:cs typeface="The Youngest Serif"/>
                <a:sym typeface="The Youngest Serif"/>
              </a:rPr>
              <a:t>Los Angeles 2025 Fires</a:t>
            </a:r>
          </a:p>
        </p:txBody>
      </p:sp>
      <p:grpSp>
        <p:nvGrpSpPr>
          <p:cNvPr id="13" name="Group 12">
            <a:extLst>
              <a:ext uri="{FF2B5EF4-FFF2-40B4-BE49-F238E27FC236}">
                <a16:creationId xmlns:a16="http://schemas.microsoft.com/office/drawing/2014/main" id="{0BA6E04E-EAEC-356D-6046-9E58013B03A7}"/>
              </a:ext>
            </a:extLst>
          </p:cNvPr>
          <p:cNvGrpSpPr/>
          <p:nvPr/>
        </p:nvGrpSpPr>
        <p:grpSpPr>
          <a:xfrm>
            <a:off x="15748000" y="468448"/>
            <a:ext cx="1588548" cy="1459646"/>
            <a:chOff x="8925636" y="406123"/>
            <a:chExt cx="892400" cy="892400"/>
          </a:xfrm>
        </p:grpSpPr>
        <p:sp>
          <p:nvSpPr>
            <p:cNvPr id="14" name="TextBox 13">
              <a:extLst>
                <a:ext uri="{FF2B5EF4-FFF2-40B4-BE49-F238E27FC236}">
                  <a16:creationId xmlns:a16="http://schemas.microsoft.com/office/drawing/2014/main" id="{0977BB8A-F27A-8633-3050-45DF53104CCA}"/>
                </a:ext>
              </a:extLst>
            </p:cNvPr>
            <p:cNvSpPr txBox="1"/>
            <p:nvPr/>
          </p:nvSpPr>
          <p:spPr>
            <a:xfrm>
              <a:off x="8925636" y="464882"/>
              <a:ext cx="685800" cy="395155"/>
            </a:xfrm>
            <a:prstGeom prst="rect">
              <a:avLst/>
            </a:prstGeom>
            <a:noFill/>
          </p:spPr>
          <p:txBody>
            <a:bodyPr wrap="square" rtlCol="0">
              <a:spAutoFit/>
            </a:bodyPr>
            <a:lstStyle/>
            <a:p>
              <a:pPr algn="ctr">
                <a:defRPr/>
              </a:pPr>
              <a:r>
                <a:rPr lang="en-US" b="1" dirty="0">
                  <a:solidFill>
                    <a:srgbClr val="6591A7"/>
                  </a:solidFill>
                  <a:latin typeface="Tenorite" panose="00000500000000000000" pitchFamily="2" charset="0"/>
                </a:rPr>
                <a:t>2025 </a:t>
              </a:r>
            </a:p>
            <a:p>
              <a:pPr algn="ctr">
                <a:defRPr/>
              </a:pPr>
              <a:r>
                <a:rPr lang="en-US" b="1" dirty="0">
                  <a:solidFill>
                    <a:srgbClr val="6591A7"/>
                  </a:solidFill>
                  <a:latin typeface="Tenorite" panose="00000500000000000000" pitchFamily="2" charset="0"/>
                </a:rPr>
                <a:t>LA Fires</a:t>
              </a:r>
            </a:p>
          </p:txBody>
        </p:sp>
        <p:pic>
          <p:nvPicPr>
            <p:cNvPr id="15" name="Picture 14">
              <a:extLst>
                <a:ext uri="{FF2B5EF4-FFF2-40B4-BE49-F238E27FC236}">
                  <a16:creationId xmlns:a16="http://schemas.microsoft.com/office/drawing/2014/main" id="{2A5242ED-1F6B-6C7D-B1DD-62B8BA2AE7AD}"/>
                </a:ext>
              </a:extLst>
            </p:cNvPr>
            <p:cNvPicPr>
              <a:picLocks noChangeAspect="1"/>
            </p:cNvPicPr>
            <p:nvPr/>
          </p:nvPicPr>
          <p:blipFill>
            <a:blip r:embed="rId5"/>
            <a:stretch>
              <a:fillRect/>
            </a:stretch>
          </p:blipFill>
          <p:spPr>
            <a:xfrm>
              <a:off x="8925636" y="406123"/>
              <a:ext cx="892400" cy="892400"/>
            </a:xfrm>
            <a:prstGeom prst="rect">
              <a:avLst/>
            </a:prstGeom>
          </p:spPr>
        </p:pic>
      </p:grpSp>
    </p:spTree>
    <p:extLst>
      <p:ext uri="{BB962C8B-B14F-4D97-AF65-F5344CB8AC3E}">
        <p14:creationId xmlns:p14="http://schemas.microsoft.com/office/powerpoint/2010/main" val="592136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89F52-37A0-B44F-797F-504A5FAC162F}"/>
              </a:ext>
            </a:extLst>
          </p:cNvPr>
          <p:cNvSpPr>
            <a:spLocks noGrp="1"/>
          </p:cNvSpPr>
          <p:nvPr>
            <p:ph type="title"/>
          </p:nvPr>
        </p:nvSpPr>
        <p:spPr>
          <a:xfrm>
            <a:off x="1609344" y="1113130"/>
            <a:ext cx="14752320" cy="7878470"/>
          </a:xfrm>
        </p:spPr>
        <p:txBody>
          <a:bodyPr anchor="ctr">
            <a:normAutofit/>
          </a:bodyPr>
          <a:lstStyle/>
          <a:p>
            <a:pPr algn="ctr"/>
            <a:r>
              <a:rPr lang="en-US" sz="6000" dirty="0">
                <a:latin typeface="Tenorite" panose="00000500000000000000" pitchFamily="2" charset="0"/>
              </a:rPr>
              <a:t>What can we do to reduce our exposure to smoke? </a:t>
            </a:r>
          </a:p>
        </p:txBody>
      </p:sp>
      <p:sp>
        <p:nvSpPr>
          <p:cNvPr id="5" name="Slide Number Placeholder 4">
            <a:extLst>
              <a:ext uri="{FF2B5EF4-FFF2-40B4-BE49-F238E27FC236}">
                <a16:creationId xmlns:a16="http://schemas.microsoft.com/office/drawing/2014/main" id="{39E009D4-6A0B-A355-9786-63C0424DE60A}"/>
              </a:ext>
            </a:extLst>
          </p:cNvPr>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3569529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FAE1E-AFE8-20F2-33E5-41125FBA179D}"/>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AF96237-E81C-8643-FEE9-2A56FD6D446A}"/>
              </a:ext>
            </a:extLst>
          </p:cNvPr>
          <p:cNvSpPr>
            <a:spLocks noGrp="1"/>
          </p:cNvSpPr>
          <p:nvPr>
            <p:ph type="sldNum" sz="quarter" idx="12"/>
          </p:nvPr>
        </p:nvSpPr>
        <p:spPr>
          <a:xfrm>
            <a:off x="15404561" y="9420021"/>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12</a:t>
            </a:fld>
            <a:endParaRPr lang="en-US" sz="16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22B36507-210F-BE57-8DCE-E64D8E6E9370}"/>
              </a:ext>
            </a:extLst>
          </p:cNvPr>
          <p:cNvSpPr txBox="1"/>
          <p:nvPr/>
        </p:nvSpPr>
        <p:spPr>
          <a:xfrm>
            <a:off x="482600" y="508239"/>
            <a:ext cx="16916400" cy="434543"/>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How to reduce smoke getting indoors (1/2)</a:t>
            </a:r>
          </a:p>
        </p:txBody>
      </p:sp>
      <p:sp>
        <p:nvSpPr>
          <p:cNvPr id="7" name="Slide Number Placeholder 2">
            <a:extLst>
              <a:ext uri="{FF2B5EF4-FFF2-40B4-BE49-F238E27FC236}">
                <a16:creationId xmlns:a16="http://schemas.microsoft.com/office/drawing/2014/main" id="{856DA45F-38B6-1AEF-2983-FC436D534BC7}"/>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6D22F896-40B5-4ADD-8801-0D06FADFA095}" type="slidenum">
              <a:rPr lang="en-US" sz="1200">
                <a:solidFill>
                  <a:prstClr val="black"/>
                </a:solidFill>
                <a:latin typeface="Calibri"/>
              </a:rPr>
              <a:pPr algn="r">
                <a:defRPr/>
              </a:pPr>
              <a:t>12</a:t>
            </a:fld>
            <a:endParaRPr lang="en-US" sz="1200" dirty="0">
              <a:solidFill>
                <a:prstClr val="black"/>
              </a:solidFill>
              <a:latin typeface="Calibri"/>
            </a:endParaRPr>
          </a:p>
        </p:txBody>
      </p:sp>
      <p:graphicFrame>
        <p:nvGraphicFramePr>
          <p:cNvPr id="3" name="Table 2">
            <a:extLst>
              <a:ext uri="{FF2B5EF4-FFF2-40B4-BE49-F238E27FC236}">
                <a16:creationId xmlns:a16="http://schemas.microsoft.com/office/drawing/2014/main" id="{5178FC8C-BBF8-44AB-777F-76FC39511B4E}"/>
              </a:ext>
            </a:extLst>
          </p:cNvPr>
          <p:cNvGraphicFramePr>
            <a:graphicFrameLocks noGrp="1"/>
          </p:cNvGraphicFramePr>
          <p:nvPr>
            <p:extLst>
              <p:ext uri="{D42A27DB-BD31-4B8C-83A1-F6EECF244321}">
                <p14:modId xmlns:p14="http://schemas.microsoft.com/office/powerpoint/2010/main" val="2668293996"/>
              </p:ext>
            </p:extLst>
          </p:nvPr>
        </p:nvGraphicFramePr>
        <p:xfrm>
          <a:off x="482600" y="1261872"/>
          <a:ext cx="16916400" cy="7534656"/>
        </p:xfrm>
        <a:graphic>
          <a:graphicData uri="http://schemas.openxmlformats.org/drawingml/2006/table">
            <a:tbl>
              <a:tblPr firstRow="1" bandRow="1">
                <a:tableStyleId>{5C22544A-7EE6-4342-B048-85BDC9FD1C3A}</a:tableStyleId>
              </a:tblPr>
              <a:tblGrid>
                <a:gridCol w="2819400">
                  <a:extLst>
                    <a:ext uri="{9D8B030D-6E8A-4147-A177-3AD203B41FA5}">
                      <a16:colId xmlns:a16="http://schemas.microsoft.com/office/drawing/2014/main" val="977064898"/>
                    </a:ext>
                  </a:extLst>
                </a:gridCol>
                <a:gridCol w="10324701">
                  <a:extLst>
                    <a:ext uri="{9D8B030D-6E8A-4147-A177-3AD203B41FA5}">
                      <a16:colId xmlns:a16="http://schemas.microsoft.com/office/drawing/2014/main" val="339246868"/>
                    </a:ext>
                  </a:extLst>
                </a:gridCol>
                <a:gridCol w="3772299">
                  <a:extLst>
                    <a:ext uri="{9D8B030D-6E8A-4147-A177-3AD203B41FA5}">
                      <a16:colId xmlns:a16="http://schemas.microsoft.com/office/drawing/2014/main" val="2010425187"/>
                    </a:ext>
                  </a:extLst>
                </a:gridCol>
              </a:tblGrid>
              <a:tr h="2137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solidFill>
                            <a:schemeClr val="tx1"/>
                          </a:solidFill>
                          <a:latin typeface="Tenorite" panose="00000500000000000000" pitchFamily="2" charset="0"/>
                        </a:rPr>
                        <a:t>My home has:</a:t>
                      </a: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3200" dirty="0">
                          <a:solidFill>
                            <a:srgbClr val="6D7B5B"/>
                          </a:solidFill>
                          <a:latin typeface="Tenorite" panose="00000500000000000000" pitchFamily="2" charset="0"/>
                        </a:rPr>
                        <a:t>Do:</a:t>
                      </a: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solidFill>
                            <a:schemeClr val="accent2">
                              <a:lumMod val="50000"/>
                            </a:schemeClr>
                          </a:solidFill>
                          <a:latin typeface="Tenorite" panose="00000500000000000000" pitchFamily="2" charset="0"/>
                        </a:rPr>
                        <a:t>Don’t:</a:t>
                      </a: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64542834"/>
                  </a:ext>
                </a:extLst>
              </a:tr>
              <a:tr h="931801">
                <a:tc>
                  <a:txBody>
                    <a:bodyPr/>
                    <a:lstStyle/>
                    <a:p>
                      <a:r>
                        <a:rPr lang="en-US" sz="3200" b="1" dirty="0">
                          <a:solidFill>
                            <a:schemeClr val="tx1"/>
                          </a:solidFill>
                          <a:latin typeface="Tenorite" panose="00000500000000000000" pitchFamily="2" charset="0"/>
                        </a:rPr>
                        <a:t>No central A/C or heat</a:t>
                      </a: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41300" indent="-241300">
                        <a:buFont typeface="Wingdings" panose="05000000000000000000" pitchFamily="2" charset="2"/>
                        <a:buChar char="ü"/>
                      </a:pPr>
                      <a:r>
                        <a:rPr lang="en-US" sz="2800" b="1" dirty="0">
                          <a:solidFill>
                            <a:srgbClr val="6D7B5B"/>
                          </a:solidFill>
                          <a:latin typeface="Tenorite" panose="00000500000000000000" pitchFamily="2" charset="0"/>
                        </a:rPr>
                        <a:t>Do: </a:t>
                      </a:r>
                      <a:r>
                        <a:rPr lang="en-US" sz="2800" dirty="0">
                          <a:solidFill>
                            <a:schemeClr val="tx1"/>
                          </a:solidFill>
                          <a:latin typeface="Tenorite" panose="00000500000000000000" pitchFamily="2" charset="0"/>
                        </a:rPr>
                        <a:t>close windows, doors, or vents. Consider tightly sealing your chimney with a flue stopper or inflatable blocker.</a:t>
                      </a:r>
                    </a:p>
                    <a:p>
                      <a:pPr marL="241300" indent="-241300">
                        <a:buFont typeface="Wingdings" panose="05000000000000000000" pitchFamily="2" charset="2"/>
                        <a:buChar char="ü"/>
                      </a:pPr>
                      <a:r>
                        <a:rPr lang="en-US" sz="2800" b="1" dirty="0">
                          <a:solidFill>
                            <a:srgbClr val="6D7B5B"/>
                          </a:solidFill>
                          <a:latin typeface="Tenorite" panose="00000500000000000000" pitchFamily="2" charset="0"/>
                        </a:rPr>
                        <a:t>Do: </a:t>
                      </a:r>
                      <a:r>
                        <a:rPr lang="en-US" sz="2800" dirty="0">
                          <a:solidFill>
                            <a:schemeClr val="tx1"/>
                          </a:solidFill>
                          <a:latin typeface="Tenorite" panose="00000500000000000000" pitchFamily="2" charset="0"/>
                        </a:rPr>
                        <a:t>use a HEPA air purifier, especially in bedrooms of children, older adults, or people with health conditions.</a:t>
                      </a:r>
                    </a:p>
                    <a:p>
                      <a:pPr marL="168275" indent="-168275">
                        <a:buFont typeface="Wingdings" panose="05000000000000000000" pitchFamily="2" charset="2"/>
                        <a:buChar char="ü"/>
                      </a:pPr>
                      <a:endParaRPr lang="en-US" sz="1800" dirty="0">
                        <a:solidFill>
                          <a:schemeClr val="tx1"/>
                        </a:solidFill>
                        <a:latin typeface="Tenorite" panose="00000500000000000000" pitchFamily="2" charset="0"/>
                      </a:endParaRP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41300" marR="0" lvl="0" indent="-2413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C0504D">
                              <a:lumMod val="50000"/>
                            </a:srgbClr>
                          </a:solidFill>
                          <a:effectLst/>
                          <a:uLnTx/>
                          <a:uFillTx/>
                          <a:latin typeface="Tenorite" panose="00000500000000000000" pitchFamily="2" charset="0"/>
                          <a:ea typeface="+mn-ea"/>
                          <a:cs typeface="+mn-cs"/>
                        </a:rPr>
                        <a:t>Don’t: </a:t>
                      </a:r>
                      <a:r>
                        <a:rPr kumimoji="0" lang="en-US" sz="2800" b="0" i="0" u="none" strike="noStrike" kern="1200" cap="none" spc="0" normalizeH="0" baseline="0" noProof="0" dirty="0">
                          <a:ln>
                            <a:noFill/>
                          </a:ln>
                          <a:solidFill>
                            <a:prstClr val="black"/>
                          </a:solidFill>
                          <a:effectLst/>
                          <a:uLnTx/>
                          <a:uFillTx/>
                          <a:latin typeface="Tenorite" panose="00000500000000000000" pitchFamily="2" charset="0"/>
                          <a:ea typeface="+mn-ea"/>
                          <a:cs typeface="+mn-cs"/>
                        </a:rPr>
                        <a:t>run systems that will pull in smoke, such as window A/C units, attic fans, or swamp coolers</a:t>
                      </a: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54462421"/>
                  </a:ext>
                </a:extLst>
              </a:tr>
              <a:tr h="1574453">
                <a:tc>
                  <a:txBody>
                    <a:bodyPr/>
                    <a:lstStyle/>
                    <a:p>
                      <a:r>
                        <a:rPr lang="en-US" sz="3200" b="1" dirty="0">
                          <a:solidFill>
                            <a:schemeClr val="tx1"/>
                          </a:solidFill>
                          <a:latin typeface="Tenorite" panose="00000500000000000000" pitchFamily="2" charset="0"/>
                        </a:rPr>
                        <a:t>Central air conditioning or heat: </a:t>
                      </a:r>
                      <a:r>
                        <a:rPr lang="en-US" sz="2800" b="0" dirty="0">
                          <a:solidFill>
                            <a:schemeClr val="tx1"/>
                          </a:solidFill>
                          <a:latin typeface="Tenorite" panose="00000500000000000000" pitchFamily="2" charset="0"/>
                        </a:rPr>
                        <a:t>Commonly called an HVAC, or heating, ventilation, and air conditioning system</a:t>
                      </a:r>
                      <a:endParaRPr lang="en-US" sz="3200" b="0" dirty="0">
                        <a:solidFill>
                          <a:schemeClr val="tx1"/>
                        </a:solidFill>
                        <a:latin typeface="Tenorite" panose="00000500000000000000" pitchFamily="2" charset="0"/>
                      </a:endParaRP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41300" marR="0" lvl="0" indent="-2413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solidFill>
                            <a:srgbClr val="6D7B5B"/>
                          </a:solidFill>
                          <a:latin typeface="Tenorite" panose="00000500000000000000" pitchFamily="2" charset="0"/>
                        </a:rPr>
                        <a:t>Do: </a:t>
                      </a:r>
                      <a:r>
                        <a:rPr lang="en-US" sz="2800" b="0" dirty="0">
                          <a:solidFill>
                            <a:schemeClr val="tx1"/>
                          </a:solidFill>
                          <a:latin typeface="Tenorite" panose="00000500000000000000" pitchFamily="2" charset="0"/>
                        </a:rPr>
                        <a:t>Close windows, doors, or vents. </a:t>
                      </a:r>
                      <a:r>
                        <a:rPr lang="en-US" sz="2800" dirty="0">
                          <a:solidFill>
                            <a:schemeClr val="tx1"/>
                          </a:solidFill>
                          <a:latin typeface="Tenorite" panose="00000500000000000000" pitchFamily="2" charset="0"/>
                        </a:rPr>
                        <a:t>Consider sealing your chimney tightly with a flue stopper or inflatable blocker.</a:t>
                      </a:r>
                    </a:p>
                    <a:p>
                      <a:pPr marL="241300" marR="0" lvl="0" indent="-2413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solidFill>
                            <a:srgbClr val="6D7B5B"/>
                          </a:solidFill>
                          <a:latin typeface="Tenorite" panose="00000500000000000000" pitchFamily="2" charset="0"/>
                        </a:rPr>
                        <a:t>Do: </a:t>
                      </a:r>
                      <a:r>
                        <a:rPr lang="en-US" sz="2800" b="0" dirty="0">
                          <a:solidFill>
                            <a:schemeClr val="tx1"/>
                          </a:solidFill>
                          <a:latin typeface="Tenorite" panose="00000500000000000000" pitchFamily="2" charset="0"/>
                        </a:rPr>
                        <a:t>Check the HVAC unit for filters and upgrade to MERV-13 if possible. Note: HEPA filters create too much resistance for most central HVAC units.</a:t>
                      </a:r>
                    </a:p>
                    <a:p>
                      <a:pPr marL="241300" indent="-241300">
                        <a:buFont typeface="Wingdings" panose="05000000000000000000" pitchFamily="2" charset="2"/>
                        <a:buChar char="ü"/>
                      </a:pPr>
                      <a:r>
                        <a:rPr lang="en-US" sz="2800" b="1" dirty="0">
                          <a:solidFill>
                            <a:srgbClr val="6D7B5B"/>
                          </a:solidFill>
                          <a:latin typeface="Tenorite" panose="00000500000000000000" pitchFamily="2" charset="0"/>
                        </a:rPr>
                        <a:t>Do: </a:t>
                      </a:r>
                      <a:r>
                        <a:rPr lang="en-US" sz="2800" b="0" dirty="0">
                          <a:solidFill>
                            <a:schemeClr val="tx1"/>
                          </a:solidFill>
                          <a:latin typeface="Tenorite" panose="00000500000000000000" pitchFamily="2" charset="0"/>
                        </a:rPr>
                        <a:t>Run the HVAC system in recirculate mode while it is smoky outside, so outside air is not brought in.</a:t>
                      </a:r>
                    </a:p>
                    <a:p>
                      <a:pPr marL="241300" indent="-241300">
                        <a:buFont typeface="Wingdings" panose="05000000000000000000" pitchFamily="2" charset="2"/>
                        <a:buChar char="ü"/>
                      </a:pPr>
                      <a:r>
                        <a:rPr lang="en-US" sz="2800" b="1" dirty="0">
                          <a:solidFill>
                            <a:srgbClr val="6D7B5B"/>
                          </a:solidFill>
                          <a:latin typeface="Tenorite" panose="00000500000000000000" pitchFamily="2" charset="0"/>
                        </a:rPr>
                        <a:t>Do: </a:t>
                      </a:r>
                      <a:r>
                        <a:rPr lang="en-US" sz="2800" b="0" dirty="0">
                          <a:solidFill>
                            <a:schemeClr val="tx1"/>
                          </a:solidFill>
                          <a:latin typeface="Tenorite" panose="00000500000000000000" pitchFamily="2" charset="0"/>
                        </a:rPr>
                        <a:t>Replace air filters once the smoke is over. Then run your HVAC system using outside air (not recirculate mode) to vent your home.</a:t>
                      </a: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41300" marR="0" lvl="0" indent="-2413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C0504D">
                              <a:lumMod val="50000"/>
                            </a:srgbClr>
                          </a:solidFill>
                          <a:effectLst/>
                          <a:uLnTx/>
                          <a:uFillTx/>
                          <a:latin typeface="Tenorite" panose="00000500000000000000" pitchFamily="2" charset="0"/>
                          <a:ea typeface="+mn-ea"/>
                          <a:cs typeface="+mn-cs"/>
                        </a:rPr>
                        <a:t>Don’t: </a:t>
                      </a:r>
                      <a:r>
                        <a:rPr kumimoji="0" lang="en-US" sz="2800" b="0" i="0" u="none" strike="noStrike" kern="1200" cap="none" spc="0" normalizeH="0" baseline="0" noProof="0" dirty="0">
                          <a:ln>
                            <a:noFill/>
                          </a:ln>
                          <a:solidFill>
                            <a:prstClr val="black"/>
                          </a:solidFill>
                          <a:effectLst/>
                          <a:uLnTx/>
                          <a:uFillTx/>
                          <a:latin typeface="Tenorite" panose="00000500000000000000" pitchFamily="2" charset="0"/>
                          <a:ea typeface="+mn-ea"/>
                          <a:cs typeface="+mn-cs"/>
                        </a:rPr>
                        <a:t>replace air filters daily. They become more effective as they load with particulate.</a:t>
                      </a:r>
                    </a:p>
                    <a:p>
                      <a:pPr marL="285750" indent="-285750">
                        <a:buFont typeface="Wingdings" panose="05000000000000000000" pitchFamily="2" charset="2"/>
                        <a:buChar char="ü"/>
                      </a:pPr>
                      <a:endParaRPr lang="en-US" sz="2800" b="0" dirty="0">
                        <a:solidFill>
                          <a:schemeClr val="tx1"/>
                        </a:solidFill>
                        <a:latin typeface="Tenorite" panose="00000500000000000000" pitchFamily="2" charset="0"/>
                      </a:endParaRPr>
                    </a:p>
                  </a:txBody>
                  <a:tcPr marL="54864" marR="54864" marT="36576" marB="36576">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85790342"/>
                  </a:ext>
                </a:extLst>
              </a:tr>
            </a:tbl>
          </a:graphicData>
        </a:graphic>
      </p:graphicFrame>
      <p:sp>
        <p:nvSpPr>
          <p:cNvPr id="5" name="TextBox 4">
            <a:extLst>
              <a:ext uri="{FF2B5EF4-FFF2-40B4-BE49-F238E27FC236}">
                <a16:creationId xmlns:a16="http://schemas.microsoft.com/office/drawing/2014/main" id="{B2B9811B-DD9A-ADC1-2EDB-D8B6CCE5C9D1}"/>
              </a:ext>
            </a:extLst>
          </p:cNvPr>
          <p:cNvSpPr txBox="1"/>
          <p:nvPr/>
        </p:nvSpPr>
        <p:spPr>
          <a:xfrm>
            <a:off x="482600" y="9387455"/>
            <a:ext cx="16535400" cy="584775"/>
          </a:xfrm>
          <a:prstGeom prst="rect">
            <a:avLst/>
          </a:prstGeom>
          <a:noFill/>
        </p:spPr>
        <p:txBody>
          <a:bodyPr wrap="square">
            <a:spAutoFit/>
          </a:bodyPr>
          <a:lstStyle/>
          <a:p>
            <a:pPr marL="171450" indent="-171450">
              <a:buFont typeface="Arial" panose="020B0604020202020204" pitchFamily="34" charset="0"/>
              <a:buChar char="•"/>
            </a:pPr>
            <a:r>
              <a:rPr lang="en-US" sz="800" dirty="0">
                <a:solidFill>
                  <a:schemeClr val="tx1">
                    <a:lumMod val="65000"/>
                    <a:lumOff val="35000"/>
                  </a:schemeClr>
                </a:solidFill>
                <a:latin typeface="Tenorite Display" panose="00000500000000000000" pitchFamily="2" charset="0"/>
              </a:rPr>
              <a:t>EPA guide to air cleaners </a:t>
            </a:r>
            <a:r>
              <a:rPr lang="en-US" sz="800" dirty="0">
                <a:solidFill>
                  <a:schemeClr val="tx1">
                    <a:lumMod val="65000"/>
                    <a:lumOff val="35000"/>
                  </a:schemeClr>
                </a:solidFill>
                <a:latin typeface="Tenorite Display" panose="00000500000000000000" pitchFamily="2" charset="0"/>
                <a:hlinkClick r:id="rId3">
                  <a:extLst>
                    <a:ext uri="{A12FA001-AC4F-418D-AE19-62706E023703}">
                      <ahyp:hlinkClr xmlns:ahyp="http://schemas.microsoft.com/office/drawing/2018/hyperlinkcolor" val="tx"/>
                    </a:ext>
                  </a:extLst>
                </a:hlinkClick>
              </a:rPr>
              <a:t>https://www.epa.gov/indoor-air-quality-iaq/guide-air-cleaners-home#:~:text=To%20filter%20particles%2C%20choose%20a,particulate%20air%20(HEPA)%20filter</a:t>
            </a:r>
            <a:r>
              <a:rPr lang="en-US" sz="800" dirty="0">
                <a:solidFill>
                  <a:schemeClr val="tx1">
                    <a:lumMod val="65000"/>
                    <a:lumOff val="35000"/>
                  </a:schemeClr>
                </a:solidFill>
                <a:latin typeface="Tenorite Display" panose="00000500000000000000" pitchFamily="2" charset="0"/>
              </a:rPr>
              <a:t>.</a:t>
            </a:r>
          </a:p>
          <a:p>
            <a:pPr marL="171450" indent="-171450">
              <a:buFont typeface="Arial" panose="020B0604020202020204" pitchFamily="34" charset="0"/>
              <a:buChar char="•"/>
            </a:pPr>
            <a:r>
              <a:rPr lang="en-US" sz="800" i="1" dirty="0">
                <a:solidFill>
                  <a:schemeClr val="tx1">
                    <a:lumMod val="65000"/>
                    <a:lumOff val="35000"/>
                  </a:schemeClr>
                </a:solidFill>
                <a:latin typeface="Tenorite Display" panose="00000500000000000000" pitchFamily="2" charset="0"/>
                <a:cs typeface="Calibri"/>
              </a:rPr>
              <a:t>LA Fire Health Study Data Brief 5: Levels of VOCs in Indoor and Outdoor Air Before, During, and After Fires: </a:t>
            </a:r>
            <a:r>
              <a:rPr lang="en-US" sz="800" i="1" dirty="0">
                <a:solidFill>
                  <a:schemeClr val="tx1">
                    <a:lumMod val="65000"/>
                    <a:lumOff val="35000"/>
                  </a:schemeClr>
                </a:solidFill>
                <a:latin typeface="Tenorite Display" panose="00000500000000000000" pitchFamily="2" charset="0"/>
                <a:cs typeface="Calibri"/>
                <a:hlinkClick r:id="rId4">
                  <a:extLst>
                    <a:ext uri="{A12FA001-AC4F-418D-AE19-62706E023703}">
                      <ahyp:hlinkClr xmlns:ahyp="http://schemas.microsoft.com/office/drawing/2018/hyperlinkcolor" val="tx"/>
                    </a:ext>
                  </a:extLst>
                </a:hlinkClick>
              </a:rPr>
              <a:t>lafirehealth.org/wp-content/uploads/2025/04/040425-LA-Fire-HEALTH-Data-Brief-5-FINAL.pdf</a:t>
            </a:r>
            <a:r>
              <a:rPr lang="en-US" sz="800" i="1" dirty="0">
                <a:solidFill>
                  <a:schemeClr val="tx1">
                    <a:lumMod val="65000"/>
                    <a:lumOff val="35000"/>
                  </a:schemeClr>
                </a:solidFill>
                <a:latin typeface="Tenorite Display" panose="00000500000000000000" pitchFamily="2" charset="0"/>
                <a:cs typeface="Calibri"/>
              </a:rPr>
              <a:t> </a:t>
            </a:r>
          </a:p>
          <a:p>
            <a:pPr marL="171450" indent="-171450">
              <a:buFont typeface="Arial" panose="020B0604020202020204" pitchFamily="34" charset="0"/>
              <a:buChar char="•"/>
            </a:pPr>
            <a:r>
              <a:rPr lang="en-US" sz="800" i="1" dirty="0">
                <a:solidFill>
                  <a:schemeClr val="tx1">
                    <a:lumMod val="65000"/>
                    <a:lumOff val="35000"/>
                  </a:schemeClr>
                </a:solidFill>
                <a:latin typeface="Tenorite Display" panose="00000500000000000000" pitchFamily="2" charset="0"/>
                <a:cs typeface="Calibri"/>
              </a:rPr>
              <a:t>South</a:t>
            </a:r>
            <a:r>
              <a:rPr lang="en-US" sz="800" i="1" spc="4" dirty="0">
                <a:solidFill>
                  <a:schemeClr val="tx1">
                    <a:lumMod val="65000"/>
                    <a:lumOff val="35000"/>
                  </a:schemeClr>
                </a:solidFill>
                <a:latin typeface="Tenorite Display" panose="00000500000000000000" pitchFamily="2" charset="0"/>
                <a:cs typeface="Calibri"/>
              </a:rPr>
              <a:t> </a:t>
            </a:r>
            <a:r>
              <a:rPr lang="en-US" sz="800" i="1" dirty="0">
                <a:solidFill>
                  <a:schemeClr val="tx1">
                    <a:lumMod val="65000"/>
                    <a:lumOff val="35000"/>
                  </a:schemeClr>
                </a:solidFill>
                <a:latin typeface="Tenorite Display" panose="00000500000000000000" pitchFamily="2" charset="0"/>
                <a:cs typeface="Calibri"/>
              </a:rPr>
              <a:t>Coast</a:t>
            </a:r>
            <a:r>
              <a:rPr lang="en-US" sz="800" i="1" spc="-4" dirty="0">
                <a:solidFill>
                  <a:schemeClr val="tx1">
                    <a:lumMod val="65000"/>
                    <a:lumOff val="35000"/>
                  </a:schemeClr>
                </a:solidFill>
                <a:latin typeface="Tenorite Display" panose="00000500000000000000" pitchFamily="2" charset="0"/>
                <a:cs typeface="Calibri"/>
              </a:rPr>
              <a:t> </a:t>
            </a:r>
            <a:r>
              <a:rPr lang="en-US" sz="800" i="1" spc="-8" dirty="0">
                <a:solidFill>
                  <a:schemeClr val="tx1">
                    <a:lumMod val="65000"/>
                    <a:lumOff val="35000"/>
                  </a:schemeClr>
                </a:solidFill>
                <a:latin typeface="Tenorite Display" panose="00000500000000000000" pitchFamily="2" charset="0"/>
                <a:cs typeface="Calibri"/>
              </a:rPr>
              <a:t>AQMD</a:t>
            </a:r>
            <a:r>
              <a:rPr lang="en-US" sz="800" spc="-8" dirty="0">
                <a:solidFill>
                  <a:schemeClr val="tx1">
                    <a:lumMod val="65000"/>
                    <a:lumOff val="35000"/>
                  </a:schemeClr>
                </a:solidFill>
                <a:latin typeface="Tenorite Display" panose="00000500000000000000" pitchFamily="2" charset="0"/>
                <a:cs typeface="Calibri"/>
              </a:rPr>
              <a:t>.</a:t>
            </a:r>
            <a:r>
              <a:rPr lang="en-US" sz="800" spc="-21" dirty="0">
                <a:solidFill>
                  <a:schemeClr val="tx1">
                    <a:lumMod val="65000"/>
                    <a:lumOff val="35000"/>
                  </a:schemeClr>
                </a:solidFill>
                <a:latin typeface="Tenorite Display" panose="00000500000000000000" pitchFamily="2" charset="0"/>
                <a:cs typeface="Calibri"/>
              </a:rPr>
              <a:t> </a:t>
            </a:r>
            <a:r>
              <a:rPr lang="en-US" sz="800" dirty="0">
                <a:solidFill>
                  <a:schemeClr val="tx1">
                    <a:lumMod val="65000"/>
                    <a:lumOff val="35000"/>
                  </a:schemeClr>
                </a:solidFill>
                <a:latin typeface="Tenorite Display" panose="00000500000000000000" pitchFamily="2" charset="0"/>
                <a:cs typeface="Calibri"/>
              </a:rPr>
              <a:t>2025</a:t>
            </a:r>
            <a:r>
              <a:rPr lang="en-US" sz="800" spc="17" dirty="0">
                <a:solidFill>
                  <a:schemeClr val="tx1">
                    <a:lumMod val="65000"/>
                    <a:lumOff val="35000"/>
                  </a:schemeClr>
                </a:solidFill>
                <a:latin typeface="Tenorite Display" panose="00000500000000000000" pitchFamily="2" charset="0"/>
                <a:cs typeface="Calibri"/>
              </a:rPr>
              <a:t> </a:t>
            </a:r>
            <a:r>
              <a:rPr lang="en-US" sz="800" spc="-8" dirty="0">
                <a:solidFill>
                  <a:schemeClr val="tx1">
                    <a:lumMod val="65000"/>
                    <a:lumOff val="35000"/>
                  </a:schemeClr>
                </a:solidFill>
                <a:latin typeface="Tenorite Display" panose="00000500000000000000" pitchFamily="2" charset="0"/>
                <a:cs typeface="Calibri"/>
              </a:rPr>
              <a:t>Wildfire</a:t>
            </a:r>
            <a:r>
              <a:rPr lang="en-US" sz="800" spc="-4" dirty="0">
                <a:solidFill>
                  <a:schemeClr val="tx1">
                    <a:lumMod val="65000"/>
                    <a:lumOff val="35000"/>
                  </a:schemeClr>
                </a:solidFill>
                <a:latin typeface="Tenorite Display" panose="00000500000000000000" pitchFamily="2" charset="0"/>
                <a:cs typeface="Calibri"/>
              </a:rPr>
              <a:t> </a:t>
            </a:r>
            <a:r>
              <a:rPr lang="en-US" sz="800" dirty="0">
                <a:solidFill>
                  <a:schemeClr val="tx1">
                    <a:lumMod val="65000"/>
                    <a:lumOff val="35000"/>
                  </a:schemeClr>
                </a:solidFill>
                <a:latin typeface="Tenorite Display" panose="00000500000000000000" pitchFamily="2" charset="0"/>
                <a:cs typeface="Calibri"/>
              </a:rPr>
              <a:t>Response.</a:t>
            </a:r>
            <a:r>
              <a:rPr lang="en-US" sz="800" spc="17" dirty="0">
                <a:solidFill>
                  <a:schemeClr val="tx1">
                    <a:lumMod val="65000"/>
                    <a:lumOff val="35000"/>
                  </a:schemeClr>
                </a:solidFill>
                <a:latin typeface="Tenorite Display" panose="00000500000000000000" pitchFamily="2" charset="0"/>
                <a:cs typeface="Calibri"/>
              </a:rPr>
              <a:t> </a:t>
            </a:r>
            <a:r>
              <a:rPr lang="en-US" sz="800" u="sng" spc="-17" dirty="0">
                <a:solidFill>
                  <a:srgbClr val="0000FF"/>
                </a:solidFill>
                <a:uFill>
                  <a:solidFill>
                    <a:srgbClr val="000000"/>
                  </a:solidFill>
                </a:uFill>
                <a:latin typeface="Tenorite Display" panose="00000500000000000000" pitchFamily="2" charset="0"/>
                <a:cs typeface="Calibri"/>
                <a:hlinkClick r:id="rId5">
                  <a:extLst>
                    <a:ext uri="{A12FA001-AC4F-418D-AE19-62706E023703}">
                      <ahyp:hlinkClr xmlns:ahyp="http://schemas.microsoft.com/office/drawing/2018/hyperlinkcolor" val="tx"/>
                    </a:ext>
                  </a:extLst>
                </a:hlinkClick>
              </a:rPr>
              <a:t>https://www.aqmd.gov/2025-</a:t>
            </a:r>
            <a:r>
              <a:rPr lang="en-US" sz="800" u="sng" spc="-8" dirty="0">
                <a:solidFill>
                  <a:schemeClr val="tx1">
                    <a:lumMod val="65000"/>
                    <a:lumOff val="35000"/>
                  </a:schemeClr>
                </a:solidFill>
                <a:uFill>
                  <a:solidFill>
                    <a:srgbClr val="000000"/>
                  </a:solidFill>
                </a:uFill>
                <a:latin typeface="Tenorite Display" panose="00000500000000000000" pitchFamily="2" charset="0"/>
                <a:cs typeface="Calibri"/>
                <a:hlinkClick r:id="rId5">
                  <a:extLst>
                    <a:ext uri="{A12FA001-AC4F-418D-AE19-62706E023703}">
                      <ahyp:hlinkClr xmlns:ahyp="http://schemas.microsoft.com/office/drawing/2018/hyperlinkcolor" val="tx"/>
                    </a:ext>
                  </a:extLst>
                </a:hlinkClick>
              </a:rPr>
              <a:t>wildfire-response</a:t>
            </a:r>
            <a:endParaRPr lang="en-US" sz="800" u="sng" spc="-8" dirty="0">
              <a:solidFill>
                <a:schemeClr val="tx1">
                  <a:lumMod val="65000"/>
                  <a:lumOff val="35000"/>
                </a:schemeClr>
              </a:solidFill>
              <a:uFill>
                <a:solidFill>
                  <a:srgbClr val="000000"/>
                </a:solidFill>
              </a:uFill>
              <a:latin typeface="Tenorite Display" panose="00000500000000000000" pitchFamily="2" charset="0"/>
              <a:cs typeface="Calibri"/>
            </a:endParaRPr>
          </a:p>
          <a:p>
            <a:pPr marL="171450" indent="-171450">
              <a:buFont typeface="Arial" panose="020B0604020202020204" pitchFamily="34" charset="0"/>
              <a:buChar char="•"/>
            </a:pPr>
            <a:r>
              <a:rPr lang="en-US" sz="800" dirty="0" err="1">
                <a:solidFill>
                  <a:schemeClr val="tx1">
                    <a:lumMod val="65000"/>
                    <a:lumOff val="35000"/>
                  </a:schemeClr>
                </a:solidFill>
                <a:latin typeface="Tenorite Display" panose="00000500000000000000" pitchFamily="2" charset="0"/>
                <a:cs typeface="Calibri"/>
              </a:rPr>
              <a:t>Goftari</a:t>
            </a:r>
            <a:r>
              <a:rPr lang="en-US" sz="800" dirty="0">
                <a:solidFill>
                  <a:schemeClr val="tx1">
                    <a:lumMod val="65000"/>
                    <a:lumOff val="35000"/>
                  </a:schemeClr>
                </a:solidFill>
                <a:latin typeface="Tenorite Display" panose="00000500000000000000" pitchFamily="2" charset="0"/>
                <a:cs typeface="Calibri"/>
              </a:rPr>
              <a:t> E, et al. Post-Wildfire Indoor Pollution in WUI Areas following the 2025 Los Angeles Fires. Part I. Establishing Baseline Contaminant Levels Prior to Home Reoccupation. ACS EST Air. 2025 Dec 19;3(1):142-155. </a:t>
            </a:r>
          </a:p>
        </p:txBody>
      </p:sp>
      <p:sp>
        <p:nvSpPr>
          <p:cNvPr id="6" name="TextBox 5">
            <a:extLst>
              <a:ext uri="{FF2B5EF4-FFF2-40B4-BE49-F238E27FC236}">
                <a16:creationId xmlns:a16="http://schemas.microsoft.com/office/drawing/2014/main" id="{38AEB348-A7F7-51F3-3465-12E1C66C075A}"/>
              </a:ext>
            </a:extLst>
          </p:cNvPr>
          <p:cNvSpPr txBox="1"/>
          <p:nvPr/>
        </p:nvSpPr>
        <p:spPr>
          <a:xfrm rot="21285063">
            <a:off x="10496251" y="3394038"/>
            <a:ext cx="3128626" cy="830997"/>
          </a:xfrm>
          <a:prstGeom prst="rect">
            <a:avLst/>
          </a:prstGeom>
          <a:noFill/>
        </p:spPr>
        <p:txBody>
          <a:bodyPr wrap="square" rtlCol="0">
            <a:spAutoFit/>
          </a:bodyPr>
          <a:lstStyle/>
          <a:p>
            <a:pPr algn="ctr"/>
            <a:r>
              <a:rPr lang="en-US" sz="2400" b="1" i="1" dirty="0">
                <a:solidFill>
                  <a:schemeClr val="tx2">
                    <a:lumMod val="75000"/>
                  </a:schemeClr>
                </a:solidFill>
              </a:rPr>
              <a:t>You can make an air purifier! See slide 12</a:t>
            </a:r>
            <a:endParaRPr lang="en-US" sz="2400" dirty="0">
              <a:solidFill>
                <a:schemeClr val="tx2">
                  <a:lumMod val="75000"/>
                </a:schemeClr>
              </a:solidFill>
            </a:endParaRPr>
          </a:p>
        </p:txBody>
      </p:sp>
    </p:spTree>
    <p:extLst>
      <p:ext uri="{BB962C8B-B14F-4D97-AF65-F5344CB8AC3E}">
        <p14:creationId xmlns:p14="http://schemas.microsoft.com/office/powerpoint/2010/main" val="89008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1E8BB-F4CE-AE7D-60B9-35EEE0C6609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E3B7175-8235-DEA4-B86D-27D4CBA173A5}"/>
              </a:ext>
            </a:extLst>
          </p:cNvPr>
          <p:cNvSpPr>
            <a:spLocks noGrp="1"/>
          </p:cNvSpPr>
          <p:nvPr>
            <p:ph type="sldNum" sz="quarter" idx="12"/>
          </p:nvPr>
        </p:nvSpPr>
        <p:spPr>
          <a:xfrm>
            <a:off x="15404561" y="9420021"/>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13</a:t>
            </a:fld>
            <a:endParaRPr lang="en-US" sz="16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580C82C7-6470-5160-AFCF-829F7D716D85}"/>
              </a:ext>
            </a:extLst>
          </p:cNvPr>
          <p:cNvSpPr txBox="1"/>
          <p:nvPr/>
        </p:nvSpPr>
        <p:spPr>
          <a:xfrm>
            <a:off x="482600" y="508239"/>
            <a:ext cx="16916400" cy="434543"/>
          </a:xfrm>
          <a:prstGeom prst="rect">
            <a:avLst/>
          </a:prstGeom>
        </p:spPr>
        <p:txBody>
          <a:bodyPr wrap="square" lIns="0" tIns="0" rIns="0" bIns="0" rtlCol="0" anchor="t">
            <a:spAutoFit/>
          </a:bodyPr>
          <a:lstStyle/>
          <a:p>
            <a:pPr algn="ctr">
              <a:lnSpc>
                <a:spcPts val="3200"/>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How to reduce smoke getting indoors (2/2)</a:t>
            </a:r>
          </a:p>
        </p:txBody>
      </p:sp>
      <p:sp>
        <p:nvSpPr>
          <p:cNvPr id="7" name="Slide Number Placeholder 2">
            <a:extLst>
              <a:ext uri="{FF2B5EF4-FFF2-40B4-BE49-F238E27FC236}">
                <a16:creationId xmlns:a16="http://schemas.microsoft.com/office/drawing/2014/main" id="{427D99F8-999D-E072-7B0F-6B5B58527744}"/>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6D22F896-40B5-4ADD-8801-0D06FADFA095}" type="slidenum">
              <a:rPr lang="en-US" sz="1200">
                <a:solidFill>
                  <a:prstClr val="black"/>
                </a:solidFill>
                <a:latin typeface="Calibri"/>
              </a:rPr>
              <a:pPr algn="r">
                <a:defRPr/>
              </a:pPr>
              <a:t>13</a:t>
            </a:fld>
            <a:endParaRPr lang="en-US" sz="1200" dirty="0">
              <a:solidFill>
                <a:prstClr val="black"/>
              </a:solidFill>
              <a:latin typeface="Calibri"/>
            </a:endParaRPr>
          </a:p>
        </p:txBody>
      </p:sp>
      <p:sp>
        <p:nvSpPr>
          <p:cNvPr id="5" name="TextBox 4">
            <a:extLst>
              <a:ext uri="{FF2B5EF4-FFF2-40B4-BE49-F238E27FC236}">
                <a16:creationId xmlns:a16="http://schemas.microsoft.com/office/drawing/2014/main" id="{E7C5E9E0-4951-56FB-7D64-59AAF1590A40}"/>
              </a:ext>
            </a:extLst>
          </p:cNvPr>
          <p:cNvSpPr txBox="1"/>
          <p:nvPr/>
        </p:nvSpPr>
        <p:spPr>
          <a:xfrm>
            <a:off x="482600" y="9387455"/>
            <a:ext cx="16535400" cy="584775"/>
          </a:xfrm>
          <a:prstGeom prst="rect">
            <a:avLst/>
          </a:prstGeom>
          <a:noFill/>
        </p:spPr>
        <p:txBody>
          <a:bodyPr wrap="square">
            <a:spAutoFit/>
          </a:bodyPr>
          <a:lstStyle/>
          <a:p>
            <a:pPr marL="171450" indent="-171450">
              <a:buFont typeface="Arial" panose="020B0604020202020204" pitchFamily="34" charset="0"/>
              <a:buChar char="•"/>
            </a:pPr>
            <a:r>
              <a:rPr lang="en-US" sz="800" dirty="0">
                <a:solidFill>
                  <a:schemeClr val="tx1">
                    <a:lumMod val="65000"/>
                    <a:lumOff val="35000"/>
                  </a:schemeClr>
                </a:solidFill>
                <a:latin typeface="Tenorite Display" panose="00000500000000000000" pitchFamily="2" charset="0"/>
              </a:rPr>
              <a:t>EPA guide to air cleaners </a:t>
            </a:r>
            <a:r>
              <a:rPr lang="en-US" sz="800" dirty="0">
                <a:solidFill>
                  <a:schemeClr val="tx1">
                    <a:lumMod val="65000"/>
                    <a:lumOff val="35000"/>
                  </a:schemeClr>
                </a:solidFill>
                <a:latin typeface="Tenorite Display" panose="00000500000000000000" pitchFamily="2" charset="0"/>
                <a:hlinkClick r:id="rId3">
                  <a:extLst>
                    <a:ext uri="{A12FA001-AC4F-418D-AE19-62706E023703}">
                      <ahyp:hlinkClr xmlns:ahyp="http://schemas.microsoft.com/office/drawing/2018/hyperlinkcolor" val="tx"/>
                    </a:ext>
                  </a:extLst>
                </a:hlinkClick>
              </a:rPr>
              <a:t>https://www.epa.gov/indoor-air-quality-iaq/guide-air-cleaners-home#:~:text=To%20filter%20particles%2C%20choose%20a,particulate%20air%20(HEPA)%20filter</a:t>
            </a:r>
            <a:r>
              <a:rPr lang="en-US" sz="800" dirty="0">
                <a:solidFill>
                  <a:schemeClr val="tx1">
                    <a:lumMod val="65000"/>
                    <a:lumOff val="35000"/>
                  </a:schemeClr>
                </a:solidFill>
                <a:latin typeface="Tenorite Display" panose="00000500000000000000" pitchFamily="2" charset="0"/>
              </a:rPr>
              <a:t>.</a:t>
            </a:r>
          </a:p>
          <a:p>
            <a:pPr marL="171450" indent="-171450">
              <a:buFont typeface="Arial" panose="020B0604020202020204" pitchFamily="34" charset="0"/>
              <a:buChar char="•"/>
            </a:pPr>
            <a:r>
              <a:rPr lang="en-US" sz="800" i="1" dirty="0">
                <a:solidFill>
                  <a:schemeClr val="tx1">
                    <a:lumMod val="65000"/>
                    <a:lumOff val="35000"/>
                  </a:schemeClr>
                </a:solidFill>
                <a:latin typeface="Tenorite Display" panose="00000500000000000000" pitchFamily="2" charset="0"/>
                <a:cs typeface="Calibri"/>
              </a:rPr>
              <a:t>LA Fire Health Study Data Brief 5: Levels of VOCs in Indoor and Outdoor Air Before, During, and After Fires: </a:t>
            </a:r>
            <a:r>
              <a:rPr lang="en-US" sz="800" i="1" dirty="0">
                <a:solidFill>
                  <a:schemeClr val="tx1">
                    <a:lumMod val="65000"/>
                    <a:lumOff val="35000"/>
                  </a:schemeClr>
                </a:solidFill>
                <a:latin typeface="Tenorite Display" panose="00000500000000000000" pitchFamily="2" charset="0"/>
                <a:cs typeface="Calibri"/>
                <a:hlinkClick r:id="rId4">
                  <a:extLst>
                    <a:ext uri="{A12FA001-AC4F-418D-AE19-62706E023703}">
                      <ahyp:hlinkClr xmlns:ahyp="http://schemas.microsoft.com/office/drawing/2018/hyperlinkcolor" val="tx"/>
                    </a:ext>
                  </a:extLst>
                </a:hlinkClick>
              </a:rPr>
              <a:t>lafirehealth.org/wp-content/uploads/2025/04/040425-LA-Fire-HEALTH-Data-Brief-5-FINAL.pdf</a:t>
            </a:r>
            <a:r>
              <a:rPr lang="en-US" sz="800" i="1" dirty="0">
                <a:solidFill>
                  <a:schemeClr val="tx1">
                    <a:lumMod val="65000"/>
                    <a:lumOff val="35000"/>
                  </a:schemeClr>
                </a:solidFill>
                <a:latin typeface="Tenorite Display" panose="00000500000000000000" pitchFamily="2" charset="0"/>
                <a:cs typeface="Calibri"/>
              </a:rPr>
              <a:t> </a:t>
            </a:r>
          </a:p>
          <a:p>
            <a:pPr marL="171450" indent="-171450">
              <a:buFont typeface="Arial" panose="020B0604020202020204" pitchFamily="34" charset="0"/>
              <a:buChar char="•"/>
            </a:pPr>
            <a:r>
              <a:rPr lang="en-US" sz="800" i="1" dirty="0">
                <a:solidFill>
                  <a:schemeClr val="tx1">
                    <a:lumMod val="65000"/>
                    <a:lumOff val="35000"/>
                  </a:schemeClr>
                </a:solidFill>
                <a:latin typeface="Tenorite Display" panose="00000500000000000000" pitchFamily="2" charset="0"/>
                <a:cs typeface="Calibri"/>
              </a:rPr>
              <a:t>South</a:t>
            </a:r>
            <a:r>
              <a:rPr lang="en-US" sz="800" i="1" spc="4" dirty="0">
                <a:solidFill>
                  <a:schemeClr val="tx1">
                    <a:lumMod val="65000"/>
                    <a:lumOff val="35000"/>
                  </a:schemeClr>
                </a:solidFill>
                <a:latin typeface="Tenorite Display" panose="00000500000000000000" pitchFamily="2" charset="0"/>
                <a:cs typeface="Calibri"/>
              </a:rPr>
              <a:t> </a:t>
            </a:r>
            <a:r>
              <a:rPr lang="en-US" sz="800" i="1" dirty="0">
                <a:solidFill>
                  <a:schemeClr val="tx1">
                    <a:lumMod val="65000"/>
                    <a:lumOff val="35000"/>
                  </a:schemeClr>
                </a:solidFill>
                <a:latin typeface="Tenorite Display" panose="00000500000000000000" pitchFamily="2" charset="0"/>
                <a:cs typeface="Calibri"/>
              </a:rPr>
              <a:t>Coast</a:t>
            </a:r>
            <a:r>
              <a:rPr lang="en-US" sz="800" i="1" spc="-4" dirty="0">
                <a:solidFill>
                  <a:schemeClr val="tx1">
                    <a:lumMod val="65000"/>
                    <a:lumOff val="35000"/>
                  </a:schemeClr>
                </a:solidFill>
                <a:latin typeface="Tenorite Display" panose="00000500000000000000" pitchFamily="2" charset="0"/>
                <a:cs typeface="Calibri"/>
              </a:rPr>
              <a:t> </a:t>
            </a:r>
            <a:r>
              <a:rPr lang="en-US" sz="800" i="1" spc="-8" dirty="0">
                <a:solidFill>
                  <a:schemeClr val="tx1">
                    <a:lumMod val="65000"/>
                    <a:lumOff val="35000"/>
                  </a:schemeClr>
                </a:solidFill>
                <a:latin typeface="Tenorite Display" panose="00000500000000000000" pitchFamily="2" charset="0"/>
                <a:cs typeface="Calibri"/>
              </a:rPr>
              <a:t>AQMD</a:t>
            </a:r>
            <a:r>
              <a:rPr lang="en-US" sz="800" spc="-8" dirty="0">
                <a:solidFill>
                  <a:schemeClr val="tx1">
                    <a:lumMod val="65000"/>
                    <a:lumOff val="35000"/>
                  </a:schemeClr>
                </a:solidFill>
                <a:latin typeface="Tenorite Display" panose="00000500000000000000" pitchFamily="2" charset="0"/>
                <a:cs typeface="Calibri"/>
              </a:rPr>
              <a:t>.</a:t>
            </a:r>
            <a:r>
              <a:rPr lang="en-US" sz="800" spc="-21" dirty="0">
                <a:solidFill>
                  <a:schemeClr val="tx1">
                    <a:lumMod val="65000"/>
                    <a:lumOff val="35000"/>
                  </a:schemeClr>
                </a:solidFill>
                <a:latin typeface="Tenorite Display" panose="00000500000000000000" pitchFamily="2" charset="0"/>
                <a:cs typeface="Calibri"/>
              </a:rPr>
              <a:t> </a:t>
            </a:r>
            <a:r>
              <a:rPr lang="en-US" sz="800" dirty="0">
                <a:solidFill>
                  <a:schemeClr val="tx1">
                    <a:lumMod val="65000"/>
                    <a:lumOff val="35000"/>
                  </a:schemeClr>
                </a:solidFill>
                <a:latin typeface="Tenorite Display" panose="00000500000000000000" pitchFamily="2" charset="0"/>
                <a:cs typeface="Calibri"/>
              </a:rPr>
              <a:t>2025</a:t>
            </a:r>
            <a:r>
              <a:rPr lang="en-US" sz="800" spc="17" dirty="0">
                <a:solidFill>
                  <a:schemeClr val="tx1">
                    <a:lumMod val="65000"/>
                    <a:lumOff val="35000"/>
                  </a:schemeClr>
                </a:solidFill>
                <a:latin typeface="Tenorite Display" panose="00000500000000000000" pitchFamily="2" charset="0"/>
                <a:cs typeface="Calibri"/>
              </a:rPr>
              <a:t> </a:t>
            </a:r>
            <a:r>
              <a:rPr lang="en-US" sz="800" spc="-8" dirty="0">
                <a:solidFill>
                  <a:schemeClr val="tx1">
                    <a:lumMod val="65000"/>
                    <a:lumOff val="35000"/>
                  </a:schemeClr>
                </a:solidFill>
                <a:latin typeface="Tenorite Display" panose="00000500000000000000" pitchFamily="2" charset="0"/>
                <a:cs typeface="Calibri"/>
              </a:rPr>
              <a:t>Wildfire</a:t>
            </a:r>
            <a:r>
              <a:rPr lang="en-US" sz="800" spc="-4" dirty="0">
                <a:solidFill>
                  <a:schemeClr val="tx1">
                    <a:lumMod val="65000"/>
                    <a:lumOff val="35000"/>
                  </a:schemeClr>
                </a:solidFill>
                <a:latin typeface="Tenorite Display" panose="00000500000000000000" pitchFamily="2" charset="0"/>
                <a:cs typeface="Calibri"/>
              </a:rPr>
              <a:t> </a:t>
            </a:r>
            <a:r>
              <a:rPr lang="en-US" sz="800" dirty="0">
                <a:solidFill>
                  <a:schemeClr val="tx1">
                    <a:lumMod val="65000"/>
                    <a:lumOff val="35000"/>
                  </a:schemeClr>
                </a:solidFill>
                <a:latin typeface="Tenorite Display" panose="00000500000000000000" pitchFamily="2" charset="0"/>
                <a:cs typeface="Calibri"/>
              </a:rPr>
              <a:t>Response.</a:t>
            </a:r>
            <a:r>
              <a:rPr lang="en-US" sz="800" spc="17" dirty="0">
                <a:solidFill>
                  <a:schemeClr val="tx1">
                    <a:lumMod val="65000"/>
                    <a:lumOff val="35000"/>
                  </a:schemeClr>
                </a:solidFill>
                <a:latin typeface="Tenorite Display" panose="00000500000000000000" pitchFamily="2" charset="0"/>
                <a:cs typeface="Calibri"/>
              </a:rPr>
              <a:t> </a:t>
            </a:r>
            <a:r>
              <a:rPr lang="en-US" sz="800" u="sng" spc="-17" dirty="0">
                <a:solidFill>
                  <a:srgbClr val="0000FF"/>
                </a:solidFill>
                <a:uFill>
                  <a:solidFill>
                    <a:srgbClr val="000000"/>
                  </a:solidFill>
                </a:uFill>
                <a:latin typeface="Tenorite Display" panose="00000500000000000000" pitchFamily="2" charset="0"/>
                <a:cs typeface="Calibri"/>
                <a:hlinkClick r:id="rId5">
                  <a:extLst>
                    <a:ext uri="{A12FA001-AC4F-418D-AE19-62706E023703}">
                      <ahyp:hlinkClr xmlns:ahyp="http://schemas.microsoft.com/office/drawing/2018/hyperlinkcolor" val="tx"/>
                    </a:ext>
                  </a:extLst>
                </a:hlinkClick>
              </a:rPr>
              <a:t>https://www.aqmd.gov/2025-</a:t>
            </a:r>
            <a:r>
              <a:rPr lang="en-US" sz="800" u="sng" spc="-8" dirty="0">
                <a:solidFill>
                  <a:schemeClr val="tx1">
                    <a:lumMod val="65000"/>
                    <a:lumOff val="35000"/>
                  </a:schemeClr>
                </a:solidFill>
                <a:uFill>
                  <a:solidFill>
                    <a:srgbClr val="000000"/>
                  </a:solidFill>
                </a:uFill>
                <a:latin typeface="Tenorite Display" panose="00000500000000000000" pitchFamily="2" charset="0"/>
                <a:cs typeface="Calibri"/>
                <a:hlinkClick r:id="rId5">
                  <a:extLst>
                    <a:ext uri="{A12FA001-AC4F-418D-AE19-62706E023703}">
                      <ahyp:hlinkClr xmlns:ahyp="http://schemas.microsoft.com/office/drawing/2018/hyperlinkcolor" val="tx"/>
                    </a:ext>
                  </a:extLst>
                </a:hlinkClick>
              </a:rPr>
              <a:t>wildfire-response</a:t>
            </a:r>
            <a:endParaRPr lang="en-US" sz="800" u="sng" spc="-8" dirty="0">
              <a:solidFill>
                <a:schemeClr val="tx1">
                  <a:lumMod val="65000"/>
                  <a:lumOff val="35000"/>
                </a:schemeClr>
              </a:solidFill>
              <a:uFill>
                <a:solidFill>
                  <a:srgbClr val="000000"/>
                </a:solidFill>
              </a:uFill>
              <a:latin typeface="Tenorite Display" panose="00000500000000000000" pitchFamily="2" charset="0"/>
              <a:cs typeface="Calibri"/>
            </a:endParaRPr>
          </a:p>
          <a:p>
            <a:pPr marL="171450" indent="-171450">
              <a:buFont typeface="Arial" panose="020B0604020202020204" pitchFamily="34" charset="0"/>
              <a:buChar char="•"/>
            </a:pPr>
            <a:r>
              <a:rPr lang="en-US" sz="800" dirty="0" err="1">
                <a:solidFill>
                  <a:schemeClr val="tx1">
                    <a:lumMod val="65000"/>
                    <a:lumOff val="35000"/>
                  </a:schemeClr>
                </a:solidFill>
                <a:latin typeface="Tenorite Display" panose="00000500000000000000" pitchFamily="2" charset="0"/>
                <a:cs typeface="Calibri"/>
              </a:rPr>
              <a:t>Goftari</a:t>
            </a:r>
            <a:r>
              <a:rPr lang="en-US" sz="800" dirty="0">
                <a:solidFill>
                  <a:schemeClr val="tx1">
                    <a:lumMod val="65000"/>
                    <a:lumOff val="35000"/>
                  </a:schemeClr>
                </a:solidFill>
                <a:latin typeface="Tenorite Display" panose="00000500000000000000" pitchFamily="2" charset="0"/>
                <a:cs typeface="Calibri"/>
              </a:rPr>
              <a:t> E, et al. Post-Wildfire Indoor Pollution in WUI Areas following the 2025 Los Angeles Fires. Part I. Establishing Baseline Contaminant Levels Prior to Home Reoccupation. ACS EST Air. 2025 Dec 19;3(1):142-155. </a:t>
            </a:r>
          </a:p>
        </p:txBody>
      </p:sp>
      <p:grpSp>
        <p:nvGrpSpPr>
          <p:cNvPr id="2" name="Group 1">
            <a:extLst>
              <a:ext uri="{FF2B5EF4-FFF2-40B4-BE49-F238E27FC236}">
                <a16:creationId xmlns:a16="http://schemas.microsoft.com/office/drawing/2014/main" id="{ADFE8107-0A51-68FD-303D-9AFC0B4721A7}"/>
              </a:ext>
            </a:extLst>
          </p:cNvPr>
          <p:cNvGrpSpPr/>
          <p:nvPr/>
        </p:nvGrpSpPr>
        <p:grpSpPr>
          <a:xfrm>
            <a:off x="4065528" y="1210818"/>
            <a:ext cx="9750542" cy="2168012"/>
            <a:chOff x="361365" y="6261054"/>
            <a:chExt cx="6877169" cy="1303708"/>
          </a:xfrm>
        </p:grpSpPr>
        <p:grpSp>
          <p:nvGrpSpPr>
            <p:cNvPr id="10" name="Group 9">
              <a:extLst>
                <a:ext uri="{FF2B5EF4-FFF2-40B4-BE49-F238E27FC236}">
                  <a16:creationId xmlns:a16="http://schemas.microsoft.com/office/drawing/2014/main" id="{5F44A687-B2E2-97D9-B741-D5A26D7EBC38}"/>
                </a:ext>
                <a:ext uri="{C183D7F6-B498-43B3-948B-1728B52AA6E4}">
                  <adec:decorative xmlns:adec="http://schemas.microsoft.com/office/drawing/2017/decorative" val="1"/>
                </a:ext>
              </a:extLst>
            </p:cNvPr>
            <p:cNvGrpSpPr/>
            <p:nvPr/>
          </p:nvGrpSpPr>
          <p:grpSpPr>
            <a:xfrm rot="10988443" flipV="1">
              <a:off x="588431" y="6777357"/>
              <a:ext cx="1302160" cy="708116"/>
              <a:chOff x="1802987" y="2810582"/>
              <a:chExt cx="1905045" cy="990649"/>
            </a:xfrm>
          </p:grpSpPr>
          <p:pic>
            <p:nvPicPr>
              <p:cNvPr id="11" name="Picture 10">
                <a:extLst>
                  <a:ext uri="{FF2B5EF4-FFF2-40B4-BE49-F238E27FC236}">
                    <a16:creationId xmlns:a16="http://schemas.microsoft.com/office/drawing/2014/main" id="{B1C65F34-D463-7FEE-722F-5EBA64406DA5}"/>
                  </a:ext>
                </a:extLst>
              </p:cNvPr>
              <p:cNvPicPr>
                <a:picLocks noChangeAspect="1"/>
              </p:cNvPicPr>
              <p:nvPr/>
            </p:nvPicPr>
            <p:blipFill>
              <a:blip r:embed="rId6" cstate="hqprint">
                <a:duotone>
                  <a:srgbClr val="865640">
                    <a:shade val="45000"/>
                    <a:satMod val="135000"/>
                  </a:srgbClr>
                  <a:prstClr val="white"/>
                </a:duotone>
                <a:extLst>
                  <a:ext uri="{28A0092B-C50C-407E-A947-70E740481C1C}">
                    <a14:useLocalDpi xmlns:a14="http://schemas.microsoft.com/office/drawing/2010/main"/>
                  </a:ext>
                </a:extLst>
              </a:blip>
              <a:srcRect/>
              <a:stretch/>
            </p:blipFill>
            <p:spPr>
              <a:xfrm>
                <a:off x="1802987" y="2810582"/>
                <a:ext cx="1905045" cy="806607"/>
              </a:xfrm>
              <a:prstGeom prst="rect">
                <a:avLst/>
              </a:prstGeom>
            </p:spPr>
          </p:pic>
          <p:sp>
            <p:nvSpPr>
              <p:cNvPr id="12" name="Rectangle 11">
                <a:extLst>
                  <a:ext uri="{FF2B5EF4-FFF2-40B4-BE49-F238E27FC236}">
                    <a16:creationId xmlns:a16="http://schemas.microsoft.com/office/drawing/2014/main" id="{D173A4C4-CCD3-5D3C-C317-07C71D26B7C4}"/>
                  </a:ext>
                </a:extLst>
              </p:cNvPr>
              <p:cNvSpPr/>
              <p:nvPr/>
            </p:nvSpPr>
            <p:spPr>
              <a:xfrm>
                <a:off x="2099051" y="3484204"/>
                <a:ext cx="914400" cy="313660"/>
              </a:xfrm>
              <a:prstGeom prst="rect">
                <a:avLst/>
              </a:prstGeom>
              <a:solidFill>
                <a:schemeClr val="bg1"/>
              </a:solidFill>
              <a:ln w="15875" cap="flat" cmpd="sng" algn="ctr">
                <a:noFill/>
                <a:prstDash val="solid"/>
              </a:ln>
              <a:effectLst/>
            </p:spPr>
            <p:txBody>
              <a:bodyPr rtlCol="0" anchor="ctr"/>
              <a:lstStyle/>
              <a:p>
                <a:pPr algn="ctr">
                  <a:defRPr/>
                </a:pPr>
                <a:endParaRPr lang="en-US" kern="0" dirty="0">
                  <a:solidFill>
                    <a:prstClr val="white"/>
                  </a:solidFill>
                  <a:latin typeface="Calibri" panose="020F0502020204030204"/>
                </a:endParaRPr>
              </a:p>
            </p:txBody>
          </p:sp>
          <p:sp>
            <p:nvSpPr>
              <p:cNvPr id="13" name="Rectangle 12">
                <a:extLst>
                  <a:ext uri="{FF2B5EF4-FFF2-40B4-BE49-F238E27FC236}">
                    <a16:creationId xmlns:a16="http://schemas.microsoft.com/office/drawing/2014/main" id="{03D1FAF3-C65B-5C62-BDB6-0B5E62562D27}"/>
                  </a:ext>
                </a:extLst>
              </p:cNvPr>
              <p:cNvSpPr/>
              <p:nvPr/>
            </p:nvSpPr>
            <p:spPr>
              <a:xfrm>
                <a:off x="2525982" y="3487571"/>
                <a:ext cx="914400" cy="313660"/>
              </a:xfrm>
              <a:prstGeom prst="rect">
                <a:avLst/>
              </a:prstGeom>
              <a:solidFill>
                <a:schemeClr val="bg1"/>
              </a:solidFill>
              <a:ln w="15875" cap="flat" cmpd="sng" algn="ctr">
                <a:noFill/>
                <a:prstDash val="solid"/>
              </a:ln>
              <a:effectLst/>
            </p:spPr>
            <p:txBody>
              <a:bodyPr rtlCol="0" anchor="ctr"/>
              <a:lstStyle/>
              <a:p>
                <a:pPr algn="ctr">
                  <a:defRPr/>
                </a:pPr>
                <a:endParaRPr lang="en-US" kern="0">
                  <a:solidFill>
                    <a:prstClr val="white"/>
                  </a:solidFill>
                  <a:latin typeface="Calibri" panose="020F0502020204030204"/>
                </a:endParaRPr>
              </a:p>
            </p:txBody>
          </p:sp>
        </p:grpSp>
        <p:pic>
          <p:nvPicPr>
            <p:cNvPr id="14" name="Picture 13">
              <a:extLst>
                <a:ext uri="{FF2B5EF4-FFF2-40B4-BE49-F238E27FC236}">
                  <a16:creationId xmlns:a16="http://schemas.microsoft.com/office/drawing/2014/main" id="{1CC9F79D-3574-FF56-5901-EE9F12026E3A}"/>
                </a:ext>
                <a:ext uri="{C183D7F6-B498-43B3-948B-1728B52AA6E4}">
                  <adec:decorative xmlns:adec="http://schemas.microsoft.com/office/drawing/2017/decorative" val="1"/>
                </a:ext>
              </a:extLst>
            </p:cNvPr>
            <p:cNvPicPr>
              <a:picLocks noChangeAspect="1"/>
            </p:cNvPicPr>
            <p:nvPr/>
          </p:nvPicPr>
          <p:blipFill>
            <a:blip r:embed="rId7"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3655768">
              <a:off x="1746315" y="6847384"/>
              <a:ext cx="493196" cy="458968"/>
            </a:xfrm>
            <a:prstGeom prst="rect">
              <a:avLst/>
            </a:prstGeom>
          </p:spPr>
        </p:pic>
        <p:pic>
          <p:nvPicPr>
            <p:cNvPr id="15" name="Picture 14">
              <a:extLst>
                <a:ext uri="{FF2B5EF4-FFF2-40B4-BE49-F238E27FC236}">
                  <a16:creationId xmlns:a16="http://schemas.microsoft.com/office/drawing/2014/main" id="{2EB1DCB1-590E-C326-CA1F-ECA8E0561EE6}"/>
                </a:ext>
                <a:ext uri="{C183D7F6-B498-43B3-948B-1728B52AA6E4}">
                  <adec:decorative xmlns:adec="http://schemas.microsoft.com/office/drawing/2017/decorative" val="1"/>
                </a:ext>
              </a:extLst>
            </p:cNvPr>
            <p:cNvPicPr>
              <a:picLocks noChangeAspect="1"/>
            </p:cNvPicPr>
            <p:nvPr/>
          </p:nvPicPr>
          <p:blipFill>
            <a:blip r:embed="rId7"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12542133">
              <a:off x="2164065" y="6432000"/>
              <a:ext cx="493196" cy="458968"/>
            </a:xfrm>
            <a:prstGeom prst="rect">
              <a:avLst/>
            </a:prstGeom>
          </p:spPr>
        </p:pic>
        <p:pic>
          <p:nvPicPr>
            <p:cNvPr id="16" name="Picture 15">
              <a:extLst>
                <a:ext uri="{FF2B5EF4-FFF2-40B4-BE49-F238E27FC236}">
                  <a16:creationId xmlns:a16="http://schemas.microsoft.com/office/drawing/2014/main" id="{528B4C2D-F3F3-D818-BCC5-5A074617E734}"/>
                </a:ext>
                <a:ext uri="{C183D7F6-B498-43B3-948B-1728B52AA6E4}">
                  <adec:decorative xmlns:adec="http://schemas.microsoft.com/office/drawing/2017/decorative" val="1"/>
                </a:ext>
              </a:extLst>
            </p:cNvPr>
            <p:cNvPicPr>
              <a:picLocks noChangeAspect="1"/>
            </p:cNvPicPr>
            <p:nvPr/>
          </p:nvPicPr>
          <p:blipFill>
            <a:blip r:embed="rId8" cstate="hqprint">
              <a:duotone>
                <a:prstClr val="black"/>
                <a:sysClr val="window" lastClr="FFFFFF">
                  <a:lumMod val="50000"/>
                  <a:tint val="45000"/>
                  <a:satMod val="400000"/>
                </a:sysClr>
              </a:duotone>
              <a:alphaModFix amt="70000"/>
              <a:extLst>
                <a:ext uri="{28A0092B-C50C-407E-A947-70E740481C1C}">
                  <a14:useLocalDpi xmlns:a14="http://schemas.microsoft.com/office/drawing/2010/main"/>
                </a:ext>
              </a:extLst>
            </a:blip>
            <a:srcRect/>
            <a:stretch/>
          </p:blipFill>
          <p:spPr>
            <a:xfrm rot="20012003">
              <a:off x="388676" y="6602082"/>
              <a:ext cx="581905" cy="477248"/>
            </a:xfrm>
            <a:prstGeom prst="rect">
              <a:avLst/>
            </a:prstGeom>
          </p:spPr>
        </p:pic>
        <p:pic>
          <p:nvPicPr>
            <p:cNvPr id="17" name="Picture 16">
              <a:extLst>
                <a:ext uri="{FF2B5EF4-FFF2-40B4-BE49-F238E27FC236}">
                  <a16:creationId xmlns:a16="http://schemas.microsoft.com/office/drawing/2014/main" id="{94478408-DF19-3624-5592-49A7C01419D8}"/>
                </a:ext>
                <a:ext uri="{C183D7F6-B498-43B3-948B-1728B52AA6E4}">
                  <adec:decorative xmlns:adec="http://schemas.microsoft.com/office/drawing/2017/decorative" val="1"/>
                </a:ext>
              </a:extLst>
            </p:cNvPr>
            <p:cNvPicPr>
              <a:picLocks noChangeAspect="1"/>
            </p:cNvPicPr>
            <p:nvPr/>
          </p:nvPicPr>
          <p:blipFill>
            <a:blip r:embed="rId7"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1285575" y="6633933"/>
              <a:ext cx="493196" cy="458968"/>
            </a:xfrm>
            <a:prstGeom prst="rect">
              <a:avLst/>
            </a:prstGeom>
          </p:spPr>
        </p:pic>
        <p:pic>
          <p:nvPicPr>
            <p:cNvPr id="18" name="Picture 17">
              <a:extLst>
                <a:ext uri="{FF2B5EF4-FFF2-40B4-BE49-F238E27FC236}">
                  <a16:creationId xmlns:a16="http://schemas.microsoft.com/office/drawing/2014/main" id="{493F7AA2-317B-77B6-6983-A3F2970EC441}"/>
                </a:ext>
                <a:ext uri="{C183D7F6-B498-43B3-948B-1728B52AA6E4}">
                  <adec:decorative xmlns:adec="http://schemas.microsoft.com/office/drawing/2017/decorative" val="1"/>
                </a:ext>
              </a:extLst>
            </p:cNvPr>
            <p:cNvPicPr>
              <a:picLocks noChangeAspect="1"/>
            </p:cNvPicPr>
            <p:nvPr/>
          </p:nvPicPr>
          <p:blipFill>
            <a:blip r:embed="rId7"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12542133">
              <a:off x="825337" y="6513152"/>
              <a:ext cx="493196" cy="458968"/>
            </a:xfrm>
            <a:prstGeom prst="rect">
              <a:avLst/>
            </a:prstGeom>
          </p:spPr>
        </p:pic>
        <p:pic>
          <p:nvPicPr>
            <p:cNvPr id="19" name="Picture 18">
              <a:extLst>
                <a:ext uri="{FF2B5EF4-FFF2-40B4-BE49-F238E27FC236}">
                  <a16:creationId xmlns:a16="http://schemas.microsoft.com/office/drawing/2014/main" id="{BF0F3BCC-7B6A-2E9A-0404-45A1890EB210}"/>
                </a:ext>
              </a:extLst>
            </p:cNvPr>
            <p:cNvPicPr>
              <a:picLocks noChangeAspect="1"/>
            </p:cNvPicPr>
            <p:nvPr/>
          </p:nvPicPr>
          <p:blipFill>
            <a:blip r:embed="rId9"/>
            <a:stretch>
              <a:fillRect/>
            </a:stretch>
          </p:blipFill>
          <p:spPr>
            <a:xfrm>
              <a:off x="2623524" y="6627385"/>
              <a:ext cx="726072" cy="803264"/>
            </a:xfrm>
            <a:prstGeom prst="rect">
              <a:avLst/>
            </a:prstGeom>
          </p:spPr>
        </p:pic>
        <p:pic>
          <p:nvPicPr>
            <p:cNvPr id="20" name="Picture 19">
              <a:extLst>
                <a:ext uri="{FF2B5EF4-FFF2-40B4-BE49-F238E27FC236}">
                  <a16:creationId xmlns:a16="http://schemas.microsoft.com/office/drawing/2014/main" id="{8BB8F163-F1B4-DDB2-E1A1-E5C0E82967BC}"/>
                </a:ext>
              </a:extLst>
            </p:cNvPr>
            <p:cNvPicPr>
              <a:picLocks noChangeAspect="1"/>
            </p:cNvPicPr>
            <p:nvPr/>
          </p:nvPicPr>
          <p:blipFill>
            <a:blip r:embed="rId10"/>
            <a:srcRect b="17520"/>
            <a:stretch>
              <a:fillRect/>
            </a:stretch>
          </p:blipFill>
          <p:spPr>
            <a:xfrm>
              <a:off x="3421971" y="6667053"/>
              <a:ext cx="880301" cy="803264"/>
            </a:xfrm>
            <a:prstGeom prst="rect">
              <a:avLst/>
            </a:prstGeom>
          </p:spPr>
        </p:pic>
        <p:pic>
          <p:nvPicPr>
            <p:cNvPr id="21" name="Graphic 20" descr="Checkmark with solid fill">
              <a:extLst>
                <a:ext uri="{FF2B5EF4-FFF2-40B4-BE49-F238E27FC236}">
                  <a16:creationId xmlns:a16="http://schemas.microsoft.com/office/drawing/2014/main" id="{715C1AA0-2F56-BA4A-FEE3-8ABA58A61D50}"/>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301064" y="6312687"/>
              <a:ext cx="302505" cy="334666"/>
            </a:xfrm>
            <a:prstGeom prst="rect">
              <a:avLst/>
            </a:prstGeom>
          </p:spPr>
        </p:pic>
        <p:pic>
          <p:nvPicPr>
            <p:cNvPr id="22" name="Picture 21">
              <a:extLst>
                <a:ext uri="{FF2B5EF4-FFF2-40B4-BE49-F238E27FC236}">
                  <a16:creationId xmlns:a16="http://schemas.microsoft.com/office/drawing/2014/main" id="{2D0C89BC-8D64-4571-45C2-5CB424AA52FF}"/>
                </a:ext>
              </a:extLst>
            </p:cNvPr>
            <p:cNvPicPr>
              <a:picLocks noChangeAspect="1"/>
            </p:cNvPicPr>
            <p:nvPr/>
          </p:nvPicPr>
          <p:blipFill>
            <a:blip r:embed="rId12"/>
            <a:stretch>
              <a:fillRect/>
            </a:stretch>
          </p:blipFill>
          <p:spPr>
            <a:xfrm>
              <a:off x="4485225" y="6667053"/>
              <a:ext cx="673007" cy="744558"/>
            </a:xfrm>
            <a:prstGeom prst="rect">
              <a:avLst/>
            </a:prstGeom>
          </p:spPr>
        </p:pic>
        <p:pic>
          <p:nvPicPr>
            <p:cNvPr id="23" name="Picture 22">
              <a:extLst>
                <a:ext uri="{FF2B5EF4-FFF2-40B4-BE49-F238E27FC236}">
                  <a16:creationId xmlns:a16="http://schemas.microsoft.com/office/drawing/2014/main" id="{96A1B774-FA7C-9F80-C377-3F673F2495E0}"/>
                </a:ext>
              </a:extLst>
            </p:cNvPr>
            <p:cNvPicPr>
              <a:picLocks noChangeAspect="1"/>
            </p:cNvPicPr>
            <p:nvPr/>
          </p:nvPicPr>
          <p:blipFill>
            <a:blip r:embed="rId13"/>
            <a:stretch>
              <a:fillRect/>
            </a:stretch>
          </p:blipFill>
          <p:spPr>
            <a:xfrm>
              <a:off x="5245459" y="6726613"/>
              <a:ext cx="651452" cy="720711"/>
            </a:xfrm>
            <a:prstGeom prst="rect">
              <a:avLst/>
            </a:prstGeom>
          </p:spPr>
        </p:pic>
        <p:pic>
          <p:nvPicPr>
            <p:cNvPr id="24" name="Graphic 23" descr="Checkmark with solid fill">
              <a:extLst>
                <a:ext uri="{FF2B5EF4-FFF2-40B4-BE49-F238E27FC236}">
                  <a16:creationId xmlns:a16="http://schemas.microsoft.com/office/drawing/2014/main" id="{270EBF02-CC11-F3FB-B2BA-CC75B245EFA2}"/>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4576228" y="6342483"/>
              <a:ext cx="302505" cy="334666"/>
            </a:xfrm>
            <a:prstGeom prst="rect">
              <a:avLst/>
            </a:prstGeom>
          </p:spPr>
        </p:pic>
        <p:pic>
          <p:nvPicPr>
            <p:cNvPr id="25" name="Graphic 24" descr="Checkmark with solid fill">
              <a:extLst>
                <a:ext uri="{FF2B5EF4-FFF2-40B4-BE49-F238E27FC236}">
                  <a16:creationId xmlns:a16="http://schemas.microsoft.com/office/drawing/2014/main" id="{9DF89261-B4B9-017B-7AA4-6B97A069391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394814" y="6342483"/>
              <a:ext cx="302505" cy="334666"/>
            </a:xfrm>
            <a:prstGeom prst="rect">
              <a:avLst/>
            </a:prstGeom>
          </p:spPr>
        </p:pic>
        <p:pic>
          <p:nvPicPr>
            <p:cNvPr id="26" name="Picture 25">
              <a:extLst>
                <a:ext uri="{FF2B5EF4-FFF2-40B4-BE49-F238E27FC236}">
                  <a16:creationId xmlns:a16="http://schemas.microsoft.com/office/drawing/2014/main" id="{D1BA9D50-7397-678E-108C-B53C0B6D9D66}"/>
                </a:ext>
              </a:extLst>
            </p:cNvPr>
            <p:cNvPicPr>
              <a:picLocks noChangeAspect="1"/>
            </p:cNvPicPr>
            <p:nvPr/>
          </p:nvPicPr>
          <p:blipFill>
            <a:blip r:embed="rId14"/>
            <a:stretch>
              <a:fillRect/>
            </a:stretch>
          </p:blipFill>
          <p:spPr>
            <a:xfrm>
              <a:off x="5858019" y="6652650"/>
              <a:ext cx="765287" cy="765287"/>
            </a:xfrm>
            <a:prstGeom prst="rect">
              <a:avLst/>
            </a:prstGeom>
          </p:spPr>
        </p:pic>
        <p:pic>
          <p:nvPicPr>
            <p:cNvPr id="27" name="Graphic 26" descr="Close with solid fill">
              <a:extLst>
                <a:ext uri="{FF2B5EF4-FFF2-40B4-BE49-F238E27FC236}">
                  <a16:creationId xmlns:a16="http://schemas.microsoft.com/office/drawing/2014/main" id="{D253AE36-987F-0310-7C4A-91853DD84375}"/>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6040131" y="6312687"/>
              <a:ext cx="394258" cy="394258"/>
            </a:xfrm>
            <a:prstGeom prst="rect">
              <a:avLst/>
            </a:prstGeom>
          </p:spPr>
        </p:pic>
        <p:pic>
          <p:nvPicPr>
            <p:cNvPr id="28" name="Picture 27">
              <a:extLst>
                <a:ext uri="{FF2B5EF4-FFF2-40B4-BE49-F238E27FC236}">
                  <a16:creationId xmlns:a16="http://schemas.microsoft.com/office/drawing/2014/main" id="{5B3DBE9B-DFE3-755B-F17D-B54B46989A93}"/>
                </a:ext>
                <a:ext uri="{C183D7F6-B498-43B3-948B-1728B52AA6E4}">
                  <adec:decorative xmlns:adec="http://schemas.microsoft.com/office/drawing/2017/decorative" val="1"/>
                </a:ext>
              </a:extLst>
            </p:cNvPr>
            <p:cNvPicPr>
              <a:picLocks noChangeAspect="1"/>
            </p:cNvPicPr>
            <p:nvPr/>
          </p:nvPicPr>
          <p:blipFill>
            <a:blip r:embed="rId16" cstate="hqprint">
              <a:duotone>
                <a:prstClr val="black"/>
                <a:schemeClr val="bg1">
                  <a:lumMod val="50000"/>
                  <a:tint val="45000"/>
                  <a:satMod val="400000"/>
                </a:schemeClr>
              </a:duotone>
              <a:alphaModFix amt="70000"/>
              <a:extLst>
                <a:ext uri="{28A0092B-C50C-407E-A947-70E740481C1C}">
                  <a14:useLocalDpi xmlns:a14="http://schemas.microsoft.com/office/drawing/2010/main"/>
                </a:ext>
              </a:extLst>
            </a:blip>
            <a:srcRect/>
            <a:stretch/>
          </p:blipFill>
          <p:spPr>
            <a:xfrm>
              <a:off x="1483892" y="6458580"/>
              <a:ext cx="778802" cy="421766"/>
            </a:xfrm>
            <a:prstGeom prst="rect">
              <a:avLst/>
            </a:prstGeom>
          </p:spPr>
        </p:pic>
        <p:pic>
          <p:nvPicPr>
            <p:cNvPr id="29" name="Picture 28">
              <a:extLst>
                <a:ext uri="{FF2B5EF4-FFF2-40B4-BE49-F238E27FC236}">
                  <a16:creationId xmlns:a16="http://schemas.microsoft.com/office/drawing/2014/main" id="{717913C2-DC75-CD02-26EC-21DA223432AC}"/>
                </a:ext>
                <a:ext uri="{C183D7F6-B498-43B3-948B-1728B52AA6E4}">
                  <adec:decorative xmlns:adec="http://schemas.microsoft.com/office/drawing/2017/decorative" val="1"/>
                </a:ext>
              </a:extLst>
            </p:cNvPr>
            <p:cNvPicPr>
              <a:picLocks noChangeAspect="1"/>
            </p:cNvPicPr>
            <p:nvPr/>
          </p:nvPicPr>
          <p:blipFill>
            <a:blip r:embed="rId7"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2867532">
              <a:off x="2136267" y="6697888"/>
              <a:ext cx="493196" cy="458968"/>
            </a:xfrm>
            <a:prstGeom prst="rect">
              <a:avLst/>
            </a:prstGeom>
          </p:spPr>
        </p:pic>
        <p:pic>
          <p:nvPicPr>
            <p:cNvPr id="30" name="Picture 29">
              <a:extLst>
                <a:ext uri="{FF2B5EF4-FFF2-40B4-BE49-F238E27FC236}">
                  <a16:creationId xmlns:a16="http://schemas.microsoft.com/office/drawing/2014/main" id="{8B746146-55ED-603A-420D-86AA9E35BAB9}"/>
                </a:ext>
              </a:extLst>
            </p:cNvPr>
            <p:cNvPicPr>
              <a:picLocks noChangeAspect="1"/>
            </p:cNvPicPr>
            <p:nvPr/>
          </p:nvPicPr>
          <p:blipFill>
            <a:blip r:embed="rId17"/>
            <a:stretch>
              <a:fillRect/>
            </a:stretch>
          </p:blipFill>
          <p:spPr>
            <a:xfrm rot="13599387">
              <a:off x="6518289" y="6798367"/>
              <a:ext cx="596816" cy="596816"/>
            </a:xfrm>
            <a:prstGeom prst="rect">
              <a:avLst/>
            </a:prstGeom>
          </p:spPr>
        </p:pic>
        <p:pic>
          <p:nvPicPr>
            <p:cNvPr id="31" name="Graphic 30" descr="Close with solid fill">
              <a:extLst>
                <a:ext uri="{FF2B5EF4-FFF2-40B4-BE49-F238E27FC236}">
                  <a16:creationId xmlns:a16="http://schemas.microsoft.com/office/drawing/2014/main" id="{4C7747E0-2047-C808-DB6A-7254C81F0295}"/>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6602862" y="6307816"/>
              <a:ext cx="394258" cy="394258"/>
            </a:xfrm>
            <a:prstGeom prst="rect">
              <a:avLst/>
            </a:prstGeom>
          </p:spPr>
        </p:pic>
        <p:sp>
          <p:nvSpPr>
            <p:cNvPr id="32" name="Rectangle 31">
              <a:extLst>
                <a:ext uri="{FF2B5EF4-FFF2-40B4-BE49-F238E27FC236}">
                  <a16:creationId xmlns:a16="http://schemas.microsoft.com/office/drawing/2014/main" id="{F7B5B15A-CDBA-20C1-BD2C-40DCEE108790}"/>
                </a:ext>
              </a:extLst>
            </p:cNvPr>
            <p:cNvSpPr/>
            <p:nvPr/>
          </p:nvSpPr>
          <p:spPr>
            <a:xfrm>
              <a:off x="361365" y="6261054"/>
              <a:ext cx="6877169" cy="1303708"/>
            </a:xfrm>
            <a:prstGeom prst="rect">
              <a:avLst/>
            </a:prstGeom>
            <a:noFill/>
            <a:ln>
              <a:solidFill>
                <a:srgbClr val="77876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45489D4E-FCCD-73B3-3DD4-68FF02C52A3E}"/>
                </a:ext>
                <a:ext uri="{C183D7F6-B498-43B3-948B-1728B52AA6E4}">
                  <adec:decorative xmlns:adec="http://schemas.microsoft.com/office/drawing/2017/decorative" val="1"/>
                </a:ext>
              </a:extLst>
            </p:cNvPr>
            <p:cNvPicPr>
              <a:picLocks noChangeAspect="1"/>
            </p:cNvPicPr>
            <p:nvPr/>
          </p:nvPicPr>
          <p:blipFill>
            <a:blip r:embed="rId7" cstate="hqprint">
              <a:duotone>
                <a:srgbClr val="94A088">
                  <a:shade val="45000"/>
                  <a:satMod val="135000"/>
                </a:srgbClr>
                <a:prstClr val="white"/>
              </a:duotone>
              <a:extLst>
                <a:ext uri="{28A0092B-C50C-407E-A947-70E740481C1C}">
                  <a14:useLocalDpi xmlns:a14="http://schemas.microsoft.com/office/drawing/2010/main"/>
                </a:ext>
              </a:extLst>
            </a:blip>
            <a:srcRect l="42356" r="8006"/>
            <a:stretch/>
          </p:blipFill>
          <p:spPr>
            <a:xfrm rot="12542133">
              <a:off x="6203618" y="6705214"/>
              <a:ext cx="493196" cy="458968"/>
            </a:xfrm>
            <a:prstGeom prst="rect">
              <a:avLst/>
            </a:prstGeom>
          </p:spPr>
        </p:pic>
      </p:grpSp>
      <p:sp>
        <p:nvSpPr>
          <p:cNvPr id="35" name="TextBox 34">
            <a:extLst>
              <a:ext uri="{FF2B5EF4-FFF2-40B4-BE49-F238E27FC236}">
                <a16:creationId xmlns:a16="http://schemas.microsoft.com/office/drawing/2014/main" id="{438476EC-604E-077B-0B7F-9960BBBBFE72}"/>
              </a:ext>
            </a:extLst>
          </p:cNvPr>
          <p:cNvSpPr txBox="1"/>
          <p:nvPr/>
        </p:nvSpPr>
        <p:spPr>
          <a:xfrm>
            <a:off x="436574" y="3237166"/>
            <a:ext cx="17008449" cy="6124754"/>
          </a:xfrm>
          <a:prstGeom prst="rect">
            <a:avLst/>
          </a:prstGeom>
          <a:noFill/>
        </p:spPr>
        <p:txBody>
          <a:bodyPr wrap="square">
            <a:spAutoFit/>
          </a:bodyPr>
          <a:lstStyle/>
          <a:p>
            <a:r>
              <a:rPr lang="en-US" sz="2800" b="1" spc="-8" dirty="0">
                <a:latin typeface="Tenorite" panose="00000500000000000000" pitchFamily="2" charset="0"/>
                <a:cs typeface="Calibri"/>
              </a:rPr>
              <a:t>For all homes:</a:t>
            </a:r>
          </a:p>
          <a:p>
            <a:pPr marL="342900" indent="-342900">
              <a:buFont typeface="Arial" panose="020B0604020202020204" pitchFamily="34" charset="0"/>
              <a:buChar char="•"/>
            </a:pPr>
            <a:r>
              <a:rPr lang="en-US" sz="2800" b="1" spc="-8" dirty="0">
                <a:latin typeface="Tenorite" panose="00000500000000000000" pitchFamily="2" charset="0"/>
                <a:cs typeface="Calibri"/>
              </a:rPr>
              <a:t>Reduce indoor air pollution: </a:t>
            </a:r>
          </a:p>
          <a:p>
            <a:pPr marL="800100" lvl="1" indent="-342900">
              <a:buFont typeface="Arial" panose="020B0604020202020204" pitchFamily="34" charset="0"/>
              <a:buChar char="•"/>
            </a:pPr>
            <a:r>
              <a:rPr lang="en-US" sz="2800" spc="-8" dirty="0">
                <a:latin typeface="Tenorite" panose="00000500000000000000" pitchFamily="2" charset="0"/>
                <a:cs typeface="Calibri"/>
              </a:rPr>
              <a:t>Don’t track dust and dirt into the house or car from outside. </a:t>
            </a:r>
          </a:p>
          <a:p>
            <a:pPr marL="800100" lvl="1" indent="-342900">
              <a:buFont typeface="Arial" panose="020B0604020202020204" pitchFamily="34" charset="0"/>
              <a:buChar char="•"/>
            </a:pPr>
            <a:r>
              <a:rPr lang="en-US" sz="2800" spc="-8" dirty="0">
                <a:latin typeface="Tenorite" panose="00000500000000000000" pitchFamily="2" charset="0"/>
                <a:cs typeface="Calibri"/>
              </a:rPr>
              <a:t>Clean feet of pets to avoid tracking in contaminants. </a:t>
            </a:r>
          </a:p>
          <a:p>
            <a:pPr marL="800100" lvl="1" indent="-342900">
              <a:buFont typeface="Arial" panose="020B0604020202020204" pitchFamily="34" charset="0"/>
              <a:buChar char="•"/>
            </a:pPr>
            <a:r>
              <a:rPr lang="en-US" sz="2800" spc="-8" dirty="0">
                <a:latin typeface="Tenorite" panose="00000500000000000000" pitchFamily="2" charset="0"/>
                <a:cs typeface="Calibri"/>
              </a:rPr>
              <a:t>Keep car air filters up to date. </a:t>
            </a:r>
          </a:p>
          <a:p>
            <a:pPr marL="800100" lvl="1" indent="-342900">
              <a:buFont typeface="Arial" panose="020B0604020202020204" pitchFamily="34" charset="0"/>
              <a:buChar char="•"/>
            </a:pPr>
            <a:r>
              <a:rPr lang="en-US" sz="2800" spc="-8" dirty="0">
                <a:latin typeface="Tenorite" panose="00000500000000000000" pitchFamily="2" charset="0"/>
                <a:cs typeface="Calibri"/>
              </a:rPr>
              <a:t>Eliminate other sources of indoor air pollution by reducing use of gas appliances, candles, air fresheners, fragrances, cleaning products, and other chemicals. </a:t>
            </a:r>
            <a:endParaRPr lang="en-US" sz="2800" spc="-8" dirty="0">
              <a:highlight>
                <a:srgbClr val="FFFF00"/>
              </a:highlight>
              <a:latin typeface="Tenorite" panose="00000500000000000000" pitchFamily="2" charset="0"/>
              <a:cs typeface="Calibri"/>
            </a:endParaRPr>
          </a:p>
          <a:p>
            <a:pPr marL="342900" indent="-342900">
              <a:buFont typeface="Arial" panose="020B0604020202020204" pitchFamily="34" charset="0"/>
              <a:buChar char="•"/>
            </a:pPr>
            <a:r>
              <a:rPr lang="en-US" sz="2800" b="1" spc="-8" dirty="0">
                <a:latin typeface="Tenorite" panose="00000500000000000000" pitchFamily="2" charset="0"/>
                <a:cs typeface="Calibri"/>
              </a:rPr>
              <a:t>Reduce dust disturbance</a:t>
            </a:r>
            <a:r>
              <a:rPr lang="en-US" sz="2800" spc="-8" dirty="0">
                <a:latin typeface="Tenorite" panose="00000500000000000000" pitchFamily="2" charset="0"/>
                <a:cs typeface="Calibri"/>
              </a:rPr>
              <a:t>: </a:t>
            </a:r>
          </a:p>
          <a:p>
            <a:pPr marL="800100" lvl="1" indent="-342900">
              <a:buFont typeface="Arial" panose="020B0604020202020204" pitchFamily="34" charset="0"/>
              <a:buChar char="•"/>
            </a:pPr>
            <a:r>
              <a:rPr lang="en-US" sz="2800" spc="-8" dirty="0">
                <a:latin typeface="Tenorite" panose="00000500000000000000" pitchFamily="2" charset="0"/>
                <a:cs typeface="Calibri"/>
              </a:rPr>
              <a:t>Don’t kick up any settled dust where smoke contaminants have settled on indoor surfaces. </a:t>
            </a:r>
          </a:p>
          <a:p>
            <a:pPr marL="800100" lvl="1" indent="-342900">
              <a:buFont typeface="Arial" panose="020B0604020202020204" pitchFamily="34" charset="0"/>
              <a:buChar char="•"/>
            </a:pPr>
            <a:r>
              <a:rPr lang="en-US" sz="2800" spc="-8" dirty="0">
                <a:latin typeface="Tenorite" panose="00000500000000000000" pitchFamily="2" charset="0"/>
                <a:cs typeface="Calibri"/>
              </a:rPr>
              <a:t>Avoid sweeping or dusting. </a:t>
            </a:r>
          </a:p>
          <a:p>
            <a:pPr marL="1257300" lvl="2" indent="-342900">
              <a:buFont typeface="Arial" panose="020B0604020202020204" pitchFamily="34" charset="0"/>
              <a:buChar char="•"/>
            </a:pPr>
            <a:r>
              <a:rPr lang="en-US" sz="2800" spc="-8" dirty="0">
                <a:latin typeface="Tenorite" panose="00000500000000000000" pitchFamily="2" charset="0"/>
                <a:cs typeface="Calibri"/>
              </a:rPr>
              <a:t>Use HEPA-filtered vacuums. </a:t>
            </a:r>
          </a:p>
          <a:p>
            <a:pPr marL="1257300" lvl="2" indent="-342900">
              <a:buFont typeface="Arial" panose="020B0604020202020204" pitchFamily="34" charset="0"/>
              <a:buChar char="•"/>
            </a:pPr>
            <a:r>
              <a:rPr lang="en-US" sz="2800" spc="-8" dirty="0">
                <a:latin typeface="Tenorite" panose="00000500000000000000" pitchFamily="2" charset="0"/>
                <a:cs typeface="Calibri"/>
              </a:rPr>
              <a:t>It is best to have professionals conduct post-fire cleaning, but if you must, use appropriate personal protective equipment (PPE) and wet wipe with soap and water. For cleaning after fires, see Booklet C and masks to wear on slide 9.</a:t>
            </a:r>
            <a:endParaRPr lang="en-US" sz="2800" dirty="0"/>
          </a:p>
        </p:txBody>
      </p:sp>
    </p:spTree>
    <p:extLst>
      <p:ext uri="{BB962C8B-B14F-4D97-AF65-F5344CB8AC3E}">
        <p14:creationId xmlns:p14="http://schemas.microsoft.com/office/powerpoint/2010/main" val="3205343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B4704-4F81-B1C3-4BD1-375A51FD46F1}"/>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B82C4CD-3D70-980E-F48D-AB88B04718DB}"/>
              </a:ext>
            </a:extLst>
          </p:cNvPr>
          <p:cNvSpPr>
            <a:spLocks noGrp="1"/>
          </p:cNvSpPr>
          <p:nvPr>
            <p:ph type="sldNum" sz="quarter" idx="12"/>
          </p:nvPr>
        </p:nvSpPr>
        <p:spPr>
          <a:xfrm>
            <a:off x="15570200" y="9580585"/>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14</a:t>
            </a:fld>
            <a:endParaRPr lang="en-US" sz="16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D0E299E4-B0C4-7797-2051-7BC926DA4A45}"/>
              </a:ext>
            </a:extLst>
          </p:cNvPr>
          <p:cNvSpPr txBox="1"/>
          <p:nvPr/>
        </p:nvSpPr>
        <p:spPr>
          <a:xfrm>
            <a:off x="573610" y="279095"/>
            <a:ext cx="16764000" cy="615553"/>
          </a:xfrm>
          <a:prstGeom prst="rect">
            <a:avLst/>
          </a:prstGeom>
        </p:spPr>
        <p:txBody>
          <a:bodyPr wrap="square" lIns="0" tIns="0" rIns="0" bIns="0" rtlCol="0" anchor="t">
            <a:spAutoFit/>
          </a:bodyPr>
          <a:lstStyle/>
          <a:p>
            <a:pPr algn="ctr">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Choosing the right mask </a:t>
            </a:r>
            <a:r>
              <a:rPr lang="en-US" sz="4000" b="1" u="sng" dirty="0">
                <a:solidFill>
                  <a:srgbClr val="1F497D">
                    <a:lumMod val="50000"/>
                  </a:srgbClr>
                </a:solidFill>
                <a:latin typeface="Tenorite" panose="00000500000000000000" pitchFamily="2" charset="0"/>
                <a:ea typeface="The Youngest Serif"/>
                <a:cs typeface="The Youngest Serif"/>
                <a:sym typeface="The Youngest Serif"/>
              </a:rPr>
              <a:t>for</a:t>
            </a:r>
            <a:r>
              <a:rPr lang="en-US" sz="4000" b="1" dirty="0">
                <a:solidFill>
                  <a:srgbClr val="1F497D">
                    <a:lumMod val="50000"/>
                  </a:srgbClr>
                </a:solidFill>
                <a:latin typeface="Tenorite" panose="00000500000000000000" pitchFamily="2" charset="0"/>
                <a:ea typeface="The Youngest Serif"/>
                <a:cs typeface="The Youngest Serif"/>
                <a:sym typeface="The Youngest Serif"/>
              </a:rPr>
              <a:t> wildfire smoke and clean-up activities</a:t>
            </a:r>
          </a:p>
        </p:txBody>
      </p:sp>
      <p:sp>
        <p:nvSpPr>
          <p:cNvPr id="7" name="Slide Number Placeholder 2">
            <a:extLst>
              <a:ext uri="{FF2B5EF4-FFF2-40B4-BE49-F238E27FC236}">
                <a16:creationId xmlns:a16="http://schemas.microsoft.com/office/drawing/2014/main" id="{3760A9DB-C6B1-2C52-F288-CE717FDE2576}"/>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6D22F896-40B5-4ADD-8801-0D06FADFA095}" type="slidenum">
              <a:rPr lang="en-US" sz="1200">
                <a:solidFill>
                  <a:prstClr val="black"/>
                </a:solidFill>
                <a:latin typeface="Calibri"/>
              </a:rPr>
              <a:pPr algn="r">
                <a:defRPr/>
              </a:pPr>
              <a:t>14</a:t>
            </a:fld>
            <a:endParaRPr lang="en-US" sz="1200" dirty="0">
              <a:solidFill>
                <a:prstClr val="black"/>
              </a:solidFill>
              <a:latin typeface="Calibri"/>
            </a:endParaRPr>
          </a:p>
        </p:txBody>
      </p:sp>
      <p:graphicFrame>
        <p:nvGraphicFramePr>
          <p:cNvPr id="3" name="Table 2">
            <a:extLst>
              <a:ext uri="{FF2B5EF4-FFF2-40B4-BE49-F238E27FC236}">
                <a16:creationId xmlns:a16="http://schemas.microsoft.com/office/drawing/2014/main" id="{F8D5F667-CA02-2A98-2D54-28E738AF4A00}"/>
              </a:ext>
            </a:extLst>
          </p:cNvPr>
          <p:cNvGraphicFramePr>
            <a:graphicFrameLocks noGrp="1"/>
          </p:cNvGraphicFramePr>
          <p:nvPr>
            <p:extLst>
              <p:ext uri="{D42A27DB-BD31-4B8C-83A1-F6EECF244321}">
                <p14:modId xmlns:p14="http://schemas.microsoft.com/office/powerpoint/2010/main" val="531761909"/>
              </p:ext>
            </p:extLst>
          </p:nvPr>
        </p:nvGraphicFramePr>
        <p:xfrm>
          <a:off x="573610" y="1055760"/>
          <a:ext cx="16789400" cy="7924800"/>
        </p:xfrm>
        <a:graphic>
          <a:graphicData uri="http://schemas.openxmlformats.org/drawingml/2006/table">
            <a:tbl>
              <a:tblPr firstRow="1" bandRow="1">
                <a:tableStyleId>{5C22544A-7EE6-4342-B048-85BDC9FD1C3A}</a:tableStyleId>
              </a:tblPr>
              <a:tblGrid>
                <a:gridCol w="4197350">
                  <a:extLst>
                    <a:ext uri="{9D8B030D-6E8A-4147-A177-3AD203B41FA5}">
                      <a16:colId xmlns:a16="http://schemas.microsoft.com/office/drawing/2014/main" val="977064898"/>
                    </a:ext>
                  </a:extLst>
                </a:gridCol>
                <a:gridCol w="4197350">
                  <a:extLst>
                    <a:ext uri="{9D8B030D-6E8A-4147-A177-3AD203B41FA5}">
                      <a16:colId xmlns:a16="http://schemas.microsoft.com/office/drawing/2014/main" val="2219392622"/>
                    </a:ext>
                  </a:extLst>
                </a:gridCol>
                <a:gridCol w="4197350">
                  <a:extLst>
                    <a:ext uri="{9D8B030D-6E8A-4147-A177-3AD203B41FA5}">
                      <a16:colId xmlns:a16="http://schemas.microsoft.com/office/drawing/2014/main" val="339246868"/>
                    </a:ext>
                  </a:extLst>
                </a:gridCol>
                <a:gridCol w="4197350">
                  <a:extLst>
                    <a:ext uri="{9D8B030D-6E8A-4147-A177-3AD203B41FA5}">
                      <a16:colId xmlns:a16="http://schemas.microsoft.com/office/drawing/2014/main" val="1096449391"/>
                    </a:ext>
                  </a:extLst>
                </a:gridCol>
              </a:tblGrid>
              <a:tr h="0">
                <a:tc>
                  <a:txBody>
                    <a:bodyPr/>
                    <a:lstStyle/>
                    <a:p>
                      <a:pPr algn="ctr"/>
                      <a:r>
                        <a:rPr lang="en-US" sz="3200" dirty="0">
                          <a:solidFill>
                            <a:schemeClr val="tx1"/>
                          </a:solidFill>
                          <a:latin typeface="Tenorite" panose="00000500000000000000" pitchFamily="2" charset="0"/>
                        </a:rPr>
                        <a:t>MOST PROTECTION</a:t>
                      </a:r>
                    </a:p>
                  </a:txBody>
                  <a:tcPr marL="18288" marR="18288" marT="18288" marB="18288" anchor="ct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B9C3AD"/>
                    </a:solidFill>
                  </a:tcPr>
                </a:tc>
                <a:tc>
                  <a:txBody>
                    <a:bodyPr/>
                    <a:lstStyle/>
                    <a:p>
                      <a:pPr algn="ctr"/>
                      <a:r>
                        <a:rPr lang="en-US" sz="3200" dirty="0">
                          <a:solidFill>
                            <a:schemeClr val="tx1"/>
                          </a:solidFill>
                          <a:latin typeface="Tenorite" panose="00000500000000000000" pitchFamily="2" charset="0"/>
                        </a:rPr>
                        <a:t>GOOD PROTECTION</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ysDash"/>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2D8CA"/>
                    </a:solidFill>
                  </a:tcPr>
                </a:tc>
                <a:tc>
                  <a:txBody>
                    <a:bodyPr/>
                    <a:lstStyle/>
                    <a:p>
                      <a:pPr algn="ctr"/>
                      <a:r>
                        <a:rPr lang="en-US" sz="3200" dirty="0">
                          <a:solidFill>
                            <a:schemeClr val="tx1"/>
                          </a:solidFill>
                          <a:latin typeface="Tenorite" panose="00000500000000000000" pitchFamily="2" charset="0"/>
                        </a:rPr>
                        <a:t>OK</a:t>
                      </a:r>
                    </a:p>
                  </a:txBody>
                  <a:tcPr marL="18288" marR="18288" marT="18288" marB="18288" anchor="ctr">
                    <a:lnL w="12700" cap="flat" cmpd="sng" algn="ctr">
                      <a:solidFill>
                        <a:schemeClr val="tx1"/>
                      </a:solidFill>
                      <a:prstDash val="sysDash"/>
                      <a:round/>
                      <a:headEnd type="none" w="med" len="med"/>
                      <a:tailEnd type="none" w="med" len="med"/>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lang="en-US" sz="3200" dirty="0">
                          <a:solidFill>
                            <a:schemeClr val="tx1"/>
                          </a:solidFill>
                          <a:latin typeface="Tenorite" panose="00000500000000000000" pitchFamily="2" charset="0"/>
                        </a:rPr>
                        <a:t>NOT RECOMMENDED</a:t>
                      </a:r>
                    </a:p>
                  </a:txBody>
                  <a:tcPr marL="18288" marR="18288" marT="18288" marB="18288" anchor="ctr">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1788045932"/>
                  </a:ext>
                </a:extLst>
              </a:tr>
              <a:tr h="0">
                <a:tc>
                  <a:txBody>
                    <a:bodyPr/>
                    <a:lstStyle/>
                    <a:p>
                      <a:endParaRPr lang="en-US" sz="2800" dirty="0">
                        <a:solidFill>
                          <a:schemeClr val="tx1"/>
                        </a:solidFill>
                        <a:latin typeface="Tenorite" panose="00000500000000000000" pitchFamily="2" charset="0"/>
                      </a:endParaRPr>
                    </a:p>
                  </a:txBody>
                  <a:tcPr marL="18288" marR="18288" marT="18288" marB="18288">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800" dirty="0">
                        <a:solidFill>
                          <a:schemeClr val="tx1"/>
                        </a:solidFill>
                        <a:latin typeface="Tenorite" panose="00000500000000000000" pitchFamily="2" charset="0"/>
                      </a:endParaRPr>
                    </a:p>
                  </a:txBody>
                  <a:tcPr marL="18288" marR="18288" marT="18288" marB="18288">
                    <a:lnL w="12700" cap="flat" cmpd="sng" algn="ctr">
                      <a:no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800" dirty="0">
                        <a:solidFill>
                          <a:schemeClr val="tx1"/>
                        </a:solidFill>
                        <a:latin typeface="Tenorite" panose="00000500000000000000" pitchFamily="2" charset="0"/>
                      </a:endParaRPr>
                    </a:p>
                    <a:p>
                      <a:endParaRPr lang="en-US" sz="2800" dirty="0">
                        <a:solidFill>
                          <a:schemeClr val="tx1"/>
                        </a:solidFill>
                        <a:latin typeface="Tenorite" panose="00000500000000000000" pitchFamily="2" charset="0"/>
                      </a:endParaRPr>
                    </a:p>
                    <a:p>
                      <a:endParaRPr lang="en-US" sz="2800" dirty="0">
                        <a:solidFill>
                          <a:schemeClr val="tx1"/>
                        </a:solidFill>
                        <a:latin typeface="Tenorite" panose="00000500000000000000" pitchFamily="2" charset="0"/>
                      </a:endParaRPr>
                    </a:p>
                  </a:txBody>
                  <a:tcPr marL="18288" marR="18288" marT="18288" marB="18288">
                    <a:lnL w="12700" cap="flat" cmpd="sng" algn="ctr">
                      <a:solidFill>
                        <a:schemeClr val="tx1"/>
                      </a:solidFill>
                      <a:prstDash val="sysDash"/>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800">
                        <a:solidFill>
                          <a:schemeClr val="tx1"/>
                        </a:solidFill>
                        <a:latin typeface="Tenorite" panose="00000500000000000000" pitchFamily="2" charset="0"/>
                      </a:endParaRPr>
                    </a:p>
                  </a:txBody>
                  <a:tcPr marL="18288" marR="18288" marT="18288" marB="18288">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17978479"/>
                  </a:ext>
                </a:extLst>
              </a:tr>
              <a:tr h="0">
                <a:tc>
                  <a:txBody>
                    <a:bodyPr/>
                    <a:lstStyle/>
                    <a:p>
                      <a:pPr algn="ctr"/>
                      <a:r>
                        <a:rPr lang="en-US" sz="2800" b="1" dirty="0">
                          <a:solidFill>
                            <a:schemeClr val="tx1"/>
                          </a:solidFill>
                          <a:latin typeface="Tenorite" panose="00000500000000000000" pitchFamily="2" charset="0"/>
                        </a:rPr>
                        <a:t>P100</a:t>
                      </a:r>
                    </a:p>
                    <a:p>
                      <a:pPr algn="ctr"/>
                      <a:r>
                        <a:rPr lang="en-US" sz="2800" dirty="0">
                          <a:solidFill>
                            <a:schemeClr val="tx1"/>
                          </a:solidFill>
                          <a:latin typeface="Tenorite" panose="00000500000000000000" pitchFamily="2" charset="0"/>
                        </a:rPr>
                        <a:t>Elastomeric/reusable</a:t>
                      </a:r>
                    </a:p>
                  </a:txBody>
                  <a:tcPr marL="18288" marR="18288" marT="18288" marB="18288"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a:solidFill>
                            <a:schemeClr val="tx1"/>
                          </a:solidFill>
                          <a:latin typeface="Tenorite" panose="00000500000000000000" pitchFamily="2" charset="0"/>
                        </a:rPr>
                        <a:t>N95</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a:solidFill>
                            <a:schemeClr val="tx1"/>
                          </a:solidFill>
                          <a:latin typeface="Tenorite" panose="00000500000000000000" pitchFamily="2" charset="0"/>
                        </a:rPr>
                        <a:t>KN95</a:t>
                      </a:r>
                    </a:p>
                  </a:txBody>
                  <a:tcPr marL="18288" marR="18288" marT="18288" marB="18288" anchor="ctr">
                    <a:lnL w="12700" cap="flat" cmpd="sng" algn="ctr">
                      <a:solidFill>
                        <a:schemeClr val="tx1"/>
                      </a:solidFill>
                      <a:prstDash val="sysDash"/>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Tenorite" panose="00000500000000000000" pitchFamily="2" charset="0"/>
                        </a:rPr>
                        <a:t>Medical mask, cloth covering, bandana, or no mask</a:t>
                      </a:r>
                    </a:p>
                  </a:txBody>
                  <a:tcPr marL="18288" marR="18288" marT="18288" marB="18288"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20113653"/>
                  </a:ext>
                </a:extLst>
              </a:tr>
              <a:tr h="0">
                <a:tc>
                  <a:txBody>
                    <a:bodyPr/>
                    <a:lstStyle/>
                    <a:p>
                      <a:pPr algn="ctr"/>
                      <a:r>
                        <a:rPr lang="en-US" sz="2800" dirty="0">
                          <a:solidFill>
                            <a:schemeClr val="tx1"/>
                          </a:solidFill>
                          <a:latin typeface="Tenorite" panose="00000500000000000000" pitchFamily="2" charset="0"/>
                        </a:rPr>
                        <a:t>Reusable, but expensive and heavy to wear.</a:t>
                      </a:r>
                    </a:p>
                  </a:txBody>
                  <a:tcPr marL="18288" marR="18288" marT="18288" marB="18288"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Tenorite" panose="00000500000000000000" pitchFamily="2" charset="0"/>
                        </a:rPr>
                        <a:t>Affordable, more comfortable (especially with an exhale valve), and disposable. Requires an airtight face seal to work well. Replace with new mask after multiple wears. </a:t>
                      </a:r>
                    </a:p>
                  </a:txBody>
                  <a:tcPr marL="18288" marR="18288" marT="18288" marB="18288" anchor="ctr">
                    <a:lnL w="12700" cap="flat" cmpd="sng" algn="ctr">
                      <a:noFill/>
                      <a:prstDash val="solid"/>
                      <a:round/>
                      <a:headEnd type="none" w="med" len="med"/>
                      <a:tailEnd type="none" w="med" len="med"/>
                    </a:lnL>
                    <a:lnR w="12700"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Tenorite" panose="00000500000000000000" pitchFamily="2" charset="0"/>
                        </a:rPr>
                        <a:t>Affordable, comfortable, and disposable. Requires an airtight face seal to work well. </a:t>
                      </a:r>
                      <a:r>
                        <a:rPr lang="en-US" sz="2800" i="1" dirty="0">
                          <a:solidFill>
                            <a:schemeClr val="tx1"/>
                          </a:solidFill>
                          <a:latin typeface="Tenorite" panose="00000500000000000000" pitchFamily="2" charset="0"/>
                        </a:rPr>
                        <a:t>Available in children’s sizes.</a:t>
                      </a:r>
                    </a:p>
                  </a:txBody>
                  <a:tcPr marL="18288" marR="18288" marT="18288" marB="18288" anchor="ctr">
                    <a:lnL w="12700" cap="flat" cmpd="sng" algn="ctr">
                      <a:solidFill>
                        <a:schemeClr val="tx1"/>
                      </a:solidFill>
                      <a:prstDash val="sysDash"/>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dirty="0">
                          <a:solidFill>
                            <a:schemeClr val="tx1"/>
                          </a:solidFill>
                          <a:latin typeface="Tenorite" panose="00000500000000000000" pitchFamily="2" charset="0"/>
                        </a:rPr>
                        <a:t>Not enough protection.</a:t>
                      </a:r>
                    </a:p>
                  </a:txBody>
                  <a:tcPr marL="18288" marR="18288" marT="18288" marB="18288"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50387769"/>
                  </a:ext>
                </a:extLst>
              </a:tr>
              <a:tr h="16367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tx1"/>
                          </a:solidFill>
                          <a:latin typeface="Tenorite" panose="00000500000000000000" pitchFamily="2" charset="0"/>
                        </a:rPr>
                        <a:t>Use these options for spending time outdoors during smoke or when handling fire debris. See handout C for PPE to wear on the rest of your body for fire debris. </a:t>
                      </a:r>
                    </a:p>
                  </a:txBody>
                  <a:tcPr marL="18288" marR="18288" marT="18288" marB="18288">
                    <a:lnL w="12700" cmpd="sng">
                      <a:noFill/>
                    </a:lnL>
                    <a:lnR w="12700"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ysDash"/>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solidFill>
                          <a:schemeClr val="tx1"/>
                        </a:solidFill>
                        <a:latin typeface="Tenorite" panose="00000500000000000000" pitchFamily="2" charset="0"/>
                      </a:endParaRPr>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tx1"/>
                          </a:solidFill>
                          <a:latin typeface="Tenorite" panose="00000500000000000000" pitchFamily="2" charset="0"/>
                        </a:rPr>
                        <a:t>In general, these masks have not been shown to be effective against small smoke particles, dust, and toxic fire contaminants, and may create a false sense of safety. </a:t>
                      </a:r>
                    </a:p>
                  </a:txBody>
                  <a:tcPr marL="18288" marR="18288" marT="18288" marB="18288">
                    <a:lnL w="12700" cap="flat" cmpd="sng" algn="ctr">
                      <a:solidFill>
                        <a:schemeClr val="tx1"/>
                      </a:solidFill>
                      <a:prstDash val="sysDash"/>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hMerge="1">
                  <a:txBody>
                    <a:bodyPr/>
                    <a:lstStyle/>
                    <a:p>
                      <a:endParaRPr lang="en-US" dirty="0">
                        <a:solidFill>
                          <a:schemeClr val="tx1"/>
                        </a:solidFill>
                        <a:latin typeface="Tenorite" panose="00000500000000000000" pitchFamily="2" charset="0"/>
                      </a:endParaRPr>
                    </a:p>
                  </a:txBody>
                  <a:tcPr/>
                </a:tc>
                <a:extLst>
                  <a:ext uri="{0D108BD9-81ED-4DB2-BD59-A6C34878D82A}">
                    <a16:rowId xmlns:a16="http://schemas.microsoft.com/office/drawing/2014/main" val="2132859288"/>
                  </a:ext>
                </a:extLst>
              </a:tr>
            </a:tbl>
          </a:graphicData>
        </a:graphic>
      </p:graphicFrame>
      <p:sp>
        <p:nvSpPr>
          <p:cNvPr id="6" name="TextBox 5">
            <a:extLst>
              <a:ext uri="{FF2B5EF4-FFF2-40B4-BE49-F238E27FC236}">
                <a16:creationId xmlns:a16="http://schemas.microsoft.com/office/drawing/2014/main" id="{D349DB31-E0E7-8E33-D243-1E93E224B0B3}"/>
              </a:ext>
            </a:extLst>
          </p:cNvPr>
          <p:cNvSpPr txBox="1"/>
          <p:nvPr/>
        </p:nvSpPr>
        <p:spPr>
          <a:xfrm rot="10800000" flipV="1">
            <a:off x="80420" y="9636583"/>
            <a:ext cx="16937580" cy="261610"/>
          </a:xfrm>
          <a:prstGeom prst="rect">
            <a:avLst/>
          </a:prstGeom>
          <a:noFill/>
        </p:spPr>
        <p:txBody>
          <a:bodyPr wrap="square">
            <a:spAutoFit/>
          </a:bodyPr>
          <a:lstStyle/>
          <a:p>
            <a:r>
              <a:rPr lang="en-US" sz="1100" dirty="0">
                <a:solidFill>
                  <a:schemeClr val="tx1">
                    <a:lumMod val="65000"/>
                    <a:lumOff val="35000"/>
                  </a:schemeClr>
                </a:solidFill>
                <a:latin typeface="Tenorite" panose="00000500000000000000" pitchFamily="2" charset="0"/>
              </a:rPr>
              <a:t>EPA Mask Information: </a:t>
            </a:r>
            <a:r>
              <a:rPr lang="en-US" sz="1100" dirty="0">
                <a:solidFill>
                  <a:schemeClr val="tx1">
                    <a:lumMod val="65000"/>
                    <a:lumOff val="35000"/>
                  </a:schemeClr>
                </a:solidFill>
                <a:latin typeface="Tenorite" panose="00000500000000000000" pitchFamily="2" charset="0"/>
                <a:hlinkClick r:id="rId3">
                  <a:extLst>
                    <a:ext uri="{A12FA001-AC4F-418D-AE19-62706E023703}">
                      <ahyp:hlinkClr xmlns:ahyp="http://schemas.microsoft.com/office/drawing/2018/hyperlinkcolor" val="tx"/>
                    </a:ext>
                  </a:extLst>
                </a:hlinkClick>
              </a:rPr>
              <a:t>https://www.epa.gov/sites/default/files/2018-11/documents/respiratory_protection-no-niosh-5081.pdf</a:t>
            </a:r>
            <a:endParaRPr lang="en-US" sz="1100" dirty="0">
              <a:solidFill>
                <a:schemeClr val="tx1">
                  <a:lumMod val="65000"/>
                  <a:lumOff val="35000"/>
                </a:schemeClr>
              </a:solidFill>
              <a:latin typeface="Tenorite" panose="00000500000000000000" pitchFamily="2" charset="0"/>
            </a:endParaRPr>
          </a:p>
        </p:txBody>
      </p:sp>
      <p:pic>
        <p:nvPicPr>
          <p:cNvPr id="9" name="Picture 8">
            <a:extLst>
              <a:ext uri="{FF2B5EF4-FFF2-40B4-BE49-F238E27FC236}">
                <a16:creationId xmlns:a16="http://schemas.microsoft.com/office/drawing/2014/main" id="{A0C22884-D89A-1B6D-C74C-4B09B57A693D}"/>
              </a:ext>
            </a:extLst>
          </p:cNvPr>
          <p:cNvPicPr>
            <a:picLocks noChangeAspect="1"/>
          </p:cNvPicPr>
          <p:nvPr/>
        </p:nvPicPr>
        <p:blipFill>
          <a:blip r:embed="rId4"/>
          <a:stretch>
            <a:fillRect/>
          </a:stretch>
        </p:blipFill>
        <p:spPr>
          <a:xfrm>
            <a:off x="2458426" y="1613626"/>
            <a:ext cx="1222683" cy="1267503"/>
          </a:xfrm>
          <a:prstGeom prst="rect">
            <a:avLst/>
          </a:prstGeom>
        </p:spPr>
      </p:pic>
      <p:pic>
        <p:nvPicPr>
          <p:cNvPr id="17" name="Picture 16">
            <a:extLst>
              <a:ext uri="{FF2B5EF4-FFF2-40B4-BE49-F238E27FC236}">
                <a16:creationId xmlns:a16="http://schemas.microsoft.com/office/drawing/2014/main" id="{C98005A7-15E6-010D-7BDE-54035C3218E7}"/>
              </a:ext>
            </a:extLst>
          </p:cNvPr>
          <p:cNvPicPr>
            <a:picLocks noChangeAspect="1"/>
          </p:cNvPicPr>
          <p:nvPr/>
        </p:nvPicPr>
        <p:blipFill>
          <a:blip r:embed="rId5"/>
          <a:stretch>
            <a:fillRect/>
          </a:stretch>
        </p:blipFill>
        <p:spPr>
          <a:xfrm>
            <a:off x="10082639" y="1719765"/>
            <a:ext cx="1706340" cy="1453729"/>
          </a:xfrm>
          <a:prstGeom prst="rect">
            <a:avLst/>
          </a:prstGeom>
        </p:spPr>
      </p:pic>
      <p:pic>
        <p:nvPicPr>
          <p:cNvPr id="21" name="Picture 20">
            <a:extLst>
              <a:ext uri="{FF2B5EF4-FFF2-40B4-BE49-F238E27FC236}">
                <a16:creationId xmlns:a16="http://schemas.microsoft.com/office/drawing/2014/main" id="{FD4884B5-EA4D-2B8F-65B8-B1B8BA5A877D}"/>
              </a:ext>
            </a:extLst>
          </p:cNvPr>
          <p:cNvPicPr>
            <a:picLocks noChangeAspect="1"/>
          </p:cNvPicPr>
          <p:nvPr/>
        </p:nvPicPr>
        <p:blipFill>
          <a:blip r:embed="rId6"/>
          <a:stretch>
            <a:fillRect/>
          </a:stretch>
        </p:blipFill>
        <p:spPr>
          <a:xfrm>
            <a:off x="15563007" y="1801141"/>
            <a:ext cx="1244337" cy="1057646"/>
          </a:xfrm>
          <a:prstGeom prst="rect">
            <a:avLst/>
          </a:prstGeom>
        </p:spPr>
      </p:pic>
      <p:pic>
        <p:nvPicPr>
          <p:cNvPr id="20" name="Picture 19">
            <a:extLst>
              <a:ext uri="{FF2B5EF4-FFF2-40B4-BE49-F238E27FC236}">
                <a16:creationId xmlns:a16="http://schemas.microsoft.com/office/drawing/2014/main" id="{CDEB6927-1263-F8B1-B823-975C64ABF3A2}"/>
              </a:ext>
            </a:extLst>
          </p:cNvPr>
          <p:cNvPicPr>
            <a:picLocks noChangeAspect="1"/>
          </p:cNvPicPr>
          <p:nvPr/>
        </p:nvPicPr>
        <p:blipFill>
          <a:blip r:embed="rId7"/>
          <a:stretch>
            <a:fillRect/>
          </a:stretch>
        </p:blipFill>
        <p:spPr>
          <a:xfrm>
            <a:off x="6877827" y="1520512"/>
            <a:ext cx="1551999" cy="1453729"/>
          </a:xfrm>
          <a:prstGeom prst="rect">
            <a:avLst/>
          </a:prstGeom>
        </p:spPr>
      </p:pic>
      <p:pic>
        <p:nvPicPr>
          <p:cNvPr id="22" name="Picture 21">
            <a:extLst>
              <a:ext uri="{FF2B5EF4-FFF2-40B4-BE49-F238E27FC236}">
                <a16:creationId xmlns:a16="http://schemas.microsoft.com/office/drawing/2014/main" id="{2916BD9B-3D75-D07E-21C2-E6369517FE9B}"/>
              </a:ext>
            </a:extLst>
          </p:cNvPr>
          <p:cNvPicPr>
            <a:picLocks noChangeAspect="1"/>
          </p:cNvPicPr>
          <p:nvPr/>
        </p:nvPicPr>
        <p:blipFill>
          <a:blip r:embed="rId8"/>
          <a:stretch>
            <a:fillRect/>
          </a:stretch>
        </p:blipFill>
        <p:spPr>
          <a:xfrm>
            <a:off x="13356128" y="1845718"/>
            <a:ext cx="1021803" cy="803321"/>
          </a:xfrm>
          <a:prstGeom prst="rect">
            <a:avLst/>
          </a:prstGeom>
        </p:spPr>
      </p:pic>
      <p:pic>
        <p:nvPicPr>
          <p:cNvPr id="5" name="Picture 4">
            <a:extLst>
              <a:ext uri="{FF2B5EF4-FFF2-40B4-BE49-F238E27FC236}">
                <a16:creationId xmlns:a16="http://schemas.microsoft.com/office/drawing/2014/main" id="{DBBEC0C0-4DF8-2CD4-A2EA-0B5A5E3B84AE}"/>
              </a:ext>
            </a:extLst>
          </p:cNvPr>
          <p:cNvPicPr>
            <a:picLocks noChangeAspect="1"/>
          </p:cNvPicPr>
          <p:nvPr/>
        </p:nvPicPr>
        <p:blipFill>
          <a:blip r:embed="rId9"/>
          <a:stretch>
            <a:fillRect/>
          </a:stretch>
        </p:blipFill>
        <p:spPr>
          <a:xfrm>
            <a:off x="5647990" y="1778516"/>
            <a:ext cx="1026723" cy="1047442"/>
          </a:xfrm>
          <a:prstGeom prst="rect">
            <a:avLst/>
          </a:prstGeom>
        </p:spPr>
      </p:pic>
      <p:pic>
        <p:nvPicPr>
          <p:cNvPr id="26" name="Picture 25">
            <a:extLst>
              <a:ext uri="{FF2B5EF4-FFF2-40B4-BE49-F238E27FC236}">
                <a16:creationId xmlns:a16="http://schemas.microsoft.com/office/drawing/2014/main" id="{460A4BDB-6A01-C2C6-44C7-76F97A69AC2F}"/>
              </a:ext>
            </a:extLst>
          </p:cNvPr>
          <p:cNvPicPr>
            <a:picLocks noChangeAspect="1"/>
          </p:cNvPicPr>
          <p:nvPr/>
        </p:nvPicPr>
        <p:blipFill>
          <a:blip r:embed="rId10"/>
          <a:stretch>
            <a:fillRect/>
          </a:stretch>
        </p:blipFill>
        <p:spPr>
          <a:xfrm>
            <a:off x="13994141" y="1904766"/>
            <a:ext cx="1771643" cy="1229283"/>
          </a:xfrm>
          <a:prstGeom prst="rect">
            <a:avLst/>
          </a:prstGeom>
        </p:spPr>
      </p:pic>
      <p:sp>
        <p:nvSpPr>
          <p:cNvPr id="2" name="TextBox 1">
            <a:extLst>
              <a:ext uri="{FF2B5EF4-FFF2-40B4-BE49-F238E27FC236}">
                <a16:creationId xmlns:a16="http://schemas.microsoft.com/office/drawing/2014/main" id="{DA4E6FFD-336F-63A8-8D11-54AD0B4F424D}"/>
              </a:ext>
            </a:extLst>
          </p:cNvPr>
          <p:cNvSpPr txBox="1"/>
          <p:nvPr/>
        </p:nvSpPr>
        <p:spPr>
          <a:xfrm>
            <a:off x="662511" y="9029366"/>
            <a:ext cx="16611598" cy="523220"/>
          </a:xfrm>
          <a:prstGeom prst="rect">
            <a:avLst/>
          </a:prstGeom>
          <a:solidFill>
            <a:schemeClr val="bg2"/>
          </a:solidFill>
        </p:spPr>
        <p:txBody>
          <a:bodyPr wrap="square">
            <a:spAutoFit/>
          </a:bodyPr>
          <a:lstStyle/>
          <a:p>
            <a:pPr algn="ctr"/>
            <a:r>
              <a:rPr lang="en-US" sz="2800" dirty="0">
                <a:solidFill>
                  <a:srgbClr val="0070C0"/>
                </a:solidFill>
                <a:latin typeface="Tenorite" panose="00000500000000000000" pitchFamily="2" charset="0"/>
              </a:rPr>
              <a:t>Discussion: </a:t>
            </a:r>
            <a:r>
              <a:rPr lang="en-US" sz="2800" dirty="0">
                <a:solidFill>
                  <a:schemeClr val="tx1"/>
                </a:solidFill>
                <a:latin typeface="Tenorite" panose="00000500000000000000" pitchFamily="2" charset="0"/>
              </a:rPr>
              <a:t>Do you have masks handy for a smoke event? In your emergency kits? </a:t>
            </a:r>
            <a:endParaRPr lang="en-US" sz="2800" dirty="0"/>
          </a:p>
        </p:txBody>
      </p:sp>
    </p:spTree>
    <p:extLst>
      <p:ext uri="{BB962C8B-B14F-4D97-AF65-F5344CB8AC3E}">
        <p14:creationId xmlns:p14="http://schemas.microsoft.com/office/powerpoint/2010/main" val="3962403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0DE94BC-2FC1-E534-E484-717B69622E04}"/>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5" name="TextBox 4">
            <a:extLst>
              <a:ext uri="{FF2B5EF4-FFF2-40B4-BE49-F238E27FC236}">
                <a16:creationId xmlns:a16="http://schemas.microsoft.com/office/drawing/2014/main" id="{7C702137-CD61-3357-0837-E0C2D2319145}"/>
              </a:ext>
            </a:extLst>
          </p:cNvPr>
          <p:cNvSpPr txBox="1"/>
          <p:nvPr/>
        </p:nvSpPr>
        <p:spPr>
          <a:xfrm>
            <a:off x="597782" y="1318041"/>
            <a:ext cx="16686035" cy="1200329"/>
          </a:xfrm>
          <a:prstGeom prst="rect">
            <a:avLst/>
          </a:prstGeom>
          <a:solidFill>
            <a:srgbClr val="C9D9E1"/>
          </a:solidFill>
        </p:spPr>
        <p:txBody>
          <a:bodyPr wrap="square" rtlCol="0">
            <a:spAutoFit/>
          </a:bodyPr>
          <a:lstStyle/>
          <a:p>
            <a:pPr algn="ctr"/>
            <a:r>
              <a:rPr lang="en-US" sz="2400" b="1" dirty="0">
                <a:latin typeface="Tenorite" panose="00000500000000000000" pitchFamily="2" charset="0"/>
              </a:rPr>
              <a:t>How to wear respirator masks correctly for your safety:</a:t>
            </a:r>
          </a:p>
          <a:p>
            <a:pPr algn="ctr"/>
            <a:r>
              <a:rPr lang="en-US" sz="2400" dirty="0">
                <a:latin typeface="Tenorite" panose="00000500000000000000" pitchFamily="2" charset="0"/>
              </a:rPr>
              <a:t>Use *NIOSH-approved P100 or N95 masks for the best protection against wildfire smoke. </a:t>
            </a:r>
            <a:r>
              <a:rPr lang="en-US" sz="2400" i="1" dirty="0">
                <a:latin typeface="Tenorite" panose="00000500000000000000" pitchFamily="2" charset="0"/>
              </a:rPr>
              <a:t>Respirators are not designed for children or for those with facial hair.</a:t>
            </a:r>
          </a:p>
        </p:txBody>
      </p:sp>
      <p:grpSp>
        <p:nvGrpSpPr>
          <p:cNvPr id="9" name="Group 8">
            <a:extLst>
              <a:ext uri="{FF2B5EF4-FFF2-40B4-BE49-F238E27FC236}">
                <a16:creationId xmlns:a16="http://schemas.microsoft.com/office/drawing/2014/main" id="{D1AD1C48-4B00-7C43-C9CB-289A0B02ED65}"/>
              </a:ext>
            </a:extLst>
          </p:cNvPr>
          <p:cNvGrpSpPr/>
          <p:nvPr/>
        </p:nvGrpSpPr>
        <p:grpSpPr>
          <a:xfrm>
            <a:off x="2503" y="2721004"/>
            <a:ext cx="17879097" cy="5864684"/>
            <a:chOff x="2503" y="2721004"/>
            <a:chExt cx="17879097" cy="5864684"/>
          </a:xfrm>
        </p:grpSpPr>
        <p:pic>
          <p:nvPicPr>
            <p:cNvPr id="1026" name="Picture 2" descr="Wear Respirator Masks Correctly  Use an N95 respirator masks marked NIOSH for the best protection against wildfire smoke.  Place one strap above and one strap below ears (do not cross). Pinch bar to shape of nose. Fits over nose and under chin. NIOSH with N95. Respirator should collapse as you breathe in and not let air in from the sides.  Respirators are not designed to fit children and facial hair prevents proper fit/effectiveness.  ">
              <a:extLst>
                <a:ext uri="{FF2B5EF4-FFF2-40B4-BE49-F238E27FC236}">
                  <a16:creationId xmlns:a16="http://schemas.microsoft.com/office/drawing/2014/main" id="{5D921AFE-EBAD-60A2-8471-170F4B2B09F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9833" b="4273"/>
            <a:stretch>
              <a:fillRect/>
            </a:stretch>
          </p:blipFill>
          <p:spPr bwMode="auto">
            <a:xfrm>
              <a:off x="2503" y="2721004"/>
              <a:ext cx="17353468" cy="5864684"/>
            </a:xfrm>
            <a:prstGeom prst="rect">
              <a:avLst/>
            </a:prstGeom>
            <a:solidFill>
              <a:schemeClr val="bg1"/>
            </a:solidFill>
            <a:ln>
              <a:noFill/>
            </a:ln>
          </p:spPr>
        </p:pic>
        <p:sp>
          <p:nvSpPr>
            <p:cNvPr id="10" name="TextBox 9">
              <a:extLst>
                <a:ext uri="{FF2B5EF4-FFF2-40B4-BE49-F238E27FC236}">
                  <a16:creationId xmlns:a16="http://schemas.microsoft.com/office/drawing/2014/main" id="{3FD65E25-2B01-0028-707A-444D30FF066E}"/>
                </a:ext>
              </a:extLst>
            </p:cNvPr>
            <p:cNvSpPr txBox="1"/>
            <p:nvPr/>
          </p:nvSpPr>
          <p:spPr>
            <a:xfrm>
              <a:off x="450302" y="3815625"/>
              <a:ext cx="3739676" cy="1495794"/>
            </a:xfrm>
            <a:prstGeom prst="rect">
              <a:avLst/>
            </a:prstGeom>
            <a:solidFill>
              <a:schemeClr val="bg1"/>
            </a:solidFill>
          </p:spPr>
          <p:txBody>
            <a:bodyPr wrap="square" tIns="9144" bIns="9144" rtlCol="0">
              <a:spAutoFit/>
            </a:bodyPr>
            <a:lstStyle/>
            <a:p>
              <a:pPr algn="ctr"/>
              <a:r>
                <a:rPr lang="en-US" sz="2400" dirty="0">
                  <a:solidFill>
                    <a:srgbClr val="778763"/>
                  </a:solidFill>
                  <a:latin typeface="Tenorite" panose="00000500000000000000" pitchFamily="2" charset="0"/>
                </a:rPr>
                <a:t>Place one strap above your ears and one strap below your ears. Do not cross the straps.</a:t>
              </a:r>
            </a:p>
          </p:txBody>
        </p:sp>
        <p:sp>
          <p:nvSpPr>
            <p:cNvPr id="12" name="TextBox 11">
              <a:extLst>
                <a:ext uri="{FF2B5EF4-FFF2-40B4-BE49-F238E27FC236}">
                  <a16:creationId xmlns:a16="http://schemas.microsoft.com/office/drawing/2014/main" id="{F4368DDB-E23A-1E0E-BFFF-BC43836502C7}"/>
                </a:ext>
              </a:extLst>
            </p:cNvPr>
            <p:cNvSpPr txBox="1"/>
            <p:nvPr/>
          </p:nvSpPr>
          <p:spPr>
            <a:xfrm>
              <a:off x="8940800" y="4900919"/>
              <a:ext cx="2093334" cy="1126462"/>
            </a:xfrm>
            <a:prstGeom prst="rect">
              <a:avLst/>
            </a:prstGeom>
            <a:solidFill>
              <a:schemeClr val="bg1"/>
            </a:solidFill>
          </p:spPr>
          <p:txBody>
            <a:bodyPr wrap="square" tIns="9144" bIns="9144" rtlCol="0">
              <a:spAutoFit/>
            </a:bodyPr>
            <a:lstStyle/>
            <a:p>
              <a:pPr algn="ctr"/>
              <a:r>
                <a:rPr lang="en-US" sz="2400" dirty="0">
                  <a:solidFill>
                    <a:srgbClr val="778763"/>
                  </a:solidFill>
                  <a:latin typeface="Tenorite" panose="00000500000000000000" pitchFamily="2" charset="0"/>
                </a:rPr>
                <a:t>Fit over the nose and under the chin</a:t>
              </a:r>
            </a:p>
          </p:txBody>
        </p:sp>
        <p:sp>
          <p:nvSpPr>
            <p:cNvPr id="13" name="TextBox 12">
              <a:extLst>
                <a:ext uri="{FF2B5EF4-FFF2-40B4-BE49-F238E27FC236}">
                  <a16:creationId xmlns:a16="http://schemas.microsoft.com/office/drawing/2014/main" id="{9813DFBC-BD3A-5666-14A2-98574DE73D6F}"/>
                </a:ext>
              </a:extLst>
            </p:cNvPr>
            <p:cNvSpPr txBox="1"/>
            <p:nvPr/>
          </p:nvSpPr>
          <p:spPr>
            <a:xfrm>
              <a:off x="14427200" y="3405125"/>
              <a:ext cx="1983962" cy="1495794"/>
            </a:xfrm>
            <a:prstGeom prst="rect">
              <a:avLst/>
            </a:prstGeom>
            <a:solidFill>
              <a:schemeClr val="bg1"/>
            </a:solidFill>
          </p:spPr>
          <p:txBody>
            <a:bodyPr wrap="square" tIns="9144" bIns="9144" rtlCol="0">
              <a:spAutoFit/>
            </a:bodyPr>
            <a:lstStyle/>
            <a:p>
              <a:pPr algn="ctr"/>
              <a:r>
                <a:rPr lang="en-US" sz="2400" dirty="0">
                  <a:solidFill>
                    <a:srgbClr val="778763"/>
                  </a:solidFill>
                  <a:latin typeface="Tenorite" panose="00000500000000000000" pitchFamily="2" charset="0"/>
                </a:rPr>
                <a:t>Pinch bar over the bridge of your nose</a:t>
              </a:r>
            </a:p>
          </p:txBody>
        </p:sp>
        <p:sp>
          <p:nvSpPr>
            <p:cNvPr id="14" name="TextBox 13">
              <a:extLst>
                <a:ext uri="{FF2B5EF4-FFF2-40B4-BE49-F238E27FC236}">
                  <a16:creationId xmlns:a16="http://schemas.microsoft.com/office/drawing/2014/main" id="{8F72D51E-CE0A-5C47-1746-1830DB5D73EC}"/>
                </a:ext>
              </a:extLst>
            </p:cNvPr>
            <p:cNvSpPr txBox="1"/>
            <p:nvPr/>
          </p:nvSpPr>
          <p:spPr>
            <a:xfrm>
              <a:off x="13970000" y="5502954"/>
              <a:ext cx="3911600" cy="1865126"/>
            </a:xfrm>
            <a:prstGeom prst="rect">
              <a:avLst/>
            </a:prstGeom>
            <a:solidFill>
              <a:schemeClr val="bg1"/>
            </a:solidFill>
          </p:spPr>
          <p:txBody>
            <a:bodyPr wrap="square" tIns="9144" bIns="9144" rtlCol="0">
              <a:spAutoFit/>
            </a:bodyPr>
            <a:lstStyle/>
            <a:p>
              <a:pPr algn="ctr"/>
              <a:r>
                <a:rPr lang="en-US" sz="2400" dirty="0">
                  <a:solidFill>
                    <a:schemeClr val="accent6">
                      <a:lumMod val="50000"/>
                    </a:schemeClr>
                  </a:solidFill>
                  <a:latin typeface="Tenorite" panose="00000500000000000000" pitchFamily="2" charset="0"/>
                </a:rPr>
                <a:t>Look for the NIOSH (*National Institute for Occupational Safety and Health)-approved label for certified protection </a:t>
              </a:r>
            </a:p>
          </p:txBody>
        </p:sp>
        <p:sp>
          <p:nvSpPr>
            <p:cNvPr id="15" name="TextBox 14">
              <a:extLst>
                <a:ext uri="{FF2B5EF4-FFF2-40B4-BE49-F238E27FC236}">
                  <a16:creationId xmlns:a16="http://schemas.microsoft.com/office/drawing/2014/main" id="{953CB497-6CD5-E5A4-E4E4-67971A3DE0F7}"/>
                </a:ext>
              </a:extLst>
            </p:cNvPr>
            <p:cNvSpPr txBox="1"/>
            <p:nvPr/>
          </p:nvSpPr>
          <p:spPr>
            <a:xfrm>
              <a:off x="4620314" y="7671078"/>
              <a:ext cx="10249793" cy="757130"/>
            </a:xfrm>
            <a:prstGeom prst="rect">
              <a:avLst/>
            </a:prstGeom>
            <a:solidFill>
              <a:schemeClr val="bg1"/>
            </a:solidFill>
          </p:spPr>
          <p:txBody>
            <a:bodyPr wrap="square" tIns="9144" bIns="9144" rtlCol="0">
              <a:spAutoFit/>
            </a:bodyPr>
            <a:lstStyle/>
            <a:p>
              <a:pPr algn="ctr"/>
              <a:r>
                <a:rPr lang="en-US" sz="2400" dirty="0">
                  <a:solidFill>
                    <a:srgbClr val="778763"/>
                  </a:solidFill>
                  <a:latin typeface="Tenorite" panose="00000500000000000000" pitchFamily="2" charset="0"/>
                </a:rPr>
                <a:t>The respirator mask should collapse against your face as you breathe in and should not leak air in from the sides</a:t>
              </a:r>
            </a:p>
          </p:txBody>
        </p:sp>
        <p:sp>
          <p:nvSpPr>
            <p:cNvPr id="16" name="TextBox 15">
              <a:extLst>
                <a:ext uri="{FF2B5EF4-FFF2-40B4-BE49-F238E27FC236}">
                  <a16:creationId xmlns:a16="http://schemas.microsoft.com/office/drawing/2014/main" id="{9B9CCFE1-51B1-51EE-6AD4-9D7C8BA240BB}"/>
                </a:ext>
              </a:extLst>
            </p:cNvPr>
            <p:cNvSpPr txBox="1"/>
            <p:nvPr/>
          </p:nvSpPr>
          <p:spPr>
            <a:xfrm>
              <a:off x="9550401" y="6065315"/>
              <a:ext cx="2786702" cy="671856"/>
            </a:xfrm>
            <a:prstGeom prst="rect">
              <a:avLst/>
            </a:prstGeom>
            <a:solidFill>
              <a:schemeClr val="bg1"/>
            </a:solidFill>
          </p:spPr>
          <p:txBody>
            <a:bodyPr wrap="square" tIns="9144" bIns="9144" rtlCol="0">
              <a:spAutoFit/>
            </a:bodyPr>
            <a:lstStyle/>
            <a:p>
              <a:pPr algn="ctr"/>
              <a:endParaRPr lang="en-US" sz="2400" dirty="0">
                <a:solidFill>
                  <a:srgbClr val="778763"/>
                </a:solidFill>
                <a:latin typeface="Tenorite" panose="00000500000000000000" pitchFamily="2" charset="0"/>
              </a:endParaRPr>
            </a:p>
          </p:txBody>
        </p:sp>
      </p:grpSp>
      <p:sp>
        <p:nvSpPr>
          <p:cNvPr id="11" name="TextBox 10">
            <a:extLst>
              <a:ext uri="{FF2B5EF4-FFF2-40B4-BE49-F238E27FC236}">
                <a16:creationId xmlns:a16="http://schemas.microsoft.com/office/drawing/2014/main" id="{BE51057A-B9FF-3A38-4242-6264E092BBAB}"/>
              </a:ext>
            </a:extLst>
          </p:cNvPr>
          <p:cNvSpPr txBox="1"/>
          <p:nvPr/>
        </p:nvSpPr>
        <p:spPr>
          <a:xfrm>
            <a:off x="597788" y="8655730"/>
            <a:ext cx="16686029" cy="830997"/>
          </a:xfrm>
          <a:prstGeom prst="rect">
            <a:avLst/>
          </a:prstGeom>
          <a:solidFill>
            <a:schemeClr val="accent2">
              <a:lumMod val="20000"/>
              <a:lumOff val="80000"/>
            </a:schemeClr>
          </a:solidFill>
        </p:spPr>
        <p:txBody>
          <a:bodyPr wrap="square" rtlCol="0">
            <a:spAutoFit/>
          </a:bodyPr>
          <a:lstStyle/>
          <a:p>
            <a:r>
              <a:rPr lang="en-US" sz="2400" b="1" dirty="0">
                <a:latin typeface="Tenorite" panose="00000500000000000000" pitchFamily="2" charset="0"/>
              </a:rPr>
              <a:t>Note</a:t>
            </a:r>
            <a:r>
              <a:rPr lang="en-US" sz="2400" dirty="0">
                <a:latin typeface="Tenorite" panose="00000500000000000000" pitchFamily="2" charset="0"/>
              </a:rPr>
              <a:t>: No masks work effectively with facial hair (like beards), as it prevents a proper seal on the face and allows smoky air to enter.</a:t>
            </a:r>
          </a:p>
        </p:txBody>
      </p:sp>
      <p:sp>
        <p:nvSpPr>
          <p:cNvPr id="6" name="TextBox 5">
            <a:extLst>
              <a:ext uri="{FF2B5EF4-FFF2-40B4-BE49-F238E27FC236}">
                <a16:creationId xmlns:a16="http://schemas.microsoft.com/office/drawing/2014/main" id="{A9FC5436-92B3-7425-B6CF-4539C5A58D92}"/>
              </a:ext>
            </a:extLst>
          </p:cNvPr>
          <p:cNvSpPr txBox="1"/>
          <p:nvPr/>
        </p:nvSpPr>
        <p:spPr>
          <a:xfrm rot="10800000" flipV="1">
            <a:off x="80420" y="9636583"/>
            <a:ext cx="16937580" cy="261610"/>
          </a:xfrm>
          <a:prstGeom prst="rect">
            <a:avLst/>
          </a:prstGeom>
          <a:noFill/>
        </p:spPr>
        <p:txBody>
          <a:bodyPr wrap="square">
            <a:spAutoFit/>
          </a:bodyPr>
          <a:lstStyle/>
          <a:p>
            <a:r>
              <a:rPr lang="en-US" sz="1100" dirty="0">
                <a:solidFill>
                  <a:schemeClr val="tx1">
                    <a:lumMod val="65000"/>
                    <a:lumOff val="35000"/>
                  </a:schemeClr>
                </a:solidFill>
                <a:latin typeface="Tenorite" panose="00000500000000000000" pitchFamily="2" charset="0"/>
              </a:rPr>
              <a:t>Bottom figure: https://ww2.arb.ca.gov/news/california-battles-wildfires-officials-outline-how-protect-yourself-and-your-family-damaging</a:t>
            </a:r>
          </a:p>
        </p:txBody>
      </p:sp>
      <p:sp>
        <p:nvSpPr>
          <p:cNvPr id="7" name="TextBox 5">
            <a:extLst>
              <a:ext uri="{FF2B5EF4-FFF2-40B4-BE49-F238E27FC236}">
                <a16:creationId xmlns:a16="http://schemas.microsoft.com/office/drawing/2014/main" id="{E9AB5904-B763-3F43-ED07-192010CECA57}"/>
              </a:ext>
            </a:extLst>
          </p:cNvPr>
          <p:cNvSpPr txBox="1"/>
          <p:nvPr/>
        </p:nvSpPr>
        <p:spPr>
          <a:xfrm>
            <a:off x="579271" y="398209"/>
            <a:ext cx="16764000" cy="615553"/>
          </a:xfrm>
          <a:prstGeom prst="rect">
            <a:avLst/>
          </a:prstGeom>
        </p:spPr>
        <p:txBody>
          <a:bodyPr wrap="square" lIns="0" tIns="0" rIns="0" bIns="0" rtlCol="0" anchor="t">
            <a:spAutoFit/>
          </a:bodyPr>
          <a:lstStyle/>
          <a:p>
            <a:pPr algn="ctr">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How to wear masks correctly</a:t>
            </a:r>
          </a:p>
        </p:txBody>
      </p:sp>
    </p:spTree>
    <p:extLst>
      <p:ext uri="{BB962C8B-B14F-4D97-AF65-F5344CB8AC3E}">
        <p14:creationId xmlns:p14="http://schemas.microsoft.com/office/powerpoint/2010/main" val="2021724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C8E369-92E6-8B85-E617-19AACDBE8BFB}"/>
              </a:ext>
            </a:extLst>
          </p:cNvPr>
          <p:cNvSpPr>
            <a:spLocks noGrp="1"/>
          </p:cNvSpPr>
          <p:nvPr/>
        </p:nvSpPr>
        <p:spPr>
          <a:xfrm>
            <a:off x="7500957" y="3914571"/>
            <a:ext cx="8474954" cy="5804037"/>
          </a:xfrm>
          <a:prstGeom prst="rect">
            <a:avLst/>
          </a:prstGeom>
        </p:spPr>
        <p:txBody>
          <a:bodyPr vert="horz" lIns="0" tIns="45720" rIns="0" bIns="45720" rtlCol="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solidFill>
                <a:latin typeface="Tenorite" panose="00000500000000000000" pitchFamily="2"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3200" kern="1200">
                <a:solidFill>
                  <a:schemeClr val="tx1"/>
                </a:solidFill>
                <a:latin typeface="Tenorite" panose="00000500000000000000" pitchFamily="2"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7663" indent="-347663">
              <a:lnSpc>
                <a:spcPct val="100000"/>
              </a:lnSpc>
              <a:spcBef>
                <a:spcPts val="1000"/>
              </a:spcBef>
              <a:spcAft>
                <a:spcPts val="1000"/>
              </a:spcAft>
              <a:buClrTx/>
              <a:buFont typeface="+mj-lt"/>
              <a:buAutoNum type="arabicPeriod"/>
              <a:defRPr/>
            </a:pPr>
            <a:r>
              <a:rPr lang="en-US" sz="2400" dirty="0">
                <a:solidFill>
                  <a:srgbClr val="1C1C1C"/>
                </a:solidFill>
              </a:rPr>
              <a:t>Stay indoors, close doors and windows</a:t>
            </a:r>
          </a:p>
          <a:p>
            <a:pPr marL="347663" indent="-347663">
              <a:lnSpc>
                <a:spcPct val="100000"/>
              </a:lnSpc>
              <a:spcBef>
                <a:spcPts val="1000"/>
              </a:spcBef>
              <a:spcAft>
                <a:spcPts val="1000"/>
              </a:spcAft>
              <a:buClrTx/>
              <a:buFont typeface="+mj-lt"/>
              <a:buAutoNum type="arabicPeriod"/>
              <a:defRPr/>
            </a:pPr>
            <a:r>
              <a:rPr lang="en-US" sz="2400" dirty="0">
                <a:solidFill>
                  <a:srgbClr val="1C1C1C"/>
                </a:solidFill>
              </a:rPr>
              <a:t>Use or make an air purifier</a:t>
            </a:r>
          </a:p>
          <a:p>
            <a:pPr marL="347663" indent="-347663">
              <a:lnSpc>
                <a:spcPct val="100000"/>
              </a:lnSpc>
              <a:spcBef>
                <a:spcPts val="1000"/>
              </a:spcBef>
              <a:spcAft>
                <a:spcPts val="1000"/>
              </a:spcAft>
              <a:buClrTx/>
              <a:buFont typeface="+mj-lt"/>
              <a:buAutoNum type="arabicPeriod"/>
              <a:defRPr/>
            </a:pPr>
            <a:r>
              <a:rPr lang="en-US" sz="2400" dirty="0">
                <a:solidFill>
                  <a:srgbClr val="1C1C1C"/>
                </a:solidFill>
              </a:rPr>
              <a:t>Wear a NIOSH-approved P100 respirator mask</a:t>
            </a:r>
          </a:p>
          <a:p>
            <a:pPr marL="347663" indent="-347663">
              <a:lnSpc>
                <a:spcPct val="100000"/>
              </a:lnSpc>
              <a:spcBef>
                <a:spcPts val="1000"/>
              </a:spcBef>
              <a:spcAft>
                <a:spcPts val="1000"/>
              </a:spcAft>
              <a:buClrTx/>
              <a:buFont typeface="+mj-lt"/>
              <a:buAutoNum type="arabicPeriod"/>
              <a:defRPr/>
            </a:pPr>
            <a:r>
              <a:rPr lang="en-US" sz="2400" dirty="0">
                <a:solidFill>
                  <a:srgbClr val="1C1C1C"/>
                </a:solidFill>
              </a:rPr>
              <a:t>Wear a NIOSH-approved mask, goggles, gloves, boots, and a Tyvek suit</a:t>
            </a:r>
          </a:p>
          <a:p>
            <a:pPr marL="347663" indent="-347663">
              <a:lnSpc>
                <a:spcPct val="100000"/>
              </a:lnSpc>
              <a:spcBef>
                <a:spcPts val="1000"/>
              </a:spcBef>
              <a:spcAft>
                <a:spcPts val="1000"/>
              </a:spcAft>
              <a:buClrTx/>
              <a:buFont typeface="+mj-lt"/>
              <a:buAutoNum type="arabicPeriod"/>
              <a:defRPr/>
            </a:pPr>
            <a:r>
              <a:rPr lang="en-US" sz="2400" dirty="0">
                <a:solidFill>
                  <a:srgbClr val="1C1C1C"/>
                </a:solidFill>
              </a:rPr>
              <a:t>Check HVAC to make sure it isn’t bringing in more smoke (turn it off, change filters, or if it needs to be on, use a setting to recirculate indoor air)</a:t>
            </a:r>
          </a:p>
          <a:p>
            <a:pPr marL="347663" indent="-347663">
              <a:lnSpc>
                <a:spcPct val="100000"/>
              </a:lnSpc>
              <a:spcBef>
                <a:spcPts val="1000"/>
              </a:spcBef>
              <a:spcAft>
                <a:spcPts val="1000"/>
              </a:spcAft>
              <a:buClrTx/>
              <a:buFont typeface="+mj-lt"/>
              <a:buAutoNum type="arabicPeriod"/>
              <a:defRPr/>
            </a:pPr>
            <a:r>
              <a:rPr lang="en-US" sz="2400" dirty="0">
                <a:solidFill>
                  <a:srgbClr val="1C1C1C"/>
                </a:solidFill>
              </a:rPr>
              <a:t>Avoid heavy exercise and instead choose calm indoor activities like reading, playing games, art, yoga, tai chi, or stretching.</a:t>
            </a:r>
          </a:p>
        </p:txBody>
      </p:sp>
      <p:sp>
        <p:nvSpPr>
          <p:cNvPr id="12" name="Content Placeholder 2">
            <a:extLst>
              <a:ext uri="{FF2B5EF4-FFF2-40B4-BE49-F238E27FC236}">
                <a16:creationId xmlns:a16="http://schemas.microsoft.com/office/drawing/2014/main" id="{8119756F-B72C-A6BA-668A-20ABB5D5CA51}"/>
              </a:ext>
            </a:extLst>
          </p:cNvPr>
          <p:cNvSpPr txBox="1">
            <a:spLocks/>
          </p:cNvSpPr>
          <p:nvPr/>
        </p:nvSpPr>
        <p:spPr>
          <a:xfrm>
            <a:off x="801582" y="1650690"/>
            <a:ext cx="16521218" cy="1412464"/>
          </a:xfrm>
          <a:prstGeom prst="rect">
            <a:avLst/>
          </a:prstGeom>
          <a:noFill/>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accent6">
                  <a:lumMod val="50000"/>
                </a:schemeClr>
              </a:buClr>
              <a:buNone/>
            </a:pPr>
            <a:r>
              <a:rPr lang="en-US" sz="2400" dirty="0">
                <a:latin typeface="Tenorite" panose="00000500000000000000" pitchFamily="2" charset="0"/>
              </a:rPr>
              <a:t>Match each activity on the left (A-E) to the best types of smoke protection on the right (1-6). Discuss what may not work for some people, or strategies that may not be an option in your situation.</a:t>
            </a:r>
          </a:p>
          <a:p>
            <a:pPr marL="0" indent="0" algn="ctr">
              <a:buClr>
                <a:schemeClr val="accent6">
                  <a:lumMod val="50000"/>
                </a:schemeClr>
              </a:buClr>
              <a:buNone/>
            </a:pPr>
            <a:r>
              <a:rPr lang="en-US" sz="2400" i="1" dirty="0">
                <a:latin typeface="Tenorite" panose="00000500000000000000" pitchFamily="2" charset="0"/>
              </a:rPr>
              <a:t>You can choose more than one way to protect yourself! </a:t>
            </a:r>
            <a:endParaRPr lang="en-US" sz="2400" i="1" dirty="0">
              <a:highlight>
                <a:srgbClr val="FFFF00"/>
              </a:highlight>
              <a:latin typeface="Tenorite" panose="00000500000000000000" pitchFamily="2" charset="0"/>
            </a:endParaRPr>
          </a:p>
        </p:txBody>
      </p:sp>
      <p:sp>
        <p:nvSpPr>
          <p:cNvPr id="14" name="Slide Number Placeholder 3">
            <a:extLst>
              <a:ext uri="{FF2B5EF4-FFF2-40B4-BE49-F238E27FC236}">
                <a16:creationId xmlns:a16="http://schemas.microsoft.com/office/drawing/2014/main" id="{F7B83EB4-467B-C6BC-0905-C5D7F1AF7131}"/>
              </a:ext>
            </a:extLst>
          </p:cNvPr>
          <p:cNvSpPr>
            <a:spLocks noGrp="1"/>
          </p:cNvSpPr>
          <p:nvPr>
            <p:ph type="sldNum" sz="quarter" idx="12"/>
          </p:nvPr>
        </p:nvSpPr>
        <p:spPr>
          <a:xfrm>
            <a:off x="15682996" y="9613354"/>
            <a:ext cx="2133600" cy="365125"/>
          </a:xfrm>
        </p:spPr>
        <p:txBody>
          <a:bodyPr/>
          <a:lstStyle/>
          <a:p>
            <a:fld id="{6D22F896-40B5-4ADD-8801-0D06FADFA095}" type="slidenum">
              <a:rPr lang="en-US" sz="2400" smtClean="0"/>
              <a:t>16</a:t>
            </a:fld>
            <a:endParaRPr lang="en-US" sz="2400" dirty="0"/>
          </a:p>
        </p:txBody>
      </p:sp>
      <p:sp>
        <p:nvSpPr>
          <p:cNvPr id="4" name="Content Placeholder 2">
            <a:extLst>
              <a:ext uri="{FF2B5EF4-FFF2-40B4-BE49-F238E27FC236}">
                <a16:creationId xmlns:a16="http://schemas.microsoft.com/office/drawing/2014/main" id="{A4FE81B0-2505-7D89-3936-7B3E9260870C}"/>
              </a:ext>
            </a:extLst>
          </p:cNvPr>
          <p:cNvSpPr>
            <a:spLocks noGrp="1"/>
          </p:cNvSpPr>
          <p:nvPr/>
        </p:nvSpPr>
        <p:spPr>
          <a:xfrm>
            <a:off x="801583" y="3902019"/>
            <a:ext cx="6234218" cy="5705258"/>
          </a:xfrm>
          <a:prstGeom prst="rect">
            <a:avLst/>
          </a:prstGeom>
        </p:spPr>
        <p:txBody>
          <a:bodyPr vert="horz" lIns="0" tIns="45720" rIns="0" bIns="45720" rtlCol="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solidFill>
                <a:latin typeface="Tenorite" panose="00000500000000000000" pitchFamily="2"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3200" kern="1200">
                <a:solidFill>
                  <a:schemeClr val="tx1"/>
                </a:solidFill>
                <a:latin typeface="Tenorite" panose="00000500000000000000" pitchFamily="2"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7663" indent="-347663">
              <a:lnSpc>
                <a:spcPct val="100000"/>
              </a:lnSpc>
              <a:spcAft>
                <a:spcPts val="1200"/>
              </a:spcAft>
              <a:buClrTx/>
              <a:buAutoNum type="alphaUcPeriod"/>
              <a:defRPr/>
            </a:pPr>
            <a:r>
              <a:rPr lang="en-US" sz="2400" dirty="0">
                <a:solidFill>
                  <a:srgbClr val="1C1C1C"/>
                </a:solidFill>
              </a:rPr>
              <a:t>Teaching kids in a classroom while there is an active wildfire nearby.</a:t>
            </a:r>
          </a:p>
          <a:p>
            <a:pPr marL="347663" indent="-347663">
              <a:lnSpc>
                <a:spcPct val="100000"/>
              </a:lnSpc>
              <a:spcAft>
                <a:spcPts val="1200"/>
              </a:spcAft>
              <a:buClrTx/>
              <a:buAutoNum type="alphaUcPeriod"/>
              <a:defRPr/>
            </a:pPr>
            <a:r>
              <a:rPr lang="en-US" sz="2400" dirty="0">
                <a:solidFill>
                  <a:srgbClr val="1C1C1C"/>
                </a:solidFill>
              </a:rPr>
              <a:t>Exercising outside during a nearby wildfire</a:t>
            </a:r>
          </a:p>
          <a:p>
            <a:pPr marL="347663" indent="-347663">
              <a:lnSpc>
                <a:spcPct val="100000"/>
              </a:lnSpc>
              <a:spcAft>
                <a:spcPts val="1200"/>
              </a:spcAft>
              <a:buClrTx/>
              <a:buAutoNum type="alphaUcPeriod"/>
              <a:defRPr/>
            </a:pPr>
            <a:r>
              <a:rPr lang="en-US" sz="2400" dirty="0">
                <a:solidFill>
                  <a:srgbClr val="1C1C1C"/>
                </a:solidFill>
              </a:rPr>
              <a:t>Working from home while there is a wildfire nearby</a:t>
            </a:r>
          </a:p>
          <a:p>
            <a:pPr marL="347663" indent="-347663">
              <a:lnSpc>
                <a:spcPct val="100000"/>
              </a:lnSpc>
              <a:spcAft>
                <a:spcPts val="1200"/>
              </a:spcAft>
              <a:buClrTx/>
              <a:buAutoNum type="alphaUcPeriod"/>
              <a:defRPr/>
            </a:pPr>
            <a:r>
              <a:rPr lang="en-US" sz="2400" dirty="0">
                <a:solidFill>
                  <a:srgbClr val="1C1C1C"/>
                </a:solidFill>
              </a:rPr>
              <a:t>Cleaning a home affected by smoke and ash </a:t>
            </a:r>
            <a:r>
              <a:rPr lang="en-US" sz="2400" i="1" dirty="0">
                <a:solidFill>
                  <a:srgbClr val="1C1C1C"/>
                </a:solidFill>
              </a:rPr>
              <a:t>after</a:t>
            </a:r>
            <a:r>
              <a:rPr lang="en-US" sz="2400" dirty="0">
                <a:solidFill>
                  <a:srgbClr val="1C1C1C"/>
                </a:solidFill>
              </a:rPr>
              <a:t> a fire </a:t>
            </a:r>
          </a:p>
          <a:p>
            <a:pPr marL="347663" indent="-347663">
              <a:lnSpc>
                <a:spcPct val="100000"/>
              </a:lnSpc>
              <a:spcAft>
                <a:spcPts val="1200"/>
              </a:spcAft>
              <a:buClrTx/>
              <a:buAutoNum type="alphaUcPeriod"/>
              <a:defRPr/>
            </a:pPr>
            <a:r>
              <a:rPr lang="en-US" sz="2400" dirty="0">
                <a:solidFill>
                  <a:srgbClr val="1C1C1C"/>
                </a:solidFill>
              </a:rPr>
              <a:t>Visiting a burned site, sifting through ash and looking for sentimental items.</a:t>
            </a:r>
          </a:p>
          <a:p>
            <a:pPr marL="514350" indent="-514350">
              <a:lnSpc>
                <a:spcPct val="100000"/>
              </a:lnSpc>
              <a:spcAft>
                <a:spcPts val="400"/>
              </a:spcAft>
              <a:buClrTx/>
              <a:buAutoNum type="alphaUcPeriod"/>
              <a:defRPr/>
            </a:pPr>
            <a:endParaRPr lang="en-US" sz="2400" dirty="0">
              <a:solidFill>
                <a:srgbClr val="1C1C1C"/>
              </a:solidFill>
            </a:endParaRPr>
          </a:p>
          <a:p>
            <a:pPr marL="0" indent="0">
              <a:lnSpc>
                <a:spcPct val="100000"/>
              </a:lnSpc>
              <a:spcAft>
                <a:spcPts val="400"/>
              </a:spcAft>
              <a:buClrTx/>
              <a:buNone/>
              <a:defRPr/>
            </a:pPr>
            <a:endParaRPr lang="en-US" sz="2400" dirty="0">
              <a:solidFill>
                <a:srgbClr val="1C1C1C"/>
              </a:solidFill>
            </a:endParaRPr>
          </a:p>
        </p:txBody>
      </p:sp>
      <p:sp>
        <p:nvSpPr>
          <p:cNvPr id="5" name="TextBox 4">
            <a:extLst>
              <a:ext uri="{FF2B5EF4-FFF2-40B4-BE49-F238E27FC236}">
                <a16:creationId xmlns:a16="http://schemas.microsoft.com/office/drawing/2014/main" id="{25B9A88C-5241-E063-A14C-667BBD8DDD31}"/>
              </a:ext>
            </a:extLst>
          </p:cNvPr>
          <p:cNvSpPr txBox="1"/>
          <p:nvPr/>
        </p:nvSpPr>
        <p:spPr>
          <a:xfrm>
            <a:off x="2966190" y="3267981"/>
            <a:ext cx="2528155" cy="461665"/>
          </a:xfrm>
          <a:prstGeom prst="rect">
            <a:avLst/>
          </a:prstGeom>
          <a:solidFill>
            <a:srgbClr val="C9D9E1"/>
          </a:solidFill>
        </p:spPr>
        <p:txBody>
          <a:bodyPr wrap="square" rtlCol="0">
            <a:spAutoFit/>
          </a:bodyPr>
          <a:lstStyle/>
          <a:p>
            <a:pPr algn="ctr" defTabSz="291465">
              <a:defRPr/>
            </a:pPr>
            <a:r>
              <a:rPr lang="en-US" sz="2400" b="1" dirty="0">
                <a:solidFill>
                  <a:srgbClr val="000000"/>
                </a:solidFill>
                <a:latin typeface="Tenorite Display" panose="020F0502020204030204" pitchFamily="2" charset="0"/>
              </a:rPr>
              <a:t>ACTIVITY</a:t>
            </a:r>
            <a:endParaRPr lang="en-US" sz="2400" dirty="0">
              <a:solidFill>
                <a:srgbClr val="000000"/>
              </a:solidFill>
              <a:latin typeface="Tenorite Display" panose="020F0502020204030204" pitchFamily="2" charset="0"/>
            </a:endParaRPr>
          </a:p>
        </p:txBody>
      </p:sp>
      <p:sp>
        <p:nvSpPr>
          <p:cNvPr id="13" name="TextBox 12">
            <a:extLst>
              <a:ext uri="{FF2B5EF4-FFF2-40B4-BE49-F238E27FC236}">
                <a16:creationId xmlns:a16="http://schemas.microsoft.com/office/drawing/2014/main" id="{54DCB18D-0338-6CA4-74B4-977CA520FF04}"/>
              </a:ext>
            </a:extLst>
          </p:cNvPr>
          <p:cNvSpPr txBox="1"/>
          <p:nvPr/>
        </p:nvSpPr>
        <p:spPr>
          <a:xfrm>
            <a:off x="8451917" y="3251754"/>
            <a:ext cx="5978508" cy="461665"/>
          </a:xfrm>
          <a:prstGeom prst="rect">
            <a:avLst/>
          </a:prstGeom>
          <a:solidFill>
            <a:srgbClr val="B9C3AD"/>
          </a:solidFill>
        </p:spPr>
        <p:txBody>
          <a:bodyPr wrap="square" rtlCol="0">
            <a:spAutoFit/>
          </a:bodyPr>
          <a:lstStyle/>
          <a:p>
            <a:pPr algn="ctr" defTabSz="291465">
              <a:defRPr/>
            </a:pPr>
            <a:r>
              <a:rPr lang="en-US" sz="2400" b="1" dirty="0">
                <a:solidFill>
                  <a:srgbClr val="000000"/>
                </a:solidFill>
                <a:latin typeface="Tenorite Display" panose="020F0502020204030204" pitchFamily="2" charset="0"/>
              </a:rPr>
              <a:t>WAYS TO PROTECT YOURSELF AND OTHERS</a:t>
            </a:r>
            <a:endParaRPr lang="en-US" sz="2400" dirty="0">
              <a:solidFill>
                <a:srgbClr val="000000"/>
              </a:solidFill>
              <a:latin typeface="Tenorite Display" panose="020F0502020204030204" pitchFamily="2" charset="0"/>
            </a:endParaRPr>
          </a:p>
        </p:txBody>
      </p:sp>
      <p:pic>
        <p:nvPicPr>
          <p:cNvPr id="6" name="Picture 5">
            <a:extLst>
              <a:ext uri="{FF2B5EF4-FFF2-40B4-BE49-F238E27FC236}">
                <a16:creationId xmlns:a16="http://schemas.microsoft.com/office/drawing/2014/main" id="{90261EED-F044-FB83-5D47-08F230A40FDC}"/>
              </a:ext>
            </a:extLst>
          </p:cNvPr>
          <p:cNvPicPr>
            <a:picLocks noChangeAspect="1"/>
          </p:cNvPicPr>
          <p:nvPr/>
        </p:nvPicPr>
        <p:blipFill>
          <a:blip r:embed="rId3">
            <a:biLevel thresh="75000"/>
          </a:blip>
          <a:stretch>
            <a:fillRect/>
          </a:stretch>
        </p:blipFill>
        <p:spPr>
          <a:xfrm>
            <a:off x="15202568" y="3347518"/>
            <a:ext cx="960855" cy="957624"/>
          </a:xfrm>
          <a:prstGeom prst="rect">
            <a:avLst/>
          </a:prstGeom>
        </p:spPr>
      </p:pic>
      <p:pic>
        <p:nvPicPr>
          <p:cNvPr id="8" name="Picture 7">
            <a:extLst>
              <a:ext uri="{FF2B5EF4-FFF2-40B4-BE49-F238E27FC236}">
                <a16:creationId xmlns:a16="http://schemas.microsoft.com/office/drawing/2014/main" id="{FA05F3C8-839D-DF36-B1F2-C9B6CD8EFD4F}"/>
              </a:ext>
            </a:extLst>
          </p:cNvPr>
          <p:cNvPicPr>
            <a:picLocks noChangeAspect="1"/>
          </p:cNvPicPr>
          <p:nvPr/>
        </p:nvPicPr>
        <p:blipFill>
          <a:blip r:embed="rId4">
            <a:biLevel thresh="75000"/>
          </a:blip>
          <a:stretch>
            <a:fillRect/>
          </a:stretch>
        </p:blipFill>
        <p:spPr>
          <a:xfrm>
            <a:off x="14229533" y="3933093"/>
            <a:ext cx="903447" cy="900409"/>
          </a:xfrm>
          <a:prstGeom prst="rect">
            <a:avLst/>
          </a:prstGeom>
        </p:spPr>
      </p:pic>
      <p:pic>
        <p:nvPicPr>
          <p:cNvPr id="10" name="Picture 9">
            <a:extLst>
              <a:ext uri="{FF2B5EF4-FFF2-40B4-BE49-F238E27FC236}">
                <a16:creationId xmlns:a16="http://schemas.microsoft.com/office/drawing/2014/main" id="{48887795-A004-7957-B735-1F81F9D2C953}"/>
              </a:ext>
            </a:extLst>
          </p:cNvPr>
          <p:cNvPicPr>
            <a:picLocks noChangeAspect="1"/>
          </p:cNvPicPr>
          <p:nvPr/>
        </p:nvPicPr>
        <p:blipFill>
          <a:blip r:embed="rId5">
            <a:biLevel thresh="75000"/>
          </a:blip>
          <a:stretch>
            <a:fillRect/>
          </a:stretch>
        </p:blipFill>
        <p:spPr>
          <a:xfrm>
            <a:off x="15122108" y="4636238"/>
            <a:ext cx="989001" cy="985676"/>
          </a:xfrm>
          <a:prstGeom prst="rect">
            <a:avLst/>
          </a:prstGeom>
        </p:spPr>
      </p:pic>
      <p:pic>
        <p:nvPicPr>
          <p:cNvPr id="19" name="Picture 18">
            <a:extLst>
              <a:ext uri="{FF2B5EF4-FFF2-40B4-BE49-F238E27FC236}">
                <a16:creationId xmlns:a16="http://schemas.microsoft.com/office/drawing/2014/main" id="{FF423A0A-F4D9-7257-DE93-288EA81E7595}"/>
              </a:ext>
            </a:extLst>
          </p:cNvPr>
          <p:cNvPicPr>
            <a:picLocks noChangeAspect="1"/>
          </p:cNvPicPr>
          <p:nvPr/>
        </p:nvPicPr>
        <p:blipFill>
          <a:blip r:embed="rId6">
            <a:biLevel thresh="75000"/>
          </a:blip>
          <a:stretch>
            <a:fillRect/>
          </a:stretch>
        </p:blipFill>
        <p:spPr>
          <a:xfrm>
            <a:off x="16246307" y="4786339"/>
            <a:ext cx="1446359" cy="1441495"/>
          </a:xfrm>
          <a:prstGeom prst="rect">
            <a:avLst/>
          </a:prstGeom>
        </p:spPr>
      </p:pic>
      <p:pic>
        <p:nvPicPr>
          <p:cNvPr id="21" name="Picture 20">
            <a:extLst>
              <a:ext uri="{FF2B5EF4-FFF2-40B4-BE49-F238E27FC236}">
                <a16:creationId xmlns:a16="http://schemas.microsoft.com/office/drawing/2014/main" id="{0A02F703-263A-D4A0-7D26-603F4FFBF670}"/>
              </a:ext>
            </a:extLst>
          </p:cNvPr>
          <p:cNvPicPr>
            <a:picLocks noChangeAspect="1"/>
          </p:cNvPicPr>
          <p:nvPr/>
        </p:nvPicPr>
        <p:blipFill>
          <a:blip r:embed="rId7">
            <a:biLevel thresh="75000"/>
          </a:blip>
          <a:stretch>
            <a:fillRect/>
          </a:stretch>
        </p:blipFill>
        <p:spPr>
          <a:xfrm>
            <a:off x="16550136" y="6554319"/>
            <a:ext cx="841965" cy="839134"/>
          </a:xfrm>
          <a:prstGeom prst="rect">
            <a:avLst/>
          </a:prstGeom>
        </p:spPr>
      </p:pic>
      <p:grpSp>
        <p:nvGrpSpPr>
          <p:cNvPr id="23" name="Group 22">
            <a:extLst>
              <a:ext uri="{FF2B5EF4-FFF2-40B4-BE49-F238E27FC236}">
                <a16:creationId xmlns:a16="http://schemas.microsoft.com/office/drawing/2014/main" id="{D46585B0-FD4F-83AD-246C-E5C8916DAC85}"/>
              </a:ext>
            </a:extLst>
          </p:cNvPr>
          <p:cNvGrpSpPr/>
          <p:nvPr/>
        </p:nvGrpSpPr>
        <p:grpSpPr>
          <a:xfrm>
            <a:off x="16417275" y="7611424"/>
            <a:ext cx="1104436" cy="971214"/>
            <a:chOff x="7216336" y="-1053476"/>
            <a:chExt cx="914400" cy="914399"/>
          </a:xfrm>
        </p:grpSpPr>
        <p:pic>
          <p:nvPicPr>
            <p:cNvPr id="24" name="Graphic 23" descr="Home1 outline">
              <a:extLst>
                <a:ext uri="{FF2B5EF4-FFF2-40B4-BE49-F238E27FC236}">
                  <a16:creationId xmlns:a16="http://schemas.microsoft.com/office/drawing/2014/main" id="{8D4F7D30-5F5C-E285-EE94-319E3DDDDC3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216336" y="-1053476"/>
              <a:ext cx="914400" cy="914399"/>
            </a:xfrm>
            <a:prstGeom prst="rect">
              <a:avLst/>
            </a:prstGeom>
          </p:spPr>
        </p:pic>
        <p:sp>
          <p:nvSpPr>
            <p:cNvPr id="25" name="Rectangle 24">
              <a:extLst>
                <a:ext uri="{FF2B5EF4-FFF2-40B4-BE49-F238E27FC236}">
                  <a16:creationId xmlns:a16="http://schemas.microsoft.com/office/drawing/2014/main" id="{2F9B58A4-AF0D-764E-E278-9EAC6CBD56B5}"/>
                </a:ext>
              </a:extLst>
            </p:cNvPr>
            <p:cNvSpPr/>
            <p:nvPr/>
          </p:nvSpPr>
          <p:spPr>
            <a:xfrm>
              <a:off x="7491641" y="-624194"/>
              <a:ext cx="373890" cy="30114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26" name="Graphic 25" descr="Yoga with solid fill">
              <a:extLst>
                <a:ext uri="{FF2B5EF4-FFF2-40B4-BE49-F238E27FC236}">
                  <a16:creationId xmlns:a16="http://schemas.microsoft.com/office/drawing/2014/main" id="{C75083DB-B0C5-2002-E60E-9B69EDBC7BE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7436706" y="-754300"/>
              <a:ext cx="466670" cy="466670"/>
            </a:xfrm>
            <a:prstGeom prst="rect">
              <a:avLst/>
            </a:prstGeom>
          </p:spPr>
        </p:pic>
      </p:grpSp>
      <p:grpSp>
        <p:nvGrpSpPr>
          <p:cNvPr id="35" name="Group 34">
            <a:extLst>
              <a:ext uri="{FF2B5EF4-FFF2-40B4-BE49-F238E27FC236}">
                <a16:creationId xmlns:a16="http://schemas.microsoft.com/office/drawing/2014/main" id="{EF0611BB-8BB2-C0D8-07F8-838F560CB079}"/>
              </a:ext>
            </a:extLst>
          </p:cNvPr>
          <p:cNvGrpSpPr/>
          <p:nvPr/>
        </p:nvGrpSpPr>
        <p:grpSpPr>
          <a:xfrm>
            <a:off x="16447793" y="8419313"/>
            <a:ext cx="1107091" cy="1073986"/>
            <a:chOff x="7216336" y="-1053475"/>
            <a:chExt cx="914401" cy="914399"/>
          </a:xfrm>
        </p:grpSpPr>
        <p:pic>
          <p:nvPicPr>
            <p:cNvPr id="36" name="Graphic 35" descr="Home1 outline">
              <a:extLst>
                <a:ext uri="{FF2B5EF4-FFF2-40B4-BE49-F238E27FC236}">
                  <a16:creationId xmlns:a16="http://schemas.microsoft.com/office/drawing/2014/main" id="{42966EB7-3882-46B5-45FF-5EE30BE66E0A}"/>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216336" y="-1053475"/>
              <a:ext cx="914401" cy="914399"/>
            </a:xfrm>
            <a:prstGeom prst="rect">
              <a:avLst/>
            </a:prstGeom>
          </p:spPr>
        </p:pic>
        <p:sp>
          <p:nvSpPr>
            <p:cNvPr id="37" name="Rectangle 36">
              <a:extLst>
                <a:ext uri="{FF2B5EF4-FFF2-40B4-BE49-F238E27FC236}">
                  <a16:creationId xmlns:a16="http://schemas.microsoft.com/office/drawing/2014/main" id="{A61B0453-B850-04F6-C728-E23DE0003DD4}"/>
                </a:ext>
              </a:extLst>
            </p:cNvPr>
            <p:cNvSpPr/>
            <p:nvPr/>
          </p:nvSpPr>
          <p:spPr>
            <a:xfrm>
              <a:off x="7533037" y="-622789"/>
              <a:ext cx="305732" cy="30114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p>
          </p:txBody>
        </p:sp>
      </p:grpSp>
      <p:pic>
        <p:nvPicPr>
          <p:cNvPr id="38" name="Graphic 37" descr="Paint brush with solid fill">
            <a:extLst>
              <a:ext uri="{FF2B5EF4-FFF2-40B4-BE49-F238E27FC236}">
                <a16:creationId xmlns:a16="http://schemas.microsoft.com/office/drawing/2014/main" id="{51556246-6A95-A496-DADD-2323383E58A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rot="21101794">
            <a:off x="16632925" y="8749758"/>
            <a:ext cx="467767" cy="466194"/>
          </a:xfrm>
          <a:prstGeom prst="rect">
            <a:avLst/>
          </a:prstGeom>
        </p:spPr>
      </p:pic>
      <p:pic>
        <p:nvPicPr>
          <p:cNvPr id="39" name="Graphic 38" descr="Dice with solid fill">
            <a:extLst>
              <a:ext uri="{FF2B5EF4-FFF2-40B4-BE49-F238E27FC236}">
                <a16:creationId xmlns:a16="http://schemas.microsoft.com/office/drawing/2014/main" id="{F5BF66A2-975E-1898-E53E-E2403D224148}"/>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6912949" y="8940213"/>
            <a:ext cx="411415" cy="410032"/>
          </a:xfrm>
          <a:prstGeom prst="rect">
            <a:avLst/>
          </a:prstGeom>
        </p:spPr>
      </p:pic>
      <p:sp>
        <p:nvSpPr>
          <p:cNvPr id="7" name="Speech Bubble: Rectangle 6">
            <a:extLst>
              <a:ext uri="{FF2B5EF4-FFF2-40B4-BE49-F238E27FC236}">
                <a16:creationId xmlns:a16="http://schemas.microsoft.com/office/drawing/2014/main" id="{33577CE0-9D31-14C1-2C77-51E1D3EFBDD2}"/>
              </a:ext>
              <a:ext uri="{C183D7F6-B498-43B3-948B-1728B52AA6E4}">
                <adec:decorative xmlns:adec="http://schemas.microsoft.com/office/drawing/2017/decorative" val="1"/>
              </a:ext>
            </a:extLst>
          </p:cNvPr>
          <p:cNvSpPr/>
          <p:nvPr/>
        </p:nvSpPr>
        <p:spPr>
          <a:xfrm>
            <a:off x="801582" y="634633"/>
            <a:ext cx="4329217" cy="666411"/>
          </a:xfrm>
          <a:custGeom>
            <a:avLst/>
            <a:gdLst>
              <a:gd name="csX0" fmla="*/ 0 w 4329217"/>
              <a:gd name="csY0" fmla="*/ 0 h 666411"/>
              <a:gd name="csX1" fmla="*/ 339122 w 4329217"/>
              <a:gd name="csY1" fmla="*/ 0 h 666411"/>
              <a:gd name="csX2" fmla="*/ 721536 w 4329217"/>
              <a:gd name="csY2" fmla="*/ 0 h 666411"/>
              <a:gd name="csX3" fmla="*/ 721536 w 4329217"/>
              <a:gd name="csY3" fmla="*/ 0 h 666411"/>
              <a:gd name="csX4" fmla="*/ 1230219 w 4329217"/>
              <a:gd name="csY4" fmla="*/ 0 h 666411"/>
              <a:gd name="csX5" fmla="*/ 1803840 w 4329217"/>
              <a:gd name="csY5" fmla="*/ 0 h 666411"/>
              <a:gd name="csX6" fmla="*/ 2485692 w 4329217"/>
              <a:gd name="csY6" fmla="*/ 0 h 666411"/>
              <a:gd name="csX7" fmla="*/ 3041275 w 4329217"/>
              <a:gd name="csY7" fmla="*/ 0 h 666411"/>
              <a:gd name="csX8" fmla="*/ 3622111 w 4329217"/>
              <a:gd name="csY8" fmla="*/ 0 h 666411"/>
              <a:gd name="csX9" fmla="*/ 4329217 w 4329217"/>
              <a:gd name="csY9" fmla="*/ 0 h 666411"/>
              <a:gd name="csX10" fmla="*/ 4329217 w 4329217"/>
              <a:gd name="csY10" fmla="*/ 388740 h 666411"/>
              <a:gd name="csX11" fmla="*/ 4329217 w 4329217"/>
              <a:gd name="csY11" fmla="*/ 388740 h 666411"/>
              <a:gd name="csX12" fmla="*/ 4329217 w 4329217"/>
              <a:gd name="csY12" fmla="*/ 555343 h 666411"/>
              <a:gd name="csX13" fmla="*/ 4329217 w 4329217"/>
              <a:gd name="csY13" fmla="*/ 666411 h 666411"/>
              <a:gd name="csX14" fmla="*/ 3697873 w 4329217"/>
              <a:gd name="csY14" fmla="*/ 666411 h 666411"/>
              <a:gd name="csX15" fmla="*/ 3066529 w 4329217"/>
              <a:gd name="csY15" fmla="*/ 666411 h 666411"/>
              <a:gd name="csX16" fmla="*/ 2485692 w 4329217"/>
              <a:gd name="csY16" fmla="*/ 666411 h 666411"/>
              <a:gd name="csX17" fmla="*/ 1803840 w 4329217"/>
              <a:gd name="csY17" fmla="*/ 666411 h 666411"/>
              <a:gd name="csX18" fmla="*/ 1287204 w 4329217"/>
              <a:gd name="csY18" fmla="*/ 746542 h 666411"/>
              <a:gd name="csX19" fmla="*/ 770568 w 4329217"/>
              <a:gd name="csY19" fmla="*/ 826673 h 666411"/>
              <a:gd name="csX20" fmla="*/ 341662 w 4329217"/>
              <a:gd name="csY20" fmla="*/ 893197 h 666411"/>
              <a:gd name="csX21" fmla="*/ 721536 w 4329217"/>
              <a:gd name="csY21" fmla="*/ 666411 h 666411"/>
              <a:gd name="csX22" fmla="*/ 353553 w 4329217"/>
              <a:gd name="csY22" fmla="*/ 666411 h 666411"/>
              <a:gd name="csX23" fmla="*/ 0 w 4329217"/>
              <a:gd name="csY23" fmla="*/ 666411 h 666411"/>
              <a:gd name="csX24" fmla="*/ 0 w 4329217"/>
              <a:gd name="csY24" fmla="*/ 555343 h 666411"/>
              <a:gd name="csX25" fmla="*/ 0 w 4329217"/>
              <a:gd name="csY25" fmla="*/ 388740 h 666411"/>
              <a:gd name="csX26" fmla="*/ 0 w 4329217"/>
              <a:gd name="csY26" fmla="*/ 388740 h 666411"/>
              <a:gd name="csX27" fmla="*/ 0 w 4329217"/>
              <a:gd name="csY27" fmla="*/ 0 h 6664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4329217" h="666411" extrusionOk="0">
                <a:moveTo>
                  <a:pt x="0" y="0"/>
                </a:moveTo>
                <a:cubicBezTo>
                  <a:pt x="130313" y="-12236"/>
                  <a:pt x="198697" y="117"/>
                  <a:pt x="339122" y="0"/>
                </a:cubicBezTo>
                <a:cubicBezTo>
                  <a:pt x="479547" y="-117"/>
                  <a:pt x="624945" y="9729"/>
                  <a:pt x="721536" y="0"/>
                </a:cubicBezTo>
                <a:lnTo>
                  <a:pt x="721536" y="0"/>
                </a:lnTo>
                <a:cubicBezTo>
                  <a:pt x="857904" y="24887"/>
                  <a:pt x="1045930" y="19272"/>
                  <a:pt x="1230219" y="0"/>
                </a:cubicBezTo>
                <a:cubicBezTo>
                  <a:pt x="1414508" y="-19272"/>
                  <a:pt x="1547437" y="26829"/>
                  <a:pt x="1803840" y="0"/>
                </a:cubicBezTo>
                <a:cubicBezTo>
                  <a:pt x="2131309" y="-33155"/>
                  <a:pt x="2245069" y="8981"/>
                  <a:pt x="2485692" y="0"/>
                </a:cubicBezTo>
                <a:cubicBezTo>
                  <a:pt x="2726315" y="-8981"/>
                  <a:pt x="2845609" y="7363"/>
                  <a:pt x="3041275" y="0"/>
                </a:cubicBezTo>
                <a:cubicBezTo>
                  <a:pt x="3236941" y="-7363"/>
                  <a:pt x="3484656" y="-4683"/>
                  <a:pt x="3622111" y="0"/>
                </a:cubicBezTo>
                <a:cubicBezTo>
                  <a:pt x="3759566" y="4683"/>
                  <a:pt x="4053476" y="22817"/>
                  <a:pt x="4329217" y="0"/>
                </a:cubicBezTo>
                <a:cubicBezTo>
                  <a:pt x="4342410" y="149034"/>
                  <a:pt x="4347150" y="218834"/>
                  <a:pt x="4329217" y="388740"/>
                </a:cubicBezTo>
                <a:lnTo>
                  <a:pt x="4329217" y="388740"/>
                </a:lnTo>
                <a:cubicBezTo>
                  <a:pt x="4326724" y="455932"/>
                  <a:pt x="4332984" y="512463"/>
                  <a:pt x="4329217" y="555343"/>
                </a:cubicBezTo>
                <a:cubicBezTo>
                  <a:pt x="4326643" y="602205"/>
                  <a:pt x="4329922" y="642166"/>
                  <a:pt x="4329217" y="666411"/>
                </a:cubicBezTo>
                <a:cubicBezTo>
                  <a:pt x="4150606" y="694635"/>
                  <a:pt x="3853253" y="674406"/>
                  <a:pt x="3697873" y="666411"/>
                </a:cubicBezTo>
                <a:cubicBezTo>
                  <a:pt x="3542493" y="658416"/>
                  <a:pt x="3229747" y="687277"/>
                  <a:pt x="3066529" y="666411"/>
                </a:cubicBezTo>
                <a:cubicBezTo>
                  <a:pt x="2903311" y="645545"/>
                  <a:pt x="2682054" y="688468"/>
                  <a:pt x="2485692" y="666411"/>
                </a:cubicBezTo>
                <a:cubicBezTo>
                  <a:pt x="2289330" y="644354"/>
                  <a:pt x="2112151" y="680333"/>
                  <a:pt x="1803840" y="666411"/>
                </a:cubicBezTo>
                <a:cubicBezTo>
                  <a:pt x="1575455" y="676477"/>
                  <a:pt x="1423440" y="727535"/>
                  <a:pt x="1287204" y="746542"/>
                </a:cubicBezTo>
                <a:cubicBezTo>
                  <a:pt x="1150968" y="765549"/>
                  <a:pt x="992704" y="796336"/>
                  <a:pt x="770568" y="826673"/>
                </a:cubicBezTo>
                <a:cubicBezTo>
                  <a:pt x="548432" y="857010"/>
                  <a:pt x="492883" y="858114"/>
                  <a:pt x="341662" y="893197"/>
                </a:cubicBezTo>
                <a:cubicBezTo>
                  <a:pt x="434371" y="822738"/>
                  <a:pt x="616107" y="745009"/>
                  <a:pt x="721536" y="666411"/>
                </a:cubicBezTo>
                <a:cubicBezTo>
                  <a:pt x="642812" y="672901"/>
                  <a:pt x="530621" y="657604"/>
                  <a:pt x="353553" y="666411"/>
                </a:cubicBezTo>
                <a:cubicBezTo>
                  <a:pt x="176485" y="675218"/>
                  <a:pt x="139512" y="662075"/>
                  <a:pt x="0" y="666411"/>
                </a:cubicBezTo>
                <a:cubicBezTo>
                  <a:pt x="-3435" y="631597"/>
                  <a:pt x="-3307" y="603852"/>
                  <a:pt x="0" y="555343"/>
                </a:cubicBezTo>
                <a:cubicBezTo>
                  <a:pt x="-1571" y="493177"/>
                  <a:pt x="-7113" y="461121"/>
                  <a:pt x="0" y="388740"/>
                </a:cubicBezTo>
                <a:lnTo>
                  <a:pt x="0" y="388740"/>
                </a:lnTo>
                <a:cubicBezTo>
                  <a:pt x="-6847" y="245333"/>
                  <a:pt x="-319" y="95929"/>
                  <a:pt x="0" y="0"/>
                </a:cubicBezTo>
                <a:close/>
              </a:path>
            </a:pathLst>
          </a:custGeom>
          <a:noFill/>
          <a:ln w="127000">
            <a:solidFill>
              <a:schemeClr val="bg2">
                <a:lumMod val="50000"/>
              </a:schemeClr>
            </a:solidFill>
            <a:extLst>
              <a:ext uri="{C807C97D-BFC1-408E-A445-0C87EB9F89A2}">
                <ask:lineSketchStyleProps xmlns:ask="http://schemas.microsoft.com/office/drawing/2018/sketchyshapes" sd="950667557">
                  <a:prstGeom prst="wedgeRectCallout">
                    <a:avLst>
                      <a:gd name="adj1" fmla="val -42108"/>
                      <a:gd name="adj2" fmla="val 84031"/>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4000"/>
          </a:p>
        </p:txBody>
      </p:sp>
      <p:sp>
        <p:nvSpPr>
          <p:cNvPr id="9" name="TextBox 8">
            <a:extLst>
              <a:ext uri="{FF2B5EF4-FFF2-40B4-BE49-F238E27FC236}">
                <a16:creationId xmlns:a16="http://schemas.microsoft.com/office/drawing/2014/main" id="{0AB3F7D2-A026-C415-F407-3C32BDD7BBA0}"/>
              </a:ext>
            </a:extLst>
          </p:cNvPr>
          <p:cNvSpPr txBox="1"/>
          <p:nvPr/>
        </p:nvSpPr>
        <p:spPr>
          <a:xfrm>
            <a:off x="1016000" y="653880"/>
            <a:ext cx="6719348" cy="577081"/>
          </a:xfrm>
          <a:prstGeom prst="rect">
            <a:avLst/>
          </a:prstGeom>
        </p:spPr>
        <p:txBody>
          <a:bodyPr wrap="square" lIns="0" tIns="0" rIns="0" bIns="0" rtlCol="0" anchor="t">
            <a:spAutoFit/>
          </a:bodyPr>
          <a:lstStyle/>
          <a:p>
            <a:pP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Learning Activity:</a:t>
            </a:r>
          </a:p>
        </p:txBody>
      </p:sp>
    </p:spTree>
    <p:extLst>
      <p:ext uri="{BB962C8B-B14F-4D97-AF65-F5344CB8AC3E}">
        <p14:creationId xmlns:p14="http://schemas.microsoft.com/office/powerpoint/2010/main" val="1800748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E4038-0227-DC88-1754-6B96E319732D}"/>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C9F361D-499D-97C5-B894-3972C4CD6E58}"/>
              </a:ext>
            </a:extLst>
          </p:cNvPr>
          <p:cNvSpPr>
            <a:spLocks noGrp="1"/>
          </p:cNvSpPr>
          <p:nvPr>
            <p:ph type="sldNum" sz="quarter" idx="12"/>
          </p:nvPr>
        </p:nvSpPr>
        <p:spPr>
          <a:xfrm>
            <a:off x="10667751" y="9665623"/>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17</a:t>
            </a:fld>
            <a:endParaRPr lang="en-US" sz="12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123EC0E1-1B9C-0B83-E21F-5058B68A7477}"/>
              </a:ext>
            </a:extLst>
          </p:cNvPr>
          <p:cNvSpPr txBox="1"/>
          <p:nvPr/>
        </p:nvSpPr>
        <p:spPr>
          <a:xfrm>
            <a:off x="558800" y="331158"/>
            <a:ext cx="16764000" cy="577081"/>
          </a:xfrm>
          <a:prstGeom prst="rect">
            <a:avLst/>
          </a:prstGeom>
        </p:spPr>
        <p:txBody>
          <a:bodyPr wrap="square" lIns="0" tIns="0" rIns="0" bIns="0" rtlCol="0" anchor="t">
            <a:spAutoFit/>
          </a:bodyPr>
          <a:lstStyle/>
          <a:p>
            <a:pPr algn="ct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Tips, resources, and further reading</a:t>
            </a:r>
          </a:p>
        </p:txBody>
      </p:sp>
      <p:sp>
        <p:nvSpPr>
          <p:cNvPr id="7" name="Slide Number Placeholder 2">
            <a:extLst>
              <a:ext uri="{FF2B5EF4-FFF2-40B4-BE49-F238E27FC236}">
                <a16:creationId xmlns:a16="http://schemas.microsoft.com/office/drawing/2014/main" id="{BD280E28-E761-76C4-32D4-A9699DD58909}"/>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6D22F896-40B5-4ADD-8801-0D06FADFA095}" type="slidenum">
              <a:rPr lang="en-US" sz="1200">
                <a:solidFill>
                  <a:prstClr val="black"/>
                </a:solidFill>
                <a:latin typeface="Calibri"/>
              </a:rPr>
              <a:pPr algn="r">
                <a:defRPr/>
              </a:pPr>
              <a:t>17</a:t>
            </a:fld>
            <a:endParaRPr lang="en-US" sz="1200" dirty="0">
              <a:solidFill>
                <a:prstClr val="black"/>
              </a:solidFill>
              <a:latin typeface="Calibri"/>
            </a:endParaRPr>
          </a:p>
        </p:txBody>
      </p:sp>
      <p:sp>
        <p:nvSpPr>
          <p:cNvPr id="22" name="TextBox 21">
            <a:extLst>
              <a:ext uri="{FF2B5EF4-FFF2-40B4-BE49-F238E27FC236}">
                <a16:creationId xmlns:a16="http://schemas.microsoft.com/office/drawing/2014/main" id="{EC2CA621-ABE8-66B5-0C97-F0C727FB03A7}"/>
              </a:ext>
            </a:extLst>
          </p:cNvPr>
          <p:cNvSpPr txBox="1"/>
          <p:nvPr/>
        </p:nvSpPr>
        <p:spPr>
          <a:xfrm>
            <a:off x="406400" y="1058472"/>
            <a:ext cx="16764000" cy="9048631"/>
          </a:xfrm>
          <a:prstGeom prst="rect">
            <a:avLst/>
          </a:prstGeom>
          <a:noFill/>
        </p:spPr>
        <p:txBody>
          <a:bodyPr wrap="square">
            <a:spAutoFit/>
          </a:bodyPr>
          <a:lstStyle/>
          <a:p>
            <a:pPr marL="342900" indent="-342900">
              <a:spcAft>
                <a:spcPts val="600"/>
              </a:spcAft>
              <a:buFont typeface="Wingdings" panose="05000000000000000000" pitchFamily="2" charset="2"/>
              <a:buChar char="ü"/>
            </a:pPr>
            <a:r>
              <a:rPr lang="en-US" sz="2800" b="1" dirty="0">
                <a:latin typeface="Tenorite" panose="00000500000000000000" pitchFamily="2" charset="0"/>
              </a:rPr>
              <a:t>Stay indoors and reduce smoke exposure during wildfires. </a:t>
            </a:r>
          </a:p>
          <a:p>
            <a:pPr marL="342900" indent="-342900">
              <a:spcAft>
                <a:spcPts val="600"/>
              </a:spcAft>
              <a:buFont typeface="Wingdings" panose="05000000000000000000" pitchFamily="2" charset="2"/>
              <a:buChar char="ü"/>
            </a:pPr>
            <a:r>
              <a:rPr lang="en-US" sz="2800" b="1" dirty="0">
                <a:latin typeface="Tenorite" panose="00000500000000000000" pitchFamily="2" charset="0"/>
              </a:rPr>
              <a:t>Use indoor air purifiers! </a:t>
            </a:r>
          </a:p>
          <a:p>
            <a:pPr marL="742950" lvl="1" indent="-285750">
              <a:spcAft>
                <a:spcPts val="600"/>
              </a:spcAft>
              <a:buFont typeface="Arial" panose="020B0604020202020204" pitchFamily="34" charset="0"/>
              <a:buChar char="•"/>
            </a:pPr>
            <a:r>
              <a:rPr lang="en-US" sz="2400" dirty="0">
                <a:latin typeface="Tenorite" panose="00000500000000000000" pitchFamily="2" charset="0"/>
              </a:rPr>
              <a:t>How to make your own air purifier for less than $100: </a:t>
            </a:r>
            <a:r>
              <a:rPr lang="en-US" sz="2400" dirty="0">
                <a:latin typeface="Tenorite" panose="00000500000000000000" pitchFamily="2" charset="0"/>
                <a:hlinkClick r:id="rId3"/>
              </a:rPr>
              <a:t>https://corsirosenthalfoundation.org/instructions/</a:t>
            </a:r>
            <a:endParaRPr lang="en-US" sz="2400" dirty="0">
              <a:latin typeface="Tenorite" panose="00000500000000000000" pitchFamily="2" charset="0"/>
            </a:endParaRPr>
          </a:p>
          <a:p>
            <a:pPr marL="742950" lvl="1" indent="-285750">
              <a:spcAft>
                <a:spcPts val="600"/>
              </a:spcAft>
              <a:buFont typeface="Arial" panose="020B0604020202020204" pitchFamily="34" charset="0"/>
              <a:buChar char="•"/>
            </a:pPr>
            <a:r>
              <a:rPr lang="en-US" sz="2400" dirty="0">
                <a:latin typeface="Tenorite" panose="00000500000000000000" pitchFamily="2" charset="0"/>
              </a:rPr>
              <a:t>Filter type should be MERV13 or higher</a:t>
            </a:r>
            <a:endParaRPr lang="en-US" sz="3200" b="1" dirty="0">
              <a:latin typeface="Tenorite" panose="00000500000000000000" pitchFamily="2" charset="0"/>
            </a:endParaRPr>
          </a:p>
          <a:p>
            <a:pPr marL="342900" indent="-342900">
              <a:spcAft>
                <a:spcPts val="600"/>
              </a:spcAft>
              <a:buFont typeface="Wingdings" panose="05000000000000000000" pitchFamily="2" charset="2"/>
              <a:buChar char="ü"/>
            </a:pPr>
            <a:r>
              <a:rPr lang="en-US" sz="2800" b="1" dirty="0">
                <a:latin typeface="Tenorite" panose="00000500000000000000" pitchFamily="2" charset="0"/>
              </a:rPr>
              <a:t>Make sure that your air conditioning (A/C) or HVAC system is not bringing smoke indoors. </a:t>
            </a:r>
            <a:r>
              <a:rPr lang="en-US" sz="2800" dirty="0">
                <a:latin typeface="Tenorite" panose="00000500000000000000" pitchFamily="2" charset="0"/>
              </a:rPr>
              <a:t>See slide 12.</a:t>
            </a:r>
          </a:p>
          <a:p>
            <a:pPr marL="342900" indent="-342900">
              <a:spcAft>
                <a:spcPts val="600"/>
              </a:spcAft>
              <a:buFont typeface="Wingdings" panose="05000000000000000000" pitchFamily="2" charset="2"/>
              <a:buChar char="ü"/>
            </a:pPr>
            <a:r>
              <a:rPr lang="en-US" sz="2800" b="1" dirty="0">
                <a:latin typeface="Tenorite" panose="00000500000000000000" pitchFamily="2" charset="0"/>
              </a:rPr>
              <a:t>Leave shoes outside to reduce the amount of dust and ash brought indoors.</a:t>
            </a:r>
          </a:p>
          <a:p>
            <a:pPr marL="342900" indent="-342900">
              <a:spcAft>
                <a:spcPts val="600"/>
              </a:spcAft>
              <a:buFont typeface="Wingdings" panose="05000000000000000000" pitchFamily="2" charset="2"/>
              <a:buChar char="ü"/>
            </a:pPr>
            <a:r>
              <a:rPr lang="en-US" sz="2800" b="1" dirty="0">
                <a:latin typeface="Tenorite" panose="00000500000000000000" pitchFamily="2" charset="0"/>
              </a:rPr>
              <a:t>Create a "clean air room" </a:t>
            </a:r>
            <a:r>
              <a:rPr lang="en-US" sz="2800" dirty="0">
                <a:latin typeface="Tenorite" panose="00000500000000000000" pitchFamily="2" charset="0"/>
              </a:rPr>
              <a:t>for vulnerable individuals, such as babies, young children, and those with health conditions. Choose an interior room away from doors or outdoor drafts, keep it sealed, and use an air purifier/filtration system to block out smoke, ash, soot, and dust.</a:t>
            </a:r>
          </a:p>
          <a:p>
            <a:pPr marL="578358" lvl="1" indent="-285750">
              <a:spcAft>
                <a:spcPts val="600"/>
              </a:spcAft>
              <a:buFont typeface="Arial" panose="020B0604020202020204" pitchFamily="34" charset="0"/>
              <a:buChar char="•"/>
            </a:pPr>
            <a:r>
              <a:rPr lang="en-US" dirty="0">
                <a:latin typeface="Tenorite" panose="00000500000000000000" pitchFamily="2" charset="0"/>
                <a:hlinkClick r:id="rId4"/>
              </a:rPr>
              <a:t>https://ehsc.oregonstate.edu/our-research/research-highlights/wildfire-smoke-and-infant-health</a:t>
            </a:r>
            <a:r>
              <a:rPr lang="en-US" dirty="0">
                <a:latin typeface="Tenorite" panose="00000500000000000000" pitchFamily="2" charset="0"/>
              </a:rPr>
              <a:t> or</a:t>
            </a:r>
          </a:p>
          <a:p>
            <a:pPr marL="578358" lvl="1" indent="-285750">
              <a:spcAft>
                <a:spcPts val="600"/>
              </a:spcAft>
              <a:buFont typeface="Arial" panose="020B0604020202020204" pitchFamily="34" charset="0"/>
              <a:buChar char="•"/>
            </a:pPr>
            <a:r>
              <a:rPr lang="en-US" dirty="0">
                <a:latin typeface="Tenorite" panose="00000500000000000000" pitchFamily="2" charset="0"/>
                <a:hlinkClick r:id="rId5"/>
              </a:rPr>
              <a:t>https://www.epa.gov/emergencies-iaq/create-clean-room-protect-indoor-air-quality-during-wildfire</a:t>
            </a:r>
            <a:r>
              <a:rPr lang="en-US" dirty="0">
                <a:latin typeface="Tenorite" panose="00000500000000000000" pitchFamily="2" charset="0"/>
              </a:rPr>
              <a:t> </a:t>
            </a:r>
          </a:p>
          <a:p>
            <a:pPr marL="342900" indent="-342900">
              <a:spcAft>
                <a:spcPts val="600"/>
              </a:spcAft>
              <a:buFont typeface="Wingdings" panose="05000000000000000000" pitchFamily="2" charset="2"/>
              <a:buChar char="ü"/>
            </a:pPr>
            <a:r>
              <a:rPr lang="en-US" sz="2800" b="1" dirty="0">
                <a:latin typeface="Tenorite" panose="00000500000000000000" pitchFamily="2" charset="0"/>
              </a:rPr>
              <a:t>Clean surfaces using wet wipes or soap and water. </a:t>
            </a:r>
            <a:r>
              <a:rPr lang="en-US" sz="2800" dirty="0">
                <a:latin typeface="Tenorite" panose="00000500000000000000" pitchFamily="2" charset="0"/>
              </a:rPr>
              <a:t>Avoid brooms or dusters to keep from stirring up dust. Use a HEPA-filtered vacuum. See booklet C for more post-fire cleaning tips.</a:t>
            </a:r>
          </a:p>
          <a:p>
            <a:pPr marL="342900" indent="-342900">
              <a:spcAft>
                <a:spcPts val="600"/>
              </a:spcAft>
              <a:buFont typeface="Wingdings" panose="05000000000000000000" pitchFamily="2" charset="2"/>
              <a:buChar char="ü"/>
            </a:pPr>
            <a:r>
              <a:rPr lang="en-US" sz="2800" b="1" dirty="0">
                <a:latin typeface="Tenorite" panose="00000500000000000000" pitchFamily="2" charset="0"/>
              </a:rPr>
              <a:t>When air quality returns to healthy levels, consider airing out and cleaning your home if you live near the fires.</a:t>
            </a:r>
          </a:p>
          <a:p>
            <a:pPr marL="578358" lvl="1" indent="-285750">
              <a:spcAft>
                <a:spcPts val="600"/>
              </a:spcAft>
              <a:buFont typeface="Arial" panose="020B0604020202020204" pitchFamily="34" charset="0"/>
              <a:buChar char="•"/>
            </a:pPr>
            <a:r>
              <a:rPr lang="en-US" dirty="0">
                <a:solidFill>
                  <a:prstClr val="black"/>
                </a:solidFill>
                <a:latin typeface="Tenorite" panose="00000500000000000000" pitchFamily="2" charset="0"/>
                <a:hlinkClick r:id="rId6"/>
              </a:rPr>
              <a:t>https://lafirehealth.org/faq/#ventilate</a:t>
            </a:r>
            <a:endParaRPr lang="en-US" dirty="0">
              <a:solidFill>
                <a:prstClr val="black"/>
              </a:solidFill>
              <a:latin typeface="Tenorite" panose="00000500000000000000" pitchFamily="2" charset="0"/>
            </a:endParaRPr>
          </a:p>
          <a:p>
            <a:pPr marL="342900" indent="-342900">
              <a:spcAft>
                <a:spcPts val="600"/>
              </a:spcAft>
              <a:buFont typeface="Wingdings" pitchFamily="2" charset="2"/>
              <a:buChar char="ü"/>
            </a:pPr>
            <a:r>
              <a:rPr lang="en-US" sz="2800" b="1" dirty="0">
                <a:latin typeface="Tenorite" panose="00000500000000000000" pitchFamily="2" charset="0"/>
              </a:rPr>
              <a:t>If you experience medical symptoms, seek medical care. Have medications on hand.</a:t>
            </a:r>
          </a:p>
          <a:p>
            <a:pPr marL="342900" indent="-342900">
              <a:spcAft>
                <a:spcPts val="600"/>
              </a:spcAft>
              <a:buFont typeface="Wingdings" pitchFamily="2" charset="2"/>
              <a:buChar char="ü"/>
            </a:pPr>
            <a:r>
              <a:rPr lang="en-US" sz="2800" b="1" dirty="0">
                <a:latin typeface="Tenorite" panose="00000500000000000000" pitchFamily="2" charset="0"/>
              </a:rPr>
              <a:t>Eating a healthy diet reduces the absorption of heavy metals that can be present in smoke. </a:t>
            </a:r>
            <a:r>
              <a:rPr lang="en-US" sz="2800" dirty="0">
                <a:latin typeface="Tenorite" panose="00000500000000000000" pitchFamily="2" charset="0"/>
              </a:rPr>
              <a:t>Eat your fruits and vegetables!</a:t>
            </a:r>
          </a:p>
          <a:p>
            <a:pPr marL="578358" lvl="1" indent="-285750">
              <a:spcAft>
                <a:spcPts val="600"/>
              </a:spcAft>
              <a:buFont typeface="Arial" panose="020B0604020202020204" pitchFamily="34" charset="0"/>
              <a:buChar char="•"/>
            </a:pPr>
            <a:endParaRPr lang="en-US" dirty="0">
              <a:latin typeface="Tenorite" panose="00000500000000000000" pitchFamily="2" charset="0"/>
            </a:endParaRPr>
          </a:p>
        </p:txBody>
      </p:sp>
      <p:sp>
        <p:nvSpPr>
          <p:cNvPr id="2" name="AutoShape 2">
            <a:extLst>
              <a:ext uri="{FF2B5EF4-FFF2-40B4-BE49-F238E27FC236}">
                <a16:creationId xmlns:a16="http://schemas.microsoft.com/office/drawing/2014/main" id="{10339493-1655-D831-5EAF-36CC31D4D1D9}"/>
              </a:ext>
            </a:extLst>
          </p:cNvPr>
          <p:cNvSpPr>
            <a:spLocks noChangeAspect="1" noChangeArrowheads="1"/>
          </p:cNvSpPr>
          <p:nvPr/>
        </p:nvSpPr>
        <p:spPr bwMode="auto">
          <a:xfrm>
            <a:off x="8788400" y="4876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B82FE015-D68F-C188-C6CD-1EEC37BF6589}"/>
              </a:ext>
            </a:extLst>
          </p:cNvPr>
          <p:cNvPicPr>
            <a:picLocks noChangeAspect="1"/>
          </p:cNvPicPr>
          <p:nvPr/>
        </p:nvPicPr>
        <p:blipFill>
          <a:blip r:embed="rId7" cstate="print">
            <a:extLst>
              <a:ext uri="{28A0092B-C50C-407E-A947-70E740481C1C}">
                <a14:useLocalDpi xmlns:a14="http://schemas.microsoft.com/office/drawing/2010/main" val="0"/>
              </a:ext>
            </a:extLst>
          </a:blip>
          <a:srcRect l="8622" r="5957"/>
          <a:stretch>
            <a:fillRect/>
          </a:stretch>
        </p:blipFill>
        <p:spPr>
          <a:xfrm>
            <a:off x="14298763" y="0"/>
            <a:ext cx="3582838" cy="2287835"/>
          </a:xfrm>
          <a:prstGeom prst="rect">
            <a:avLst/>
          </a:prstGeom>
        </p:spPr>
      </p:pic>
    </p:spTree>
    <p:extLst>
      <p:ext uri="{BB962C8B-B14F-4D97-AF65-F5344CB8AC3E}">
        <p14:creationId xmlns:p14="http://schemas.microsoft.com/office/powerpoint/2010/main" val="12908824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6E277-A23F-7A03-A30E-728F753F8203}"/>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63F87315-1CDF-751E-495B-32D413DCAA50}"/>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Protecting yourself from harmful fire smoke</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41767FCE-8318-C990-38A5-7598EE93A751}"/>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F94AE9EF-C31F-8591-955B-0AA97BA232B0}"/>
              </a:ext>
              <a:ext uri="{C183D7F6-B498-43B3-948B-1728B52AA6E4}">
                <adec:decorative xmlns:adec="http://schemas.microsoft.com/office/drawing/2017/decorative" val="1"/>
              </a:ext>
            </a:extLst>
          </p:cNvPr>
          <p:cNvSpPr/>
          <p:nvPr/>
        </p:nvSpPr>
        <p:spPr>
          <a:xfrm>
            <a:off x="338138" y="2522029"/>
            <a:ext cx="103552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F7C3990E-2F8E-0370-13A3-46910870EDA2}"/>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18</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DD43359A-E93B-EDE9-5084-773B8FDE68CF}"/>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18</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DF707C1F-7FF8-4DE2-E498-50D043EA26A6}"/>
              </a:ext>
            </a:extLst>
          </p:cNvPr>
          <p:cNvSpPr txBox="1"/>
          <p:nvPr/>
        </p:nvSpPr>
        <p:spPr>
          <a:xfrm>
            <a:off x="558800" y="2489130"/>
            <a:ext cx="16383000" cy="3416320"/>
          </a:xfrm>
          <a:prstGeom prst="rect">
            <a:avLst/>
          </a:prstGeom>
          <a:noFill/>
        </p:spPr>
        <p:txBody>
          <a:bodyPr wrap="square" numCol="1">
            <a:spAutoFit/>
          </a:bodyPr>
          <a:lstStyle/>
          <a:p>
            <a:pPr>
              <a:buClr>
                <a:schemeClr val="accent6">
                  <a:lumMod val="50000"/>
                </a:schemeClr>
              </a:buClr>
            </a:pPr>
            <a:r>
              <a:rPr lang="en-US" sz="3600" b="1" dirty="0">
                <a:solidFill>
                  <a:srgbClr val="4A543E"/>
                </a:solidFill>
                <a:latin typeface="Tenorite" panose="00000500000000000000" pitchFamily="2" charset="0"/>
              </a:rPr>
              <a:t>1. Why is wildfire smoke dangerous to our health?</a:t>
            </a:r>
          </a:p>
          <a:p>
            <a:pPr marL="344488" indent="-344488">
              <a:buClr>
                <a:schemeClr val="accent6">
                  <a:lumMod val="50000"/>
                </a:schemeClr>
              </a:buClr>
              <a:buFont typeface="Arial" panose="020B0604020202020204" pitchFamily="34" charset="0"/>
              <a:buChar char="•"/>
            </a:pPr>
            <a:r>
              <a:rPr lang="en-US" sz="3600" b="1" dirty="0">
                <a:latin typeface="Tenorite" panose="00000500000000000000" pitchFamily="2" charset="0"/>
              </a:rPr>
              <a:t>Wildfires that reach urban areas can create harmful smoke that poses health risks</a:t>
            </a:r>
            <a:r>
              <a:rPr lang="en-US" sz="3600" dirty="0">
                <a:latin typeface="Tenorite" panose="00000500000000000000" pitchFamily="2" charset="0"/>
              </a:rPr>
              <a:t>, especially when homes, cars, and other materials burn. This smoke can be more toxic than other air pollutants. </a:t>
            </a:r>
            <a:endParaRPr lang="en-US" sz="3600" dirty="0">
              <a:solidFill>
                <a:srgbClr val="4A543E"/>
              </a:solidFill>
              <a:latin typeface="Tenorite" panose="00000500000000000000" pitchFamily="2" charset="0"/>
            </a:endParaRPr>
          </a:p>
          <a:p>
            <a:pPr marL="344488" indent="-344488">
              <a:buClr>
                <a:schemeClr val="accent6">
                  <a:lumMod val="50000"/>
                </a:schemeClr>
              </a:buClr>
              <a:buFont typeface="Arial" panose="020B0604020202020204" pitchFamily="34" charset="0"/>
              <a:buChar char="•"/>
            </a:pPr>
            <a:r>
              <a:rPr lang="en-US" sz="3600" b="1" dirty="0">
                <a:latin typeface="Tenorite" panose="00000500000000000000" pitchFamily="2" charset="0"/>
              </a:rPr>
              <a:t>Air quality can change quickly. </a:t>
            </a:r>
            <a:r>
              <a:rPr lang="en-US" sz="3600" dirty="0">
                <a:latin typeface="Tenorite" panose="00000500000000000000" pitchFamily="2" charset="0"/>
              </a:rPr>
              <a:t>Reduce your exposure while the fire is active and until smoke warnings have been lifted. </a:t>
            </a:r>
            <a:endParaRPr lang="en-US" sz="3600" dirty="0">
              <a:solidFill>
                <a:srgbClr val="6D7B5B"/>
              </a:solidFill>
              <a:latin typeface="Tenorite" panose="00000500000000000000" pitchFamily="2" charset="0"/>
            </a:endParaRPr>
          </a:p>
        </p:txBody>
      </p:sp>
      <p:pic>
        <p:nvPicPr>
          <p:cNvPr id="6" name="Picture 5">
            <a:extLst>
              <a:ext uri="{FF2B5EF4-FFF2-40B4-BE49-F238E27FC236}">
                <a16:creationId xmlns:a16="http://schemas.microsoft.com/office/drawing/2014/main" id="{7D75B21D-3880-46F2-E709-DD501A5424C0}"/>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19683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98247-6254-8B3D-BB2C-4D0E5B7E1AC4}"/>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8C5011D4-3E44-18E6-F481-50BB86BF7D35}"/>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Protecting yourself from harmful fire smoke</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6135DCEE-40BB-4C07-00CA-7745B829B896}"/>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D817EDC6-53F5-D8CF-9FBD-CF31C659C3B2}"/>
              </a:ext>
              <a:ext uri="{C183D7F6-B498-43B3-948B-1728B52AA6E4}">
                <adec:decorative xmlns:adec="http://schemas.microsoft.com/office/drawing/2017/decorative" val="1"/>
              </a:ext>
            </a:extLst>
          </p:cNvPr>
          <p:cNvSpPr/>
          <p:nvPr/>
        </p:nvSpPr>
        <p:spPr>
          <a:xfrm>
            <a:off x="338138" y="2522029"/>
            <a:ext cx="103552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C4B4F60B-ED27-B822-7BD3-09EB7E3C174E}"/>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19</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7EDC606F-53D7-9A37-C72B-5DF11585F40D}"/>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19</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19B3DF07-F37D-315E-5494-1184EA91D1B7}"/>
              </a:ext>
            </a:extLst>
          </p:cNvPr>
          <p:cNvSpPr txBox="1"/>
          <p:nvPr/>
        </p:nvSpPr>
        <p:spPr>
          <a:xfrm>
            <a:off x="558800" y="2489130"/>
            <a:ext cx="16383000" cy="4524315"/>
          </a:xfrm>
          <a:prstGeom prst="rect">
            <a:avLst/>
          </a:prstGeom>
          <a:noFill/>
        </p:spPr>
        <p:txBody>
          <a:bodyPr wrap="square" numCol="1">
            <a:spAutoFit/>
          </a:bodyPr>
          <a:lstStyle/>
          <a:p>
            <a:pPr>
              <a:buClr>
                <a:schemeClr val="accent6">
                  <a:lumMod val="50000"/>
                </a:schemeClr>
              </a:buClr>
            </a:pPr>
            <a:r>
              <a:rPr lang="en-US" sz="3600" b="1" dirty="0">
                <a:solidFill>
                  <a:srgbClr val="4A543E"/>
                </a:solidFill>
                <a:latin typeface="Tenorite" panose="00000500000000000000" pitchFamily="2" charset="0"/>
              </a:rPr>
              <a:t>2. How do I know how bad the smoke is near me?</a:t>
            </a:r>
            <a:endParaRPr lang="en-US" sz="3600" dirty="0">
              <a:solidFill>
                <a:srgbClr val="4A543E"/>
              </a:solidFill>
              <a:latin typeface="Tenorite" panose="00000500000000000000" pitchFamily="2" charset="0"/>
            </a:endParaRPr>
          </a:p>
          <a:p>
            <a:pPr marL="344488" indent="-344488">
              <a:buClr>
                <a:schemeClr val="accent6">
                  <a:lumMod val="50000"/>
                </a:schemeClr>
              </a:buClr>
              <a:buFont typeface="Arial" panose="020B0604020202020204" pitchFamily="34" charset="0"/>
              <a:buChar char="•"/>
            </a:pPr>
            <a:r>
              <a:rPr lang="en-US" sz="3600" b="1" dirty="0">
                <a:latin typeface="Tenorite" panose="00000500000000000000" pitchFamily="2" charset="0"/>
              </a:rPr>
              <a:t>Use smoke-related air quality information, like the </a:t>
            </a:r>
            <a:r>
              <a:rPr lang="en-US" sz="3600" b="1" i="1" dirty="0">
                <a:latin typeface="Tenorite" panose="00000500000000000000" pitchFamily="2" charset="0"/>
                <a:hlinkClick r:id="rId3"/>
              </a:rPr>
              <a:t>EPA </a:t>
            </a:r>
            <a:r>
              <a:rPr lang="en-US" sz="3600" b="1" i="1" dirty="0" err="1">
                <a:latin typeface="Tenorite" panose="00000500000000000000" pitchFamily="2" charset="0"/>
                <a:hlinkClick r:id="rId3"/>
              </a:rPr>
              <a:t>AirNow</a:t>
            </a:r>
            <a:r>
              <a:rPr lang="en-US" sz="3600" b="1" i="1" dirty="0">
                <a:latin typeface="Tenorite" panose="00000500000000000000" pitchFamily="2" charset="0"/>
                <a:hlinkClick r:id="rId3"/>
              </a:rPr>
              <a:t> Fire and Smoke</a:t>
            </a:r>
            <a:r>
              <a:rPr lang="en-US" sz="3600" b="1" i="1" dirty="0">
                <a:latin typeface="Tenorite" panose="00000500000000000000" pitchFamily="2" charset="0"/>
              </a:rPr>
              <a:t> </a:t>
            </a:r>
            <a:r>
              <a:rPr lang="en-US" sz="3600" b="1" dirty="0">
                <a:latin typeface="Tenorite" panose="00000500000000000000" pitchFamily="2" charset="0"/>
              </a:rPr>
              <a:t>Map (</a:t>
            </a:r>
            <a:r>
              <a:rPr lang="en-US" sz="3600" b="1" dirty="0">
                <a:latin typeface="Tenorite" panose="00000500000000000000" pitchFamily="2" charset="0"/>
                <a:hlinkClick r:id="rId3"/>
              </a:rPr>
              <a:t>https://fire.airnow.gov/</a:t>
            </a:r>
            <a:r>
              <a:rPr lang="en-US" sz="3600" b="1" dirty="0">
                <a:latin typeface="Tenorite" panose="00000500000000000000" pitchFamily="2" charset="0"/>
              </a:rPr>
              <a:t>), which provides rapid smoke information. </a:t>
            </a:r>
            <a:r>
              <a:rPr lang="en-US" sz="3600" dirty="0">
                <a:latin typeface="Tenorite" panose="00000500000000000000" pitchFamily="2" charset="0"/>
              </a:rPr>
              <a:t>This map provides rapid smoke readings (AQI PM2.5) that regular general weather app air quality readings don’t capture. Also note that most air quality monitors measure only some pollutants and don’t capture everything burning during a fire, so it’s best to protect yourself from smoke as much as possible due to harmful contaminants. </a:t>
            </a:r>
            <a:endParaRPr lang="en-US" sz="3600" dirty="0">
              <a:solidFill>
                <a:srgbClr val="4A543E"/>
              </a:solidFill>
              <a:latin typeface="Tenorite" panose="00000500000000000000" pitchFamily="2" charset="0"/>
            </a:endParaRPr>
          </a:p>
        </p:txBody>
      </p:sp>
      <p:pic>
        <p:nvPicPr>
          <p:cNvPr id="6" name="Picture 5">
            <a:extLst>
              <a:ext uri="{FF2B5EF4-FFF2-40B4-BE49-F238E27FC236}">
                <a16:creationId xmlns:a16="http://schemas.microsoft.com/office/drawing/2014/main" id="{4375025C-4D29-111B-8B84-2B9D399C5E11}"/>
              </a:ext>
              <a:ext uri="{C183D7F6-B498-43B3-948B-1728B52AA6E4}">
                <adec:decorative xmlns:adec="http://schemas.microsoft.com/office/drawing/2017/decorative" val="1"/>
              </a:ext>
            </a:extLst>
          </p:cNvPr>
          <p:cNvPicPr>
            <a:picLocks noChangeAspect="1"/>
          </p:cNvPicPr>
          <p:nvPr/>
        </p:nvPicPr>
        <p:blipFill>
          <a:blip r:embed="rId4">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pic>
        <p:nvPicPr>
          <p:cNvPr id="2" name="Picture 1">
            <a:extLst>
              <a:ext uri="{FF2B5EF4-FFF2-40B4-BE49-F238E27FC236}">
                <a16:creationId xmlns:a16="http://schemas.microsoft.com/office/drawing/2014/main" id="{F3D3643D-6604-A947-91FC-313B230C38F2}"/>
              </a:ext>
            </a:extLst>
          </p:cNvPr>
          <p:cNvPicPr>
            <a:picLocks noChangeAspect="1"/>
          </p:cNvPicPr>
          <p:nvPr/>
        </p:nvPicPr>
        <p:blipFill>
          <a:blip r:embed="rId5"/>
          <a:srcRect t="1447"/>
          <a:stretch>
            <a:fillRect/>
          </a:stretch>
        </p:blipFill>
        <p:spPr>
          <a:xfrm>
            <a:off x="15557500" y="7296417"/>
            <a:ext cx="1625761" cy="1513219"/>
          </a:xfrm>
          <a:prstGeom prst="rect">
            <a:avLst/>
          </a:prstGeom>
        </p:spPr>
      </p:pic>
    </p:spTree>
    <p:extLst>
      <p:ext uri="{BB962C8B-B14F-4D97-AF65-F5344CB8AC3E}">
        <p14:creationId xmlns:p14="http://schemas.microsoft.com/office/powerpoint/2010/main" val="124135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046FF-629E-E9AA-65E6-1D840FB494F5}"/>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3C53F804-3ED2-E432-AA66-D857188A78EB}"/>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Protecting yourself from harmful fire smoke</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8B129E49-6A2B-DAA7-1E6B-61B4041C974F}"/>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DE9BDE6A-A90E-1068-3D78-62063466E375}"/>
              </a:ext>
              <a:ext uri="{C183D7F6-B498-43B3-948B-1728B52AA6E4}">
                <adec:decorative xmlns:adec="http://schemas.microsoft.com/office/drawing/2017/decorative" val="1"/>
              </a:ext>
            </a:extLst>
          </p:cNvPr>
          <p:cNvSpPr/>
          <p:nvPr/>
        </p:nvSpPr>
        <p:spPr>
          <a:xfrm>
            <a:off x="338138" y="2522029"/>
            <a:ext cx="103552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05BD0F8E-89F2-7840-A9CF-A3FA5829FE88}"/>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20</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9ABCC9EA-6795-386A-97C2-427123763946}"/>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20</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C9FDE18D-1C33-5DA1-C6DB-3B184C0026E5}"/>
              </a:ext>
            </a:extLst>
          </p:cNvPr>
          <p:cNvSpPr txBox="1"/>
          <p:nvPr/>
        </p:nvSpPr>
        <p:spPr>
          <a:xfrm>
            <a:off x="558800" y="2489130"/>
            <a:ext cx="16383000" cy="3970318"/>
          </a:xfrm>
          <a:prstGeom prst="rect">
            <a:avLst/>
          </a:prstGeom>
          <a:noFill/>
        </p:spPr>
        <p:txBody>
          <a:bodyPr wrap="square" numCol="1">
            <a:spAutoFit/>
          </a:bodyPr>
          <a:lstStyle/>
          <a:p>
            <a:pPr>
              <a:buClr>
                <a:schemeClr val="accent6">
                  <a:lumMod val="50000"/>
                </a:schemeClr>
              </a:buClr>
            </a:pPr>
            <a:r>
              <a:rPr lang="en-US" sz="3600" b="1" dirty="0">
                <a:solidFill>
                  <a:srgbClr val="4A543E"/>
                </a:solidFill>
                <a:latin typeface="Tenorite" panose="00000500000000000000" pitchFamily="2" charset="0"/>
              </a:rPr>
              <a:t>3. What can I do to protect myself and others?</a:t>
            </a:r>
            <a:endParaRPr lang="en-US" sz="3600" dirty="0">
              <a:solidFill>
                <a:srgbClr val="4A543E"/>
              </a:solidFill>
              <a:latin typeface="Tenorite" panose="00000500000000000000" pitchFamily="2" charset="0"/>
            </a:endParaRPr>
          </a:p>
          <a:p>
            <a:pPr marL="344488" indent="-344488">
              <a:buClr>
                <a:schemeClr val="accent6">
                  <a:lumMod val="50000"/>
                </a:schemeClr>
              </a:buClr>
              <a:buFont typeface="Arial" panose="020B0604020202020204" pitchFamily="34" charset="0"/>
              <a:buChar char="•"/>
            </a:pPr>
            <a:r>
              <a:rPr lang="en-US" sz="3600" b="1" dirty="0">
                <a:solidFill>
                  <a:prstClr val="black"/>
                </a:solidFill>
                <a:latin typeface="Tenorite" panose="00000500000000000000" pitchFamily="2" charset="0"/>
              </a:rPr>
              <a:t>During the fire: </a:t>
            </a:r>
            <a:r>
              <a:rPr lang="en-US" sz="3600" dirty="0">
                <a:solidFill>
                  <a:prstClr val="black"/>
                </a:solidFill>
                <a:latin typeface="Tenorite" panose="00000500000000000000" pitchFamily="2" charset="0"/>
              </a:rPr>
              <a:t>Leave the smoke area if possible to reduce your risk of harmful exposures. If you can’t leave, stay indoors, close windows and doors, use air purifiers, and reduce indoor pollution (e.g., gas appliances, cleaning products). </a:t>
            </a:r>
          </a:p>
          <a:p>
            <a:pPr marL="344488" indent="-344488">
              <a:buClr>
                <a:schemeClr val="accent6">
                  <a:lumMod val="50000"/>
                </a:schemeClr>
              </a:buClr>
              <a:buFont typeface="Arial" panose="020B0604020202020204" pitchFamily="34" charset="0"/>
              <a:buChar char="•"/>
            </a:pPr>
            <a:r>
              <a:rPr lang="en-US" sz="3600" b="1" dirty="0">
                <a:solidFill>
                  <a:prstClr val="black"/>
                </a:solidFill>
                <a:latin typeface="Tenorite" panose="00000500000000000000" pitchFamily="2" charset="0"/>
              </a:rPr>
              <a:t>After the fire: </a:t>
            </a:r>
            <a:r>
              <a:rPr lang="en-US" sz="3600" dirty="0">
                <a:solidFill>
                  <a:prstClr val="black"/>
                </a:solidFill>
                <a:latin typeface="Tenorite" panose="00000500000000000000" pitchFamily="2" charset="0"/>
              </a:rPr>
              <a:t>When air quality improves, air out your home, avoid dry sweeping, wet-wipe surfaces, use PPE and/or professional cleaning services if ash/shoot is present. </a:t>
            </a:r>
            <a:endParaRPr lang="en-US" sz="3600" dirty="0">
              <a:latin typeface="Tenorite" panose="00000500000000000000" pitchFamily="2" charset="0"/>
            </a:endParaRPr>
          </a:p>
        </p:txBody>
      </p:sp>
      <p:pic>
        <p:nvPicPr>
          <p:cNvPr id="6" name="Picture 5">
            <a:extLst>
              <a:ext uri="{FF2B5EF4-FFF2-40B4-BE49-F238E27FC236}">
                <a16:creationId xmlns:a16="http://schemas.microsoft.com/office/drawing/2014/main" id="{FDE9C74B-5AD7-4610-3422-09AA6FC49EDD}"/>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360018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eme1">
  <a:themeElements>
    <a:clrScheme name="Custom 1">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2.xml><?xml version="1.0" encoding="utf-8"?>
<a:theme xmlns:a="http://schemas.openxmlformats.org/drawingml/2006/main" name="1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3.xml><?xml version="1.0" encoding="utf-8"?>
<a:theme xmlns:a="http://schemas.openxmlformats.org/drawingml/2006/main" name="2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81126</TotalTime>
  <Words>4814</Words>
  <Application>Microsoft Office PowerPoint</Application>
  <PresentationFormat>Custom</PresentationFormat>
  <Paragraphs>374</Paragraphs>
  <Slides>20</Slides>
  <Notes>19</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20</vt:i4>
      </vt:variant>
    </vt:vector>
  </HeadingPairs>
  <TitlesOfParts>
    <vt:vector size="32" baseType="lpstr">
      <vt:lpstr>The Youngest Serif</vt:lpstr>
      <vt:lpstr>Glacial Indifference</vt:lpstr>
      <vt:lpstr>Tenorite</vt:lpstr>
      <vt:lpstr>Wingdings</vt:lpstr>
      <vt:lpstr>Calibri</vt:lpstr>
      <vt:lpstr>Arial</vt:lpstr>
      <vt:lpstr>Tenorite Display</vt:lpstr>
      <vt:lpstr>Posterama</vt:lpstr>
      <vt:lpstr>Aptos</vt:lpstr>
      <vt:lpstr>Theme1</vt:lpstr>
      <vt:lpstr>1_Theme1</vt:lpstr>
      <vt:lpstr>2_Theme1</vt:lpstr>
      <vt:lpstr>During the Fire:  Smoke, Air Quality, and Protecting Yourself f Booklet B from the Understanding Health Impacts of Wildfires in Urban Areas series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we were unable to measure through the air quality index…  Los Angeles 2025 Fires</vt:lpstr>
      <vt:lpstr>PowerPoint Presentation</vt:lpstr>
      <vt:lpstr>What can we do to reduce our exposure to smoke? </vt:lpstr>
      <vt:lpstr>PowerPoint Presentation</vt:lpstr>
      <vt:lpstr>PowerPoint Presentation</vt:lpstr>
      <vt:lpstr>PowerPoint Presentation</vt:lpstr>
      <vt:lpstr>PowerPoint Presentation</vt:lpstr>
      <vt:lpstr>PowerPoint Presentation</vt:lpstr>
      <vt:lpstr>PowerPoint Presentation</vt:lpstr>
      <vt:lpstr>Key Points:  Protecting yourself from harmful fire smoke </vt:lpstr>
      <vt:lpstr>Key Points:  Protecting yourself from harmful fire smoke </vt:lpstr>
      <vt:lpstr>Key Points:  Protecting yourself from harmful fire smoke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Report</dc:title>
  <dc:creator>Carson, Savanna</dc:creator>
  <cp:lastModifiedBy>Carson, Savanna</cp:lastModifiedBy>
  <cp:revision>91</cp:revision>
  <cp:lastPrinted>2026-06-18T03:13:50Z</cp:lastPrinted>
  <dcterms:created xsi:type="dcterms:W3CDTF">2006-08-16T00:00:00Z</dcterms:created>
  <dcterms:modified xsi:type="dcterms:W3CDTF">2026-10-26T19:36:58Z</dcterms:modified>
  <dc:identifier>DAG6llvD0sc</dc:identifier>
</cp:coreProperties>
</file>